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7315200" cy="9601200"/>
  <p:defaultTextStyle>
    <a:defPPr>
      <a:defRPr lang="en-US"/>
    </a:defPPr>
    <a:lvl1pPr algn="l" defTabSz="4387850" rtl="0" fontAlgn="base">
      <a:spcBef>
        <a:spcPct val="0"/>
      </a:spcBef>
      <a:spcAft>
        <a:spcPct val="0"/>
      </a:spcAft>
      <a:defRPr sz="8600" kern="1200">
        <a:solidFill>
          <a:schemeClr val="tx1"/>
        </a:solidFill>
        <a:latin typeface="Arial" charset="0"/>
        <a:ea typeface="+mn-ea"/>
        <a:cs typeface="Arial" charset="0"/>
      </a:defRPr>
    </a:lvl1pPr>
    <a:lvl2pPr marL="2193925" indent="-1736725" algn="l" defTabSz="4387850" rtl="0" fontAlgn="base">
      <a:spcBef>
        <a:spcPct val="0"/>
      </a:spcBef>
      <a:spcAft>
        <a:spcPct val="0"/>
      </a:spcAft>
      <a:defRPr sz="8600" kern="1200">
        <a:solidFill>
          <a:schemeClr val="tx1"/>
        </a:solidFill>
        <a:latin typeface="Arial" charset="0"/>
        <a:ea typeface="+mn-ea"/>
        <a:cs typeface="Arial" charset="0"/>
      </a:defRPr>
    </a:lvl2pPr>
    <a:lvl3pPr marL="4387850" indent="-3473450" algn="l" defTabSz="4387850" rtl="0" fontAlgn="base">
      <a:spcBef>
        <a:spcPct val="0"/>
      </a:spcBef>
      <a:spcAft>
        <a:spcPct val="0"/>
      </a:spcAft>
      <a:defRPr sz="8600" kern="1200">
        <a:solidFill>
          <a:schemeClr val="tx1"/>
        </a:solidFill>
        <a:latin typeface="Arial" charset="0"/>
        <a:ea typeface="+mn-ea"/>
        <a:cs typeface="Arial" charset="0"/>
      </a:defRPr>
    </a:lvl3pPr>
    <a:lvl4pPr marL="6583363" indent="-5211763" algn="l" defTabSz="4387850" rtl="0" fontAlgn="base">
      <a:spcBef>
        <a:spcPct val="0"/>
      </a:spcBef>
      <a:spcAft>
        <a:spcPct val="0"/>
      </a:spcAft>
      <a:defRPr sz="8600" kern="1200">
        <a:solidFill>
          <a:schemeClr val="tx1"/>
        </a:solidFill>
        <a:latin typeface="Arial" charset="0"/>
        <a:ea typeface="+mn-ea"/>
        <a:cs typeface="Arial" charset="0"/>
      </a:defRPr>
    </a:lvl4pPr>
    <a:lvl5pPr marL="8777288" indent="-6948488" algn="l" defTabSz="4387850" rtl="0" fontAlgn="base">
      <a:spcBef>
        <a:spcPct val="0"/>
      </a:spcBef>
      <a:spcAft>
        <a:spcPct val="0"/>
      </a:spcAft>
      <a:defRPr sz="8600" kern="1200">
        <a:solidFill>
          <a:schemeClr val="tx1"/>
        </a:solidFill>
        <a:latin typeface="Arial" charset="0"/>
        <a:ea typeface="+mn-ea"/>
        <a:cs typeface="Arial" charset="0"/>
      </a:defRPr>
    </a:lvl5pPr>
    <a:lvl6pPr marL="2286000" algn="l" defTabSz="914400" rtl="0" eaLnBrk="1" latinLnBrk="0" hangingPunct="1">
      <a:defRPr sz="8600" kern="1200">
        <a:solidFill>
          <a:schemeClr val="tx1"/>
        </a:solidFill>
        <a:latin typeface="Arial" charset="0"/>
        <a:ea typeface="+mn-ea"/>
        <a:cs typeface="Arial" charset="0"/>
      </a:defRPr>
    </a:lvl6pPr>
    <a:lvl7pPr marL="2743200" algn="l" defTabSz="914400" rtl="0" eaLnBrk="1" latinLnBrk="0" hangingPunct="1">
      <a:defRPr sz="8600" kern="1200">
        <a:solidFill>
          <a:schemeClr val="tx1"/>
        </a:solidFill>
        <a:latin typeface="Arial" charset="0"/>
        <a:ea typeface="+mn-ea"/>
        <a:cs typeface="Arial" charset="0"/>
      </a:defRPr>
    </a:lvl7pPr>
    <a:lvl8pPr marL="3200400" algn="l" defTabSz="914400" rtl="0" eaLnBrk="1" latinLnBrk="0" hangingPunct="1">
      <a:defRPr sz="8600" kern="1200">
        <a:solidFill>
          <a:schemeClr val="tx1"/>
        </a:solidFill>
        <a:latin typeface="Arial" charset="0"/>
        <a:ea typeface="+mn-ea"/>
        <a:cs typeface="Arial" charset="0"/>
      </a:defRPr>
    </a:lvl8pPr>
    <a:lvl9pPr marL="3657600" algn="l" defTabSz="914400" rtl="0" eaLnBrk="1" latinLnBrk="0" hangingPunct="1">
      <a:defRPr sz="86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313"/>
    <a:srgbClr val="E6EDF6"/>
    <a:srgbClr val="355C8B"/>
    <a:srgbClr val="274467"/>
    <a:srgbClr val="89AAD3"/>
    <a:srgbClr val="396497"/>
    <a:srgbClr val="E7EDED"/>
    <a:srgbClr val="55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537" autoAdjust="0"/>
  </p:normalViewPr>
  <p:slideViewPr>
    <p:cSldViewPr snapToObjects="1">
      <p:cViewPr>
        <p:scale>
          <a:sx n="22" d="100"/>
          <a:sy n="22" d="100"/>
        </p:scale>
        <p:origin x="408" y="18"/>
      </p:cViewPr>
      <p:guideLst>
        <p:guide orient="horz" pos="10368"/>
        <p:guide pos="13824"/>
      </p:guideLst>
    </p:cSldViewPr>
  </p:slideViewPr>
  <p:notesTextViewPr>
    <p:cViewPr>
      <p:scale>
        <a:sx n="100" d="100"/>
        <a:sy n="100" d="100"/>
      </p:scale>
      <p:origin x="0" y="0"/>
    </p:cViewPr>
  </p:notesTextViewPr>
  <p:sorterViewPr>
    <p:cViewPr>
      <p:scale>
        <a:sx n="115" d="100"/>
        <a:sy n="115" d="100"/>
      </p:scale>
      <p:origin x="0" y="1320"/>
    </p:cViewPr>
  </p:sorterViewPr>
  <p:gridSpacing cx="914400" cy="9144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73A82A5C-4834-414F-9349-95B391AD649A}" type="datetimeFigureOut">
              <a:rPr lang="en-US" smtClean="0"/>
              <a:pPr/>
              <a:t>5/31/2016</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A87E4CB5-9845-464F-A789-EACD4852C21A}" type="slidenum">
              <a:rPr lang="en-US" smtClean="0"/>
              <a:pPr/>
              <a:t>‹#›</a:t>
            </a:fld>
            <a:endParaRPr lang="en-US"/>
          </a:p>
        </p:txBody>
      </p:sp>
    </p:spTree>
    <p:extLst>
      <p:ext uri="{BB962C8B-B14F-4D97-AF65-F5344CB8AC3E}">
        <p14:creationId xmlns:p14="http://schemas.microsoft.com/office/powerpoint/2010/main" val="1367160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7E4CB5-9845-464F-A789-EACD4852C21A}" type="slidenum">
              <a:rPr lang="en-US" smtClean="0"/>
              <a:pPr/>
              <a:t>1</a:t>
            </a:fld>
            <a:endParaRPr lang="en-US"/>
          </a:p>
        </p:txBody>
      </p:sp>
    </p:spTree>
    <p:extLst>
      <p:ext uri="{BB962C8B-B14F-4D97-AF65-F5344CB8AC3E}">
        <p14:creationId xmlns:p14="http://schemas.microsoft.com/office/powerpoint/2010/main" val="2793633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75E54CD-FB24-4FE5-AF39-83E859E070BE}" type="datetimeFigureOut">
              <a:rPr lang="en-US"/>
              <a:pPr>
                <a:defRPr/>
              </a:pPr>
              <a:t>5/31/2016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EE8FA5-E42B-4DD0-A660-8233FFB236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6E7620-74C7-4C10-9AB0-4ACC1A2981EF}" type="datetimeFigureOut">
              <a:rPr lang="en-US"/>
              <a:pPr>
                <a:defRPr/>
              </a:pPr>
              <a:t>5/31/2016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AE98A2-FA14-4BA5-8927-BD2EB84198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1457206-88E6-4F43-8A4E-43B253D5A223}" type="datetimeFigureOut">
              <a:rPr lang="en-US"/>
              <a:pPr>
                <a:defRPr/>
              </a:pPr>
              <a:t>5/31/2016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23E962-F6E5-45D6-B2C6-663924F7C6B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3A32A23-B8AC-4D8E-94DA-A4380F5FE811}" type="datetimeFigureOut">
              <a:rPr lang="en-US"/>
              <a:pPr>
                <a:defRPr/>
              </a:pPr>
              <a:t>5/31/2016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A10859-7C86-49FF-BB89-B1F929242D6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95F9461-0F72-460A-9C6D-7334FA6DE685}" type="datetimeFigureOut">
              <a:rPr lang="en-US"/>
              <a:pPr>
                <a:defRPr/>
              </a:pPr>
              <a:t>5/31/2016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5B80F5-CD6A-4A7B-ADB9-CAA7B8CAAAD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795A105-9E0B-47B2-BD1B-41F4B3404635}" type="datetimeFigureOut">
              <a:rPr lang="en-US"/>
              <a:pPr>
                <a:defRPr/>
              </a:pPr>
              <a:t>5/31/2016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28A08A-5940-4A3E-B0F7-9FDB08CA29F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81E5261-D60E-495D-9E11-D99518AA2395}" type="datetimeFigureOut">
              <a:rPr lang="en-US"/>
              <a:pPr>
                <a:defRPr/>
              </a:pPr>
              <a:t>5/31/2016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CF6471C-7D22-4CDC-BD0E-F7F9143E85F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2DBFFD7-F26A-41E1-8F7F-71A626146E45}" type="datetimeFigureOut">
              <a:rPr lang="en-US"/>
              <a:pPr>
                <a:defRPr/>
              </a:pPr>
              <a:t>5/31/2016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45ACBB9-33D5-4F27-B0F9-9A35ABE896C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8BFFFDD-9E98-42FB-BD6C-92DD720C5DF5}" type="datetimeFigureOut">
              <a:rPr lang="en-US"/>
              <a:pPr>
                <a:defRPr/>
              </a:pPr>
              <a:t>5/31/2016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A0A2F36-B267-45B3-A5F7-D83B5DC2982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FD8773-1BAB-4815-BE3D-4F412B0D0BF5}" type="datetimeFigureOut">
              <a:rPr lang="en-US"/>
              <a:pPr>
                <a:defRPr/>
              </a:pPr>
              <a:t>5/31/2016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C992B16-879C-40F4-868F-0B7787197E8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rtlCol="0">
            <a:normAutofit/>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pPr lvl="0"/>
            <a:endParaRPr lang="en-US" noProof="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03CDB7E-522F-490D-A6AA-BA0D121F8DA7}" type="datetimeFigureOut">
              <a:rPr lang="en-US"/>
              <a:pPr>
                <a:defRPr/>
              </a:pPr>
              <a:t>5/31/2016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BF193B9-826B-401E-8A8D-9EE16669765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93925" y="1317625"/>
            <a:ext cx="39503350" cy="5486400"/>
          </a:xfrm>
          <a:prstGeom prst="rect">
            <a:avLst/>
          </a:prstGeom>
          <a:noFill/>
          <a:ln w="9525">
            <a:noFill/>
            <a:miter lim="800000"/>
            <a:headEnd/>
            <a:tailEnd/>
          </a:ln>
        </p:spPr>
        <p:txBody>
          <a:bodyPr vert="horz" wrap="square" lIns="438912" tIns="219456" rIns="438912" bIns="219456"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2193925" y="7680325"/>
            <a:ext cx="39503350" cy="21724938"/>
          </a:xfrm>
          <a:prstGeom prst="rect">
            <a:avLst/>
          </a:prstGeom>
          <a:noFill/>
          <a:ln w="9525">
            <a:noFill/>
            <a:miter lim="800000"/>
            <a:headEnd/>
            <a:tailEnd/>
          </a:ln>
        </p:spPr>
        <p:txBody>
          <a:bodyPr vert="horz" wrap="square" lIns="438912" tIns="219456" rIns="438912" bIns="21945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193925" y="30510163"/>
            <a:ext cx="10242550" cy="1752600"/>
          </a:xfrm>
          <a:prstGeom prst="rect">
            <a:avLst/>
          </a:prstGeom>
        </p:spPr>
        <p:txBody>
          <a:bodyPr vert="horz" lIns="438912" tIns="219456" rIns="438912" bIns="219456" rtlCol="0" anchor="ctr"/>
          <a:lstStyle>
            <a:lvl1pPr algn="l" defTabSz="4389120" fontAlgn="auto">
              <a:spcBef>
                <a:spcPts val="0"/>
              </a:spcBef>
              <a:spcAft>
                <a:spcPts val="0"/>
              </a:spcAft>
              <a:defRPr sz="5800">
                <a:solidFill>
                  <a:schemeClr val="tx1">
                    <a:tint val="75000"/>
                  </a:schemeClr>
                </a:solidFill>
                <a:latin typeface="+mn-lt"/>
                <a:cs typeface="+mn-cs"/>
              </a:defRPr>
            </a:lvl1pPr>
          </a:lstStyle>
          <a:p>
            <a:pPr>
              <a:defRPr/>
            </a:pPr>
            <a:fld id="{735AE80D-AA1D-419F-B37F-4B79985CC912}" type="datetimeFigureOut">
              <a:rPr lang="en-US"/>
              <a:pPr>
                <a:defRPr/>
              </a:pPr>
              <a:t>5/31/2016</a:t>
            </a:fld>
            <a:endParaRPr lang="en-US"/>
          </a:p>
        </p:txBody>
      </p:sp>
      <p:sp>
        <p:nvSpPr>
          <p:cNvPr id="5" name="Footer Placeholder 4"/>
          <p:cNvSpPr>
            <a:spLocks noGrp="1"/>
          </p:cNvSpPr>
          <p:nvPr>
            <p:ph type="ftr" sz="quarter" idx="3"/>
          </p:nvPr>
        </p:nvSpPr>
        <p:spPr>
          <a:xfrm>
            <a:off x="14995525" y="30510163"/>
            <a:ext cx="13900150" cy="1752600"/>
          </a:xfrm>
          <a:prstGeom prst="rect">
            <a:avLst/>
          </a:prstGeom>
        </p:spPr>
        <p:txBody>
          <a:bodyPr vert="horz" lIns="438912" tIns="219456" rIns="438912" bIns="219456" rtlCol="0" anchor="ctr"/>
          <a:lstStyle>
            <a:lvl1pPr algn="ctr" defTabSz="4389120" fontAlgn="auto">
              <a:spcBef>
                <a:spcPts val="0"/>
              </a:spcBef>
              <a:spcAft>
                <a:spcPts val="0"/>
              </a:spcAft>
              <a:defRPr sz="58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31454725" y="30510163"/>
            <a:ext cx="10242550" cy="1752600"/>
          </a:xfrm>
          <a:prstGeom prst="rect">
            <a:avLst/>
          </a:prstGeom>
        </p:spPr>
        <p:txBody>
          <a:bodyPr vert="horz" lIns="438912" tIns="219456" rIns="438912" bIns="219456" rtlCol="0" anchor="ctr"/>
          <a:lstStyle>
            <a:lvl1pPr algn="r" defTabSz="4389120" fontAlgn="auto">
              <a:spcBef>
                <a:spcPts val="0"/>
              </a:spcBef>
              <a:spcAft>
                <a:spcPts val="0"/>
              </a:spcAft>
              <a:defRPr sz="5800">
                <a:solidFill>
                  <a:schemeClr val="tx1">
                    <a:tint val="75000"/>
                  </a:schemeClr>
                </a:solidFill>
                <a:latin typeface="+mn-lt"/>
                <a:cs typeface="+mn-cs"/>
              </a:defRPr>
            </a:lvl1pPr>
          </a:lstStyle>
          <a:p>
            <a:pPr>
              <a:defRPr/>
            </a:pPr>
            <a:fld id="{855CD359-2243-4D3A-B69C-E4DA0BC813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7850" rtl="0" eaLnBrk="0" fontAlgn="base" hangingPunct="0">
        <a:spcBef>
          <a:spcPct val="0"/>
        </a:spcBef>
        <a:spcAft>
          <a:spcPct val="0"/>
        </a:spcAft>
        <a:defRPr sz="21100" kern="1200">
          <a:solidFill>
            <a:schemeClr val="tx1"/>
          </a:solidFill>
          <a:latin typeface="+mj-lt"/>
          <a:ea typeface="+mj-ea"/>
          <a:cs typeface="+mj-cs"/>
        </a:defRPr>
      </a:lvl1pPr>
      <a:lvl2pPr algn="ctr" defTabSz="4387850" rtl="0" eaLnBrk="0" fontAlgn="base" hangingPunct="0">
        <a:spcBef>
          <a:spcPct val="0"/>
        </a:spcBef>
        <a:spcAft>
          <a:spcPct val="0"/>
        </a:spcAft>
        <a:defRPr sz="21100">
          <a:solidFill>
            <a:schemeClr val="tx1"/>
          </a:solidFill>
          <a:latin typeface="Calibri" pitchFamily="34" charset="0"/>
        </a:defRPr>
      </a:lvl2pPr>
      <a:lvl3pPr algn="ctr" defTabSz="4387850" rtl="0" eaLnBrk="0" fontAlgn="base" hangingPunct="0">
        <a:spcBef>
          <a:spcPct val="0"/>
        </a:spcBef>
        <a:spcAft>
          <a:spcPct val="0"/>
        </a:spcAft>
        <a:defRPr sz="21100">
          <a:solidFill>
            <a:schemeClr val="tx1"/>
          </a:solidFill>
          <a:latin typeface="Calibri" pitchFamily="34" charset="0"/>
        </a:defRPr>
      </a:lvl3pPr>
      <a:lvl4pPr algn="ctr" defTabSz="4387850" rtl="0" eaLnBrk="0" fontAlgn="base" hangingPunct="0">
        <a:spcBef>
          <a:spcPct val="0"/>
        </a:spcBef>
        <a:spcAft>
          <a:spcPct val="0"/>
        </a:spcAft>
        <a:defRPr sz="21100">
          <a:solidFill>
            <a:schemeClr val="tx1"/>
          </a:solidFill>
          <a:latin typeface="Calibri" pitchFamily="34" charset="0"/>
        </a:defRPr>
      </a:lvl4pPr>
      <a:lvl5pPr algn="ctr" defTabSz="4387850" rtl="0" eaLnBrk="0" fontAlgn="base" hangingPunct="0">
        <a:spcBef>
          <a:spcPct val="0"/>
        </a:spcBef>
        <a:spcAft>
          <a:spcPct val="0"/>
        </a:spcAft>
        <a:defRPr sz="21100">
          <a:solidFill>
            <a:schemeClr val="tx1"/>
          </a:solidFill>
          <a:latin typeface="Calibri" pitchFamily="34" charset="0"/>
        </a:defRPr>
      </a:lvl5pPr>
      <a:lvl6pPr marL="457200" algn="ctr" defTabSz="4387850" rtl="0" fontAlgn="base">
        <a:spcBef>
          <a:spcPct val="0"/>
        </a:spcBef>
        <a:spcAft>
          <a:spcPct val="0"/>
        </a:spcAft>
        <a:defRPr sz="21100">
          <a:solidFill>
            <a:schemeClr val="tx1"/>
          </a:solidFill>
          <a:latin typeface="Calibri" pitchFamily="34" charset="0"/>
        </a:defRPr>
      </a:lvl6pPr>
      <a:lvl7pPr marL="914400" algn="ctr" defTabSz="4387850" rtl="0" fontAlgn="base">
        <a:spcBef>
          <a:spcPct val="0"/>
        </a:spcBef>
        <a:spcAft>
          <a:spcPct val="0"/>
        </a:spcAft>
        <a:defRPr sz="21100">
          <a:solidFill>
            <a:schemeClr val="tx1"/>
          </a:solidFill>
          <a:latin typeface="Calibri" pitchFamily="34" charset="0"/>
        </a:defRPr>
      </a:lvl7pPr>
      <a:lvl8pPr marL="1371600" algn="ctr" defTabSz="4387850" rtl="0" fontAlgn="base">
        <a:spcBef>
          <a:spcPct val="0"/>
        </a:spcBef>
        <a:spcAft>
          <a:spcPct val="0"/>
        </a:spcAft>
        <a:defRPr sz="21100">
          <a:solidFill>
            <a:schemeClr val="tx1"/>
          </a:solidFill>
          <a:latin typeface="Calibri" pitchFamily="34" charset="0"/>
        </a:defRPr>
      </a:lvl8pPr>
      <a:lvl9pPr marL="1828800" algn="ctr" defTabSz="4387850" rtl="0" fontAlgn="base">
        <a:spcBef>
          <a:spcPct val="0"/>
        </a:spcBef>
        <a:spcAft>
          <a:spcPct val="0"/>
        </a:spcAft>
        <a:defRPr sz="21100">
          <a:solidFill>
            <a:schemeClr val="tx1"/>
          </a:solidFill>
          <a:latin typeface="Calibri" pitchFamily="34" charset="0"/>
        </a:defRPr>
      </a:lvl9pPr>
    </p:titleStyle>
    <p:bodyStyle>
      <a:lvl1pPr marL="1644650" indent="-1644650" algn="l" defTabSz="4387850" rtl="0" eaLnBrk="0" fontAlgn="base" hangingPunct="0">
        <a:spcBef>
          <a:spcPct val="20000"/>
        </a:spcBef>
        <a:spcAft>
          <a:spcPct val="0"/>
        </a:spcAft>
        <a:buFont typeface="Arial" charset="0"/>
        <a:buChar char="•"/>
        <a:defRPr sz="15400" kern="1200">
          <a:solidFill>
            <a:schemeClr val="tx1"/>
          </a:solidFill>
          <a:latin typeface="+mn-lt"/>
          <a:ea typeface="+mn-ea"/>
          <a:cs typeface="+mn-cs"/>
        </a:defRPr>
      </a:lvl1pPr>
      <a:lvl2pPr marL="3565525" indent="-1371600" algn="l" defTabSz="4387850" rtl="0" eaLnBrk="0" fontAlgn="base" hangingPunct="0">
        <a:spcBef>
          <a:spcPct val="20000"/>
        </a:spcBef>
        <a:spcAft>
          <a:spcPct val="0"/>
        </a:spcAft>
        <a:buFont typeface="Arial" charset="0"/>
        <a:buChar char="–"/>
        <a:defRPr sz="13400" kern="1200">
          <a:solidFill>
            <a:schemeClr val="tx1"/>
          </a:solidFill>
          <a:latin typeface="+mn-lt"/>
          <a:ea typeface="+mn-ea"/>
          <a:cs typeface="+mn-cs"/>
        </a:defRPr>
      </a:lvl2pPr>
      <a:lvl3pPr marL="5486400" indent="-1096963" algn="l" defTabSz="4387850" rtl="0" eaLnBrk="0" fontAlgn="base" hangingPunct="0">
        <a:spcBef>
          <a:spcPct val="20000"/>
        </a:spcBef>
        <a:spcAft>
          <a:spcPct val="0"/>
        </a:spcAft>
        <a:buFont typeface="Arial" charset="0"/>
        <a:buChar char="•"/>
        <a:defRPr sz="11500" kern="1200">
          <a:solidFill>
            <a:schemeClr val="tx1"/>
          </a:solidFill>
          <a:latin typeface="+mn-lt"/>
          <a:ea typeface="+mn-ea"/>
          <a:cs typeface="+mn-cs"/>
        </a:defRPr>
      </a:lvl3pPr>
      <a:lvl4pPr marL="7680325" indent="-1096963" algn="l" defTabSz="4387850" rtl="0" eaLnBrk="0" fontAlgn="base" hangingPunct="0">
        <a:spcBef>
          <a:spcPct val="20000"/>
        </a:spcBef>
        <a:spcAft>
          <a:spcPct val="0"/>
        </a:spcAft>
        <a:buFont typeface="Arial" charset="0"/>
        <a:buChar char="–"/>
        <a:defRPr sz="9600" kern="1200">
          <a:solidFill>
            <a:schemeClr val="tx1"/>
          </a:solidFill>
          <a:latin typeface="+mn-lt"/>
          <a:ea typeface="+mn-ea"/>
          <a:cs typeface="+mn-cs"/>
        </a:defRPr>
      </a:lvl4pPr>
      <a:lvl5pPr marL="9874250" indent="-1096963" algn="l" defTabSz="4387850" rtl="0" eaLnBrk="0" fontAlgn="base" hangingPunct="0">
        <a:spcBef>
          <a:spcPct val="20000"/>
        </a:spcBef>
        <a:spcAft>
          <a:spcPct val="0"/>
        </a:spcAft>
        <a:buFont typeface="Arial"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76"/>
          <p:cNvSpPr>
            <a:spLocks noChangeArrowheads="1"/>
          </p:cNvSpPr>
          <p:nvPr/>
        </p:nvSpPr>
        <p:spPr bwMode="auto">
          <a:xfrm>
            <a:off x="268437" y="710081"/>
            <a:ext cx="42962512" cy="31537275"/>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53" name="TextBox 6"/>
          <p:cNvSpPr txBox="1">
            <a:spLocks noChangeArrowheads="1"/>
          </p:cNvSpPr>
          <p:nvPr/>
        </p:nvSpPr>
        <p:spPr bwMode="auto">
          <a:xfrm>
            <a:off x="14465505" y="1368710"/>
            <a:ext cx="14568377" cy="7775290"/>
          </a:xfrm>
          <a:prstGeom prst="rect">
            <a:avLst/>
          </a:prstGeom>
          <a:solidFill>
            <a:schemeClr val="bg2"/>
          </a:solidFill>
          <a:ln w="9525">
            <a:solidFill>
              <a:schemeClr val="tx1"/>
            </a:solidFill>
            <a:miter lim="800000"/>
            <a:headEnd/>
            <a:tailEnd/>
          </a:ln>
        </p:spPr>
        <p:txBody>
          <a:bodyPr lIns="438912" tIns="219456" rIns="438912" bIns="219456"/>
          <a:lstStyle/>
          <a:p>
            <a:pPr algn="ctr" defTabSz="23072725">
              <a:lnSpc>
                <a:spcPct val="85000"/>
              </a:lnSpc>
            </a:pPr>
            <a:r>
              <a:rPr lang="en-US" sz="7200" dirty="0"/>
              <a:t>Critical Success Factors for </a:t>
            </a:r>
            <a:r>
              <a:rPr lang="en-US" sz="7200" dirty="0" smtClean="0"/>
              <a:t>Student </a:t>
            </a:r>
            <a:r>
              <a:rPr lang="en-US" sz="7200" dirty="0"/>
              <a:t>Transition: A Case Study of Chinese Collegiate Aviation Students at a Midwestern </a:t>
            </a:r>
            <a:r>
              <a:rPr lang="en-US" sz="7200" dirty="0" smtClean="0"/>
              <a:t>University</a:t>
            </a:r>
          </a:p>
          <a:p>
            <a:pPr algn="ctr" defTabSz="23072725">
              <a:lnSpc>
                <a:spcPct val="85000"/>
              </a:lnSpc>
            </a:pPr>
            <a:r>
              <a:rPr lang="en-US" sz="5400" i="1" dirty="0" smtClean="0">
                <a:latin typeface="Arial" pitchFamily="34" charset="0"/>
                <a:cs typeface="Arial" pitchFamily="34" charset="0"/>
              </a:rPr>
              <a:t>Yu Wang, Julius Keller, &amp;</a:t>
            </a:r>
          </a:p>
          <a:p>
            <a:pPr algn="ctr" defTabSz="23072725">
              <a:lnSpc>
                <a:spcPct val="85000"/>
              </a:lnSpc>
            </a:pPr>
            <a:r>
              <a:rPr lang="en-US" sz="5400" i="1" dirty="0" smtClean="0">
                <a:latin typeface="Arial" pitchFamily="34" charset="0"/>
                <a:cs typeface="Arial" pitchFamily="34" charset="0"/>
              </a:rPr>
              <a:t>  </a:t>
            </a:r>
            <a:r>
              <a:rPr lang="en-US" sz="5400" i="1" dirty="0" err="1" smtClean="0">
                <a:latin typeface="Arial" pitchFamily="34" charset="0"/>
                <a:cs typeface="Arial" pitchFamily="34" charset="0"/>
              </a:rPr>
              <a:t>Ching</a:t>
            </a:r>
            <a:r>
              <a:rPr lang="en-US" sz="5400" i="1" dirty="0" smtClean="0">
                <a:latin typeface="Arial" pitchFamily="34" charset="0"/>
                <a:cs typeface="Arial" pitchFamily="34" charset="0"/>
              </a:rPr>
              <a:t> </a:t>
            </a:r>
            <a:r>
              <a:rPr lang="en-US" sz="5400" i="1" dirty="0" err="1" smtClean="0">
                <a:latin typeface="Arial" pitchFamily="34" charset="0"/>
                <a:cs typeface="Arial" pitchFamily="34" charset="0"/>
              </a:rPr>
              <a:t>Hei</a:t>
            </a:r>
            <a:r>
              <a:rPr lang="en-US" sz="5400" i="1" dirty="0" smtClean="0">
                <a:latin typeface="Arial" pitchFamily="34" charset="0"/>
                <a:cs typeface="Arial" pitchFamily="34" charset="0"/>
              </a:rPr>
              <a:t> Lo</a:t>
            </a:r>
          </a:p>
          <a:p>
            <a:pPr algn="ctr" defTabSz="23072725">
              <a:lnSpc>
                <a:spcPct val="85000"/>
              </a:lnSpc>
            </a:pPr>
            <a:r>
              <a:rPr lang="en-US" sz="5400" i="1" dirty="0" smtClean="0">
                <a:latin typeface="Arial" pitchFamily="34" charset="0"/>
                <a:cs typeface="Arial" pitchFamily="34" charset="0"/>
              </a:rPr>
              <a:t>Advisor: Dr. Richard </a:t>
            </a:r>
            <a:r>
              <a:rPr lang="en-US" sz="5400" i="1" dirty="0" err="1" smtClean="0">
                <a:latin typeface="Arial" pitchFamily="34" charset="0"/>
                <a:cs typeface="Arial" pitchFamily="34" charset="0"/>
              </a:rPr>
              <a:t>Fanjoy</a:t>
            </a:r>
            <a:endParaRPr lang="en-US" sz="5400" i="1" dirty="0" smtClean="0">
              <a:latin typeface="Arial" pitchFamily="34" charset="0"/>
              <a:cs typeface="Arial" pitchFamily="34" charset="0"/>
            </a:endParaRPr>
          </a:p>
        </p:txBody>
      </p:sp>
      <p:sp>
        <p:nvSpPr>
          <p:cNvPr id="2056" name="Text Box 143"/>
          <p:cNvSpPr txBox="1">
            <a:spLocks noChangeArrowheads="1"/>
          </p:cNvSpPr>
          <p:nvPr/>
        </p:nvSpPr>
        <p:spPr bwMode="auto">
          <a:xfrm>
            <a:off x="14298223" y="11063825"/>
            <a:ext cx="14705994" cy="12005708"/>
          </a:xfrm>
          <a:prstGeom prst="rect">
            <a:avLst/>
          </a:prstGeom>
          <a:ln>
            <a:headEnd/>
            <a:tailEnd/>
          </a:ln>
        </p:spPr>
        <p:style>
          <a:lnRef idx="2">
            <a:schemeClr val="dk1"/>
          </a:lnRef>
          <a:fillRef idx="1">
            <a:schemeClr val="lt1"/>
          </a:fillRef>
          <a:effectRef idx="0">
            <a:schemeClr val="dk1"/>
          </a:effectRef>
          <a:fontRef idx="minor">
            <a:schemeClr val="dk1"/>
          </a:fontRef>
        </p:style>
        <p:txBody>
          <a:bodyPr/>
          <a:lstStyle/>
          <a:p>
            <a:pPr marL="571500" indent="-571500" defTabSz="914400">
              <a:lnSpc>
                <a:spcPct val="85000"/>
              </a:lnSpc>
              <a:spcBef>
                <a:spcPct val="50000"/>
              </a:spcBef>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After obtaining IRB </a:t>
            </a:r>
            <a:r>
              <a:rPr lang="en-US" sz="3600" dirty="0" smtClean="0">
                <a:latin typeface="Times New Roman" panose="02020603050405020304" pitchFamily="18" charset="0"/>
                <a:cs typeface="Times New Roman" panose="02020603050405020304" pitchFamily="18" charset="0"/>
              </a:rPr>
              <a:t>approval, </a:t>
            </a:r>
            <a:r>
              <a:rPr lang="en-US" sz="3600" dirty="0">
                <a:latin typeface="Times New Roman" panose="02020603050405020304" pitchFamily="18" charset="0"/>
                <a:cs typeface="Times New Roman" panose="02020603050405020304" pitchFamily="18" charset="0"/>
              </a:rPr>
              <a:t>participants were contacted via email. Through purposeful sampling, four undergraduates (2 female &amp; 2 male) and four </a:t>
            </a:r>
            <a:r>
              <a:rPr lang="en-US" sz="3600" dirty="0" smtClean="0">
                <a:latin typeface="Times New Roman" panose="02020603050405020304" pitchFamily="18" charset="0"/>
                <a:cs typeface="Times New Roman" panose="02020603050405020304" pitchFamily="18" charset="0"/>
              </a:rPr>
              <a:t>graduates </a:t>
            </a:r>
            <a:r>
              <a:rPr lang="en-US" sz="3600" dirty="0">
                <a:latin typeface="Times New Roman" panose="02020603050405020304" pitchFamily="18" charset="0"/>
                <a:cs typeface="Times New Roman" panose="02020603050405020304" pitchFamily="18" charset="0"/>
              </a:rPr>
              <a:t>(2 female &amp; 2 male) were selected for the study.  Over the course of 2 weeks, semi-structured interviews were completed. </a:t>
            </a:r>
            <a:r>
              <a:rPr lang="en-US" sz="3600" dirty="0" smtClean="0">
                <a:latin typeface="Times New Roman" panose="02020603050405020304" pitchFamily="18" charset="0"/>
                <a:cs typeface="Times New Roman" panose="02020603050405020304" pitchFamily="18" charset="0"/>
              </a:rPr>
              <a:t>Each </a:t>
            </a:r>
            <a:r>
              <a:rPr lang="en-US" sz="3600" dirty="0">
                <a:latin typeface="Times New Roman" panose="02020603050405020304" pitchFamily="18" charset="0"/>
                <a:cs typeface="Times New Roman" panose="02020603050405020304" pitchFamily="18" charset="0"/>
              </a:rPr>
              <a:t>interview lasted for approximately 30 </a:t>
            </a:r>
            <a:r>
              <a:rPr lang="en-US" sz="3600" dirty="0" smtClean="0">
                <a:latin typeface="Times New Roman" panose="02020603050405020304" pitchFamily="18" charset="0"/>
                <a:cs typeface="Times New Roman" panose="02020603050405020304" pitchFamily="18" charset="0"/>
              </a:rPr>
              <a:t>minutes</a:t>
            </a:r>
            <a:endParaRPr lang="en-US" sz="3600" dirty="0">
              <a:latin typeface="Times New Roman" panose="02020603050405020304" pitchFamily="18" charset="0"/>
              <a:cs typeface="Times New Roman" panose="02020603050405020304" pitchFamily="18" charset="0"/>
            </a:endParaRPr>
          </a:p>
          <a:p>
            <a:pPr marL="571500" indent="-571500" defTabSz="914400">
              <a:lnSpc>
                <a:spcPct val="85000"/>
              </a:lnSpc>
              <a:spcBef>
                <a:spcPct val="50000"/>
              </a:spcBef>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Once the transcribing was completed, researchers sent the audio recordings and transcripts to participants for member checking.  Researchers then independently analyzed the data to determine the top three CSFs.  Themes were generated through categorizing and coding.  After one round, researchers came to a consensus and expanded upon the selected themes for reporting. </a:t>
            </a:r>
          </a:p>
        </p:txBody>
      </p:sp>
      <p:sp>
        <p:nvSpPr>
          <p:cNvPr id="2057" name="Text Box 144"/>
          <p:cNvSpPr txBox="1">
            <a:spLocks noChangeArrowheads="1"/>
          </p:cNvSpPr>
          <p:nvPr/>
        </p:nvSpPr>
        <p:spPr bwMode="auto">
          <a:xfrm>
            <a:off x="14465505" y="9275952"/>
            <a:ext cx="14538712" cy="1682503"/>
          </a:xfrm>
          <a:prstGeom prst="rect">
            <a:avLst/>
          </a:prstGeom>
          <a:solidFill>
            <a:srgbClr val="DFB313"/>
          </a:solidFill>
          <a:ln w="12700" cmpd="thickThin">
            <a:solidFill>
              <a:schemeClr val="tx1"/>
            </a:solidFill>
            <a:prstDash val="solid"/>
            <a:miter lim="800000"/>
            <a:headEnd/>
            <a:tailEnd/>
          </a:ln>
          <a:effectLst>
            <a:outerShdw blurRad="50800" dist="38100" dir="18900000" algn="bl" rotWithShape="0">
              <a:prstClr val="black">
                <a:alpha val="40000"/>
              </a:prstClr>
            </a:outerShdw>
          </a:effectLst>
        </p:spPr>
        <p:txBody>
          <a:bodyPr anchor="ctr" anchorCtr="1"/>
          <a:lstStyle/>
          <a:p>
            <a:pPr defTabSz="914400">
              <a:lnSpc>
                <a:spcPct val="85000"/>
              </a:lnSpc>
              <a:spcBef>
                <a:spcPct val="50000"/>
              </a:spcBef>
            </a:pPr>
            <a:r>
              <a:rPr lang="en-US" sz="8800" b="1" dirty="0" smtClean="0">
                <a:effectLst>
                  <a:innerShdw blurRad="63500" dist="50800" dir="13500000">
                    <a:schemeClr val="tx1">
                      <a:lumMod val="95000"/>
                      <a:lumOff val="5000"/>
                      <a:alpha val="50000"/>
                    </a:schemeClr>
                  </a:innerShdw>
                </a:effectLst>
                <a:latin typeface="Times New Roman" pitchFamily="18" charset="0"/>
              </a:rPr>
              <a:t>Methods</a:t>
            </a:r>
            <a:endParaRPr lang="en-US" sz="6800" b="1" dirty="0">
              <a:effectLst>
                <a:innerShdw blurRad="63500" dist="50800" dir="13500000">
                  <a:schemeClr val="tx1">
                    <a:lumMod val="95000"/>
                    <a:lumOff val="5000"/>
                    <a:alpha val="50000"/>
                  </a:schemeClr>
                </a:innerShdw>
              </a:effectLst>
              <a:latin typeface="Times New Roman" pitchFamily="18" charset="0"/>
            </a:endParaRPr>
          </a:p>
        </p:txBody>
      </p:sp>
      <p:sp>
        <p:nvSpPr>
          <p:cNvPr id="2062" name="Rectangle 121"/>
          <p:cNvSpPr>
            <a:spLocks noChangeArrowheads="1"/>
          </p:cNvSpPr>
          <p:nvPr/>
        </p:nvSpPr>
        <p:spPr bwMode="auto">
          <a:xfrm>
            <a:off x="14522887" y="16900158"/>
            <a:ext cx="6519863" cy="684803"/>
          </a:xfrm>
          <a:prstGeom prst="rect">
            <a:avLst/>
          </a:prstGeom>
          <a:noFill/>
          <a:ln w="9525">
            <a:noFill/>
            <a:miter lim="800000"/>
            <a:headEnd/>
            <a:tailEnd/>
          </a:ln>
        </p:spPr>
        <p:txBody>
          <a:bodyPr anchor="ctr">
            <a:spAutoFit/>
          </a:bodyPr>
          <a:lstStyle/>
          <a:p>
            <a:pPr>
              <a:lnSpc>
                <a:spcPct val="85000"/>
              </a:lnSpc>
              <a:spcBef>
                <a:spcPct val="25000"/>
              </a:spcBef>
            </a:pPr>
            <a:r>
              <a:rPr lang="en-US" sz="4400" b="1" dirty="0" smtClean="0">
                <a:latin typeface="Times New Roman" pitchFamily="18" charset="0"/>
              </a:rPr>
              <a:t>Procedures</a:t>
            </a:r>
            <a:endParaRPr lang="en-US" sz="4400" b="1" dirty="0">
              <a:latin typeface="Times New Roman" pitchFamily="18" charset="0"/>
            </a:endParaRPr>
          </a:p>
        </p:txBody>
      </p:sp>
      <p:sp>
        <p:nvSpPr>
          <p:cNvPr id="2068" name="Text Box 117"/>
          <p:cNvSpPr txBox="1">
            <a:spLocks noChangeAspect="1" noChangeArrowheads="1"/>
          </p:cNvSpPr>
          <p:nvPr/>
        </p:nvSpPr>
        <p:spPr bwMode="auto">
          <a:xfrm>
            <a:off x="6762750" y="9777423"/>
            <a:ext cx="6121400" cy="6986528"/>
          </a:xfrm>
          <a:prstGeom prst="rect">
            <a:avLst/>
          </a:prstGeom>
          <a:noFill/>
          <a:ln w="9525">
            <a:noFill/>
            <a:miter lim="800000"/>
            <a:headEnd/>
            <a:tailEnd/>
          </a:ln>
        </p:spPr>
        <p:txBody>
          <a:bodyPr wrap="square">
            <a:spAutoFit/>
          </a:bodyPr>
          <a:lstStyle/>
          <a:p>
            <a:pPr defTabSz="4805363">
              <a:spcBef>
                <a:spcPct val="25000"/>
              </a:spcBef>
            </a:pPr>
            <a:r>
              <a:rPr lang="en-US" sz="3200" dirty="0" smtClean="0"/>
              <a:t>Researchers used a </a:t>
            </a:r>
            <a:r>
              <a:rPr lang="en-US" sz="3200" dirty="0"/>
              <a:t>survey </a:t>
            </a:r>
            <a:r>
              <a:rPr lang="en-US" sz="3200" dirty="0" smtClean="0"/>
              <a:t>consisting </a:t>
            </a:r>
            <a:r>
              <a:rPr lang="en-US" sz="3200" dirty="0"/>
              <a:t>of </a:t>
            </a:r>
            <a:r>
              <a:rPr lang="en-US" sz="3200" dirty="0" smtClean="0"/>
              <a:t>23 questions. Twenty </a:t>
            </a:r>
            <a:r>
              <a:rPr lang="en-US" sz="3200" dirty="0"/>
              <a:t>L</a:t>
            </a:r>
            <a:r>
              <a:rPr lang="en-US" sz="3200" dirty="0" smtClean="0"/>
              <a:t>ikert </a:t>
            </a:r>
            <a:r>
              <a:rPr lang="en-US" sz="3200" dirty="0"/>
              <a:t>scaled </a:t>
            </a:r>
            <a:r>
              <a:rPr lang="en-US" sz="3200" dirty="0" smtClean="0"/>
              <a:t>questions and 3 open ended. The </a:t>
            </a:r>
            <a:r>
              <a:rPr lang="en-US" sz="3200" dirty="0"/>
              <a:t>questions </a:t>
            </a:r>
            <a:r>
              <a:rPr lang="en-US" sz="3200" dirty="0" smtClean="0"/>
              <a:t>explore </a:t>
            </a:r>
            <a:r>
              <a:rPr lang="en-US" sz="3200" dirty="0"/>
              <a:t>power distance, collectivism-individualism, uncertainty avoidance and masculinity-femininity.  Three open ended </a:t>
            </a:r>
            <a:r>
              <a:rPr lang="en-US" sz="3200" dirty="0" smtClean="0"/>
              <a:t>questions are </a:t>
            </a:r>
            <a:r>
              <a:rPr lang="en-US" sz="3200" dirty="0"/>
              <a:t>linked to the cultural </a:t>
            </a:r>
            <a:r>
              <a:rPr lang="en-US" sz="3200" dirty="0" smtClean="0"/>
              <a:t>dimensions.  Questions were evolved from previous research to fit the scope of study.  </a:t>
            </a:r>
            <a:endParaRPr lang="en-US" sz="3200" dirty="0">
              <a:latin typeface="Times New Roman" pitchFamily="18" charset="0"/>
            </a:endParaRPr>
          </a:p>
        </p:txBody>
      </p:sp>
      <p:sp>
        <p:nvSpPr>
          <p:cNvPr id="2074" name="Text Box 179"/>
          <p:cNvSpPr txBox="1">
            <a:spLocks noChangeArrowheads="1"/>
          </p:cNvSpPr>
          <p:nvPr/>
        </p:nvSpPr>
        <p:spPr bwMode="auto">
          <a:xfrm>
            <a:off x="14232144" y="24992630"/>
            <a:ext cx="14721273" cy="7254726"/>
          </a:xfrm>
          <a:prstGeom prst="rect">
            <a:avLst/>
          </a:prstGeom>
          <a:solidFill>
            <a:schemeClr val="bg2"/>
          </a:solidFill>
          <a:ln w="12700">
            <a:solidFill>
              <a:schemeClr val="tx1"/>
            </a:solidFill>
            <a:miter lim="800000"/>
            <a:headEnd/>
            <a:tailEnd/>
          </a:ln>
        </p:spPr>
        <p:txBody>
          <a:bodyPr/>
          <a:lstStyle/>
          <a:p>
            <a:pPr marL="571500" indent="-571500" defTabSz="914400">
              <a:lnSpc>
                <a:spcPct val="85000"/>
              </a:lnSpc>
              <a:spcBef>
                <a:spcPct val="50000"/>
              </a:spcBef>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Regarding</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the</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first</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critical</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success</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factor,</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a</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recommendation for department leadership </a:t>
            </a:r>
            <a:r>
              <a:rPr lang="en-US" sz="3600" dirty="0" smtClean="0">
                <a:latin typeface="Times New Roman" panose="02020603050405020304" pitchFamily="18" charset="0"/>
                <a:cs typeface="Times New Roman" panose="02020603050405020304" pitchFamily="18" charset="0"/>
              </a:rPr>
              <a:t>is to create </a:t>
            </a:r>
            <a:r>
              <a:rPr lang="en-US" sz="3600" dirty="0">
                <a:latin typeface="Times New Roman" panose="02020603050405020304" pitchFamily="18" charset="0"/>
                <a:cs typeface="Times New Roman" panose="02020603050405020304" pitchFamily="18" charset="0"/>
              </a:rPr>
              <a:t>a structured program which connects Chinese students to American students</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The purpose would be to foster interactions that may improve English skills and to improve the understanding of American culture. </a:t>
            </a:r>
            <a:endParaRPr lang="en-US" sz="3600" dirty="0" smtClean="0">
              <a:latin typeface="Times New Roman" panose="02020603050405020304" pitchFamily="18" charset="0"/>
              <a:cs typeface="Times New Roman" panose="02020603050405020304" pitchFamily="18" charset="0"/>
            </a:endParaRPr>
          </a:p>
          <a:p>
            <a:pPr marL="571500" indent="-571500" defTabSz="914400">
              <a:lnSpc>
                <a:spcPct val="85000"/>
              </a:lnSpc>
              <a:spcBef>
                <a:spcPct val="50000"/>
              </a:spcBef>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For</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the</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second</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critical</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success</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factor,</a:t>
            </a:r>
            <a:r>
              <a:rPr lang="zh-CN" altLang="en-US" sz="3600" dirty="0" smtClean="0">
                <a:latin typeface="Times New Roman" panose="02020603050405020304" pitchFamily="18" charset="0"/>
                <a:cs typeface="Times New Roman" panose="02020603050405020304" pitchFamily="18" charset="0"/>
              </a:rPr>
              <a:t> </a:t>
            </a:r>
            <a:r>
              <a:rPr lang="en-US" altLang="zh-CN" sz="3600" dirty="0">
                <a:latin typeface="Times New Roman" panose="02020603050405020304" pitchFamily="18" charset="0"/>
                <a:cs typeface="Times New Roman" panose="02020603050405020304" pitchFamily="18" charset="0"/>
              </a:rPr>
              <a:t>t</a:t>
            </a:r>
            <a:r>
              <a:rPr lang="en-US" sz="3600" dirty="0" smtClean="0">
                <a:latin typeface="Times New Roman" panose="02020603050405020304" pitchFamily="18" charset="0"/>
                <a:cs typeface="Times New Roman" panose="02020603050405020304" pitchFamily="18" charset="0"/>
              </a:rPr>
              <a:t>here </a:t>
            </a:r>
            <a:r>
              <a:rPr lang="en-US" sz="3600" dirty="0">
                <a:latin typeface="Times New Roman" panose="02020603050405020304" pitchFamily="18" charset="0"/>
                <a:cs typeface="Times New Roman" panose="02020603050405020304" pitchFamily="18" charset="0"/>
              </a:rPr>
              <a:t>may be a link between positive interactions with professors and self-efficacy.  Professors </a:t>
            </a:r>
            <a:r>
              <a:rPr lang="en-US" sz="3600" dirty="0" smtClean="0">
                <a:latin typeface="Times New Roman" panose="02020603050405020304" pitchFamily="18" charset="0"/>
                <a:cs typeface="Times New Roman" panose="02020603050405020304" pitchFamily="18" charset="0"/>
              </a:rPr>
              <a:t>often hold </a:t>
            </a:r>
            <a:r>
              <a:rPr lang="en-US" sz="3600" dirty="0">
                <a:latin typeface="Times New Roman" panose="02020603050405020304" pitchFamily="18" charset="0"/>
                <a:cs typeface="Times New Roman" panose="02020603050405020304" pitchFamily="18" charset="0"/>
              </a:rPr>
              <a:t>the key to additional projects which introduce students to industry engagement.  These projects may improve student education and career opportunities. </a:t>
            </a:r>
            <a:endParaRPr lang="en-US" sz="3600" dirty="0" smtClean="0">
              <a:latin typeface="Times New Roman" panose="02020603050405020304" pitchFamily="18" charset="0"/>
              <a:cs typeface="Times New Roman" panose="02020603050405020304" pitchFamily="18" charset="0"/>
            </a:endParaRPr>
          </a:p>
          <a:p>
            <a:pPr marL="571500" indent="-571500" defTabSz="914400">
              <a:lnSpc>
                <a:spcPct val="85000"/>
              </a:lnSpc>
              <a:spcBef>
                <a:spcPct val="50000"/>
              </a:spcBef>
              <a:buFont typeface="Wingdings" panose="05000000000000000000" pitchFamily="2" charset="2"/>
              <a:buChar char="Ø"/>
            </a:pPr>
            <a:r>
              <a:rPr lang="en-US" altLang="zh-CN" sz="3600" dirty="0" smtClean="0">
                <a:latin typeface="Times New Roman" panose="02020603050405020304" pitchFamily="18" charset="0"/>
                <a:cs typeface="Times New Roman" panose="02020603050405020304" pitchFamily="18" charset="0"/>
              </a:rPr>
              <a:t>Concerning</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the</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third</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critical</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success</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factor,</a:t>
            </a:r>
            <a:r>
              <a:rPr lang="zh-CN" altLang="en-US" sz="3600" dirty="0" smtClean="0">
                <a:latin typeface="Times New Roman" panose="02020603050405020304" pitchFamily="18" charset="0"/>
                <a:cs typeface="Times New Roman" panose="02020603050405020304" pitchFamily="18" charset="0"/>
              </a:rPr>
              <a:t> </a:t>
            </a:r>
            <a:r>
              <a:rPr lang="en-US" altLang="zh-CN" sz="3600" dirty="0">
                <a:latin typeface="Times New Roman" panose="02020603050405020304" pitchFamily="18" charset="0"/>
                <a:cs typeface="Times New Roman" panose="02020603050405020304" pitchFamily="18" charset="0"/>
              </a:rPr>
              <a:t>t</a:t>
            </a:r>
            <a:r>
              <a:rPr lang="en-US" sz="3600" dirty="0" smtClean="0">
                <a:latin typeface="Times New Roman" panose="02020603050405020304" pitchFamily="18" charset="0"/>
                <a:cs typeface="Times New Roman" panose="02020603050405020304" pitchFamily="18" charset="0"/>
              </a:rPr>
              <a:t>he </a:t>
            </a:r>
            <a:r>
              <a:rPr lang="en-US" sz="3600" dirty="0">
                <a:latin typeface="Times New Roman" panose="02020603050405020304" pitchFamily="18" charset="0"/>
                <a:cs typeface="Times New Roman" panose="02020603050405020304" pitchFamily="18" charset="0"/>
              </a:rPr>
              <a:t>opportunity to choose their </a:t>
            </a:r>
            <a:r>
              <a:rPr lang="en-US" sz="3600" dirty="0" smtClean="0">
                <a:latin typeface="Times New Roman" panose="02020603050405020304" pitchFamily="18" charset="0"/>
                <a:cs typeface="Times New Roman" panose="02020603050405020304" pitchFamily="18" charset="0"/>
              </a:rPr>
              <a:t>projects may</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be</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also important </a:t>
            </a:r>
            <a:r>
              <a:rPr lang="en-US" sz="3600" dirty="0" smtClean="0">
                <a:latin typeface="Times New Roman" panose="02020603050405020304" pitchFamily="18" charset="0"/>
                <a:cs typeface="Times New Roman" panose="02020603050405020304" pitchFamily="18" charset="0"/>
              </a:rPr>
              <a:t>for</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students</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to</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have</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a</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smooth</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transition</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Program managers can continue to increase research and project opportunities. This </a:t>
            </a:r>
            <a:r>
              <a:rPr lang="en-US" sz="3600" dirty="0" smtClean="0">
                <a:latin typeface="Times New Roman" panose="02020603050405020304" pitchFamily="18" charset="0"/>
                <a:cs typeface="Times New Roman" panose="02020603050405020304" pitchFamily="18" charset="0"/>
              </a:rPr>
              <a:t>can</a:t>
            </a:r>
            <a:r>
              <a:rPr lang="zh-CN" altLang="en-US" sz="3600" dirty="0" smtClean="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be</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 great area for recruitment and retention opportunities.</a:t>
            </a:r>
          </a:p>
          <a:p>
            <a:pPr defTabSz="914400">
              <a:lnSpc>
                <a:spcPct val="85000"/>
              </a:lnSpc>
              <a:spcBef>
                <a:spcPct val="50000"/>
              </a:spcBef>
            </a:pPr>
            <a:endParaRPr lang="en-US" sz="2800" dirty="0">
              <a:latin typeface="Times New Roman" pitchFamily="18" charset="0"/>
            </a:endParaRPr>
          </a:p>
        </p:txBody>
      </p:sp>
      <p:sp>
        <p:nvSpPr>
          <p:cNvPr id="2077" name="Text Box 155"/>
          <p:cNvSpPr txBox="1">
            <a:spLocks noChangeArrowheads="1"/>
          </p:cNvSpPr>
          <p:nvPr/>
        </p:nvSpPr>
        <p:spPr bwMode="auto">
          <a:xfrm>
            <a:off x="1328738" y="20050125"/>
            <a:ext cx="5434012" cy="469359"/>
          </a:xfrm>
          <a:prstGeom prst="rect">
            <a:avLst/>
          </a:prstGeom>
          <a:noFill/>
          <a:ln w="9525">
            <a:noFill/>
            <a:miter lim="800000"/>
            <a:headEnd/>
            <a:tailEnd/>
          </a:ln>
        </p:spPr>
        <p:txBody>
          <a:bodyPr>
            <a:spAutoFit/>
          </a:bodyPr>
          <a:lstStyle/>
          <a:p>
            <a:pPr defTabSz="914400">
              <a:lnSpc>
                <a:spcPct val="85000"/>
              </a:lnSpc>
              <a:spcBef>
                <a:spcPct val="25000"/>
              </a:spcBef>
            </a:pPr>
            <a:endParaRPr lang="en-US" sz="2800" dirty="0">
              <a:latin typeface="Times New Roman" pitchFamily="18" charset="0"/>
            </a:endParaRPr>
          </a:p>
        </p:txBody>
      </p:sp>
      <p:sp>
        <p:nvSpPr>
          <p:cNvPr id="2084" name="Text Box 108"/>
          <p:cNvSpPr txBox="1">
            <a:spLocks noChangeArrowheads="1"/>
          </p:cNvSpPr>
          <p:nvPr/>
        </p:nvSpPr>
        <p:spPr bwMode="auto">
          <a:xfrm>
            <a:off x="546099" y="6400800"/>
            <a:ext cx="13715999" cy="1641475"/>
          </a:xfrm>
          <a:prstGeom prst="rect">
            <a:avLst/>
          </a:prstGeom>
          <a:solidFill>
            <a:srgbClr val="DFB313"/>
          </a:solidFill>
          <a:ln w="22225" cmpd="thinThick">
            <a:solidFill>
              <a:schemeClr val="tx1"/>
            </a:solidFill>
            <a:prstDash val="solid"/>
            <a:miter lim="800000"/>
            <a:headEnd/>
            <a:tailEnd/>
          </a:ln>
        </p:spPr>
        <p:txBody>
          <a:bodyPr anchor="ctr" anchorCtr="1"/>
          <a:lstStyle/>
          <a:p>
            <a:pPr defTabSz="914400">
              <a:lnSpc>
                <a:spcPct val="85000"/>
              </a:lnSpc>
              <a:spcBef>
                <a:spcPct val="50000"/>
              </a:spcBef>
            </a:pPr>
            <a:r>
              <a:rPr lang="en-US" sz="8800" b="1" dirty="0">
                <a:effectLst>
                  <a:innerShdw blurRad="63500" dist="50800" dir="13500000">
                    <a:schemeClr val="tx1">
                      <a:lumMod val="95000"/>
                      <a:lumOff val="5000"/>
                      <a:alpha val="50000"/>
                    </a:schemeClr>
                  </a:innerShdw>
                </a:effectLst>
                <a:latin typeface="Times New Roman" pitchFamily="18" charset="0"/>
              </a:rPr>
              <a:t>Abstract</a:t>
            </a:r>
          </a:p>
        </p:txBody>
      </p:sp>
      <p:sp>
        <p:nvSpPr>
          <p:cNvPr id="2085" name="Text Box 140"/>
          <p:cNvSpPr txBox="1">
            <a:spLocks noChangeArrowheads="1"/>
          </p:cNvSpPr>
          <p:nvPr/>
        </p:nvSpPr>
        <p:spPr bwMode="auto">
          <a:xfrm>
            <a:off x="427289" y="20075506"/>
            <a:ext cx="13716000" cy="12171850"/>
          </a:xfrm>
          <a:prstGeom prst="rect">
            <a:avLst/>
          </a:prstGeom>
          <a:solidFill>
            <a:schemeClr val="bg2"/>
          </a:solidFill>
          <a:ln w="12700">
            <a:solidFill>
              <a:schemeClr val="tx1"/>
            </a:solidFill>
            <a:miter lim="800000"/>
            <a:headEnd/>
            <a:tailEnd/>
          </a:ln>
        </p:spPr>
        <p:txBody>
          <a:bodyPr/>
          <a:lstStyle/>
          <a:p>
            <a:pPr defTabSz="914400">
              <a:spcBef>
                <a:spcPts val="0"/>
              </a:spcBef>
            </a:pPr>
            <a:r>
              <a:rPr lang="en-US" sz="3500" dirty="0" smtClean="0">
                <a:latin typeface="Times New Roman" panose="02020603050405020304" pitchFamily="18" charset="0"/>
                <a:cs typeface="Times New Roman" panose="02020603050405020304" pitchFamily="18" charset="0"/>
              </a:rPr>
              <a:t>According </a:t>
            </a:r>
            <a:r>
              <a:rPr lang="en-US" sz="3500" dirty="0">
                <a:latin typeface="Times New Roman" panose="02020603050405020304" pitchFamily="18" charset="0"/>
                <a:cs typeface="Times New Roman" panose="02020603050405020304" pitchFamily="18" charset="0"/>
              </a:rPr>
              <a:t>to </a:t>
            </a:r>
            <a:r>
              <a:rPr lang="en-US" sz="3500" dirty="0" smtClean="0">
                <a:latin typeface="Times New Roman" panose="02020603050405020304" pitchFamily="18" charset="0"/>
                <a:cs typeface="Times New Roman" panose="02020603050405020304" pitchFamily="18" charset="0"/>
              </a:rPr>
              <a:t>Allen-</a:t>
            </a:r>
            <a:r>
              <a:rPr lang="en-US" sz="3500" dirty="0" err="1" smtClean="0">
                <a:latin typeface="Times New Roman" panose="02020603050405020304" pitchFamily="18" charset="0"/>
                <a:cs typeface="Times New Roman" panose="02020603050405020304" pitchFamily="18" charset="0"/>
              </a:rPr>
              <a:t>Ebrahimian</a:t>
            </a:r>
            <a:r>
              <a:rPr lang="en-US" sz="3500" dirty="0" smtClean="0">
                <a:latin typeface="Times New Roman" panose="02020603050405020304" pitchFamily="18" charset="0"/>
                <a:cs typeface="Times New Roman" panose="02020603050405020304" pitchFamily="18" charset="0"/>
              </a:rPr>
              <a:t> (2015), since </a:t>
            </a:r>
            <a:r>
              <a:rPr lang="en-US" sz="3500" dirty="0">
                <a:latin typeface="Times New Roman" panose="02020603050405020304" pitchFamily="18" charset="0"/>
                <a:cs typeface="Times New Roman" panose="02020603050405020304" pitchFamily="18" charset="0"/>
              </a:rPr>
              <a:t>the 2004-2005 academic year, the number of Chinese international students seeking higher education in the U.S. has </a:t>
            </a:r>
            <a:r>
              <a:rPr lang="en-US" sz="3500" dirty="0" smtClean="0">
                <a:latin typeface="Times New Roman" panose="02020603050405020304" pitchFamily="18" charset="0"/>
                <a:cs typeface="Times New Roman" panose="02020603050405020304" pitchFamily="18" charset="0"/>
              </a:rPr>
              <a:t>increased </a:t>
            </a:r>
            <a:r>
              <a:rPr lang="en-US" sz="3500" dirty="0">
                <a:latin typeface="Times New Roman" panose="02020603050405020304" pitchFamily="18" charset="0"/>
                <a:cs typeface="Times New Roman" panose="02020603050405020304" pitchFamily="18" charset="0"/>
              </a:rPr>
              <a:t>by nearly 5 fold.  In the 2014-2015 academic year, there were 304,040 Chinese students studying state-side. This was a 10.8 percent increase over the 2013-2014 school year. </a:t>
            </a:r>
            <a:r>
              <a:rPr lang="en-US" sz="3500" dirty="0" smtClean="0">
                <a:latin typeface="Times New Roman" panose="02020603050405020304" pitchFamily="18" charset="0"/>
                <a:cs typeface="Times New Roman" panose="02020603050405020304" pitchFamily="18" charset="0"/>
              </a:rPr>
              <a:t>Currently</a:t>
            </a:r>
            <a:r>
              <a:rPr lang="en-US" sz="3500" dirty="0">
                <a:latin typeface="Times New Roman" panose="02020603050405020304" pitchFamily="18" charset="0"/>
                <a:cs typeface="Times New Roman" panose="02020603050405020304" pitchFamily="18" charset="0"/>
              </a:rPr>
              <a:t>, of the 974,000 international </a:t>
            </a:r>
            <a:r>
              <a:rPr lang="en-US" sz="3500" dirty="0" smtClean="0">
                <a:latin typeface="Times New Roman" panose="02020603050405020304" pitchFamily="18" charset="0"/>
                <a:cs typeface="Times New Roman" panose="02020603050405020304" pitchFamily="18" charset="0"/>
              </a:rPr>
              <a:t>students in the U.S., one in three is Chinese. This increase is said to be due to the rising middle class population in China, coupled with the U.S.'s prominent reputation for college-level education (Allen-</a:t>
            </a:r>
            <a:r>
              <a:rPr lang="en-US" sz="3500" dirty="0" err="1" smtClean="0">
                <a:latin typeface="Times New Roman" panose="02020603050405020304" pitchFamily="18" charset="0"/>
                <a:cs typeface="Times New Roman" panose="02020603050405020304" pitchFamily="18" charset="0"/>
              </a:rPr>
              <a:t>Ebrahimian</a:t>
            </a:r>
            <a:r>
              <a:rPr lang="en-US" sz="3500" dirty="0" smtClean="0">
                <a:latin typeface="Times New Roman" panose="02020603050405020304" pitchFamily="18" charset="0"/>
                <a:cs typeface="Times New Roman" panose="02020603050405020304" pitchFamily="18" charset="0"/>
              </a:rPr>
              <a:t>, 2015). Very few research studies have been conducted to identify key factors for Chinese aviation student transition. </a:t>
            </a:r>
            <a:endParaRPr lang="en-US" sz="3500" dirty="0" smtClean="0">
              <a:latin typeface="Times New Roman" panose="02020603050405020304" pitchFamily="18" charset="0"/>
              <a:cs typeface="Times New Roman" panose="02020603050405020304" pitchFamily="18" charset="0"/>
            </a:endParaRPr>
          </a:p>
          <a:p>
            <a:pPr defTabSz="914400">
              <a:spcBef>
                <a:spcPts val="0"/>
              </a:spcBef>
            </a:pPr>
            <a:endParaRPr lang="en-US" sz="3500" dirty="0" smtClean="0">
              <a:latin typeface="Times New Roman" panose="02020603050405020304" pitchFamily="18" charset="0"/>
              <a:cs typeface="Times New Roman" panose="02020603050405020304" pitchFamily="18" charset="0"/>
            </a:endParaRPr>
          </a:p>
          <a:p>
            <a:pPr defTabSz="914400">
              <a:spcBef>
                <a:spcPts val="0"/>
              </a:spcBef>
            </a:pPr>
            <a:r>
              <a:rPr lang="en-US" sz="3500" dirty="0" smtClean="0">
                <a:latin typeface="Times New Roman" panose="02020603050405020304" pitchFamily="18" charset="0"/>
                <a:cs typeface="Times New Roman" panose="02020603050405020304" pitchFamily="18" charset="0"/>
              </a:rPr>
              <a:t>This </a:t>
            </a:r>
            <a:r>
              <a:rPr lang="en-US" sz="3500" dirty="0" smtClean="0">
                <a:latin typeface="Times New Roman" panose="02020603050405020304" pitchFamily="18" charset="0"/>
                <a:cs typeface="Times New Roman" panose="02020603050405020304" pitchFamily="18" charset="0"/>
              </a:rPr>
              <a:t>research study was aimed to identify key factors for a successful transition to study aviation in the U.S. for Chinese collegiate aviation students. Results reported in this poster are the first part of a broader study. During the second part of the study, the participants will rank the factors.  Then researchers will use the Analytic Hierarchy Process (</a:t>
            </a:r>
            <a:r>
              <a:rPr lang="en-US" sz="3500" dirty="0" err="1" smtClean="0">
                <a:latin typeface="Times New Roman" panose="02020603050405020304" pitchFamily="18" charset="0"/>
                <a:cs typeface="Times New Roman" panose="02020603050405020304" pitchFamily="18" charset="0"/>
              </a:rPr>
              <a:t>AHP</a:t>
            </a:r>
            <a:r>
              <a:rPr lang="en-US" sz="3500" dirty="0" smtClean="0">
                <a:latin typeface="Times New Roman" panose="02020603050405020304" pitchFamily="18" charset="0"/>
                <a:cs typeface="Times New Roman" panose="02020603050405020304" pitchFamily="18" charset="0"/>
              </a:rPr>
              <a:t>) to statistically analyze the rankings. Additionally, theories will be generated and tested in follow studies. Future results will be reported in subsequent papers.    </a:t>
            </a:r>
            <a:endParaRPr lang="en-US" sz="3500" dirty="0">
              <a:latin typeface="Times New Roman" panose="02020603050405020304" pitchFamily="18" charset="0"/>
              <a:cs typeface="Times New Roman" panose="02020603050405020304" pitchFamily="18" charset="0"/>
            </a:endParaRPr>
          </a:p>
        </p:txBody>
      </p:sp>
      <p:sp>
        <p:nvSpPr>
          <p:cNvPr id="2088" name="Text Box 162"/>
          <p:cNvSpPr txBox="1">
            <a:spLocks noChangeArrowheads="1"/>
          </p:cNvSpPr>
          <p:nvPr/>
        </p:nvSpPr>
        <p:spPr bwMode="auto">
          <a:xfrm>
            <a:off x="546152" y="30420293"/>
            <a:ext cx="13384258" cy="1518877"/>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defTabSz="914400">
              <a:lnSpc>
                <a:spcPct val="85000"/>
              </a:lnSpc>
              <a:spcBef>
                <a:spcPct val="50000"/>
              </a:spcBef>
            </a:pPr>
            <a:r>
              <a:rPr lang="en-US" sz="3600" b="1" dirty="0">
                <a:latin typeface="Arial" pitchFamily="34" charset="0"/>
                <a:cs typeface="Arial" pitchFamily="34" charset="0"/>
              </a:rPr>
              <a:t>Research Question: </a:t>
            </a:r>
            <a:r>
              <a:rPr lang="en-US" sz="3600" dirty="0"/>
              <a:t>What are critical success factors for a successful transition to a U.S. study environment for Chinese collegiate </a:t>
            </a:r>
            <a:r>
              <a:rPr lang="en-US" sz="3600" dirty="0" smtClean="0"/>
              <a:t>aviation respondents?</a:t>
            </a:r>
            <a:endParaRPr lang="en-US" sz="3600" dirty="0"/>
          </a:p>
        </p:txBody>
      </p:sp>
      <p:sp>
        <p:nvSpPr>
          <p:cNvPr id="2094" name="Text Box 177"/>
          <p:cNvSpPr txBox="1">
            <a:spLocks noChangeArrowheads="1"/>
          </p:cNvSpPr>
          <p:nvPr/>
        </p:nvSpPr>
        <p:spPr bwMode="auto">
          <a:xfrm>
            <a:off x="14262098" y="23209495"/>
            <a:ext cx="14647936" cy="1677766"/>
          </a:xfrm>
          <a:prstGeom prst="rect">
            <a:avLst/>
          </a:prstGeom>
          <a:solidFill>
            <a:srgbClr val="DFB313"/>
          </a:solidFill>
          <a:ln w="12700" cmpd="thickThin">
            <a:solidFill>
              <a:schemeClr val="tx1"/>
            </a:solidFill>
            <a:prstDash val="solid"/>
            <a:miter lim="800000"/>
            <a:headEnd/>
            <a:tailEnd/>
          </a:ln>
        </p:spPr>
        <p:txBody>
          <a:bodyPr anchor="ctr" anchorCtr="1"/>
          <a:lstStyle/>
          <a:p>
            <a:pPr defTabSz="914400">
              <a:lnSpc>
                <a:spcPct val="85000"/>
              </a:lnSpc>
              <a:spcBef>
                <a:spcPct val="50000"/>
              </a:spcBef>
            </a:pPr>
            <a:r>
              <a:rPr lang="en-US" sz="8800" b="1" dirty="0" smtClean="0">
                <a:effectLst>
                  <a:innerShdw blurRad="63500" dist="50800" dir="13500000">
                    <a:schemeClr val="tx1">
                      <a:lumMod val="95000"/>
                      <a:lumOff val="5000"/>
                      <a:alpha val="50000"/>
                    </a:schemeClr>
                  </a:innerShdw>
                </a:effectLst>
                <a:latin typeface="Times New Roman" pitchFamily="18" charset="0"/>
              </a:rPr>
              <a:t>Discussion </a:t>
            </a:r>
            <a:endParaRPr lang="en-US" sz="8800" b="1" dirty="0">
              <a:effectLst>
                <a:innerShdw blurRad="63500" dist="50800" dir="13500000">
                  <a:schemeClr val="tx1">
                    <a:lumMod val="95000"/>
                    <a:lumOff val="5000"/>
                    <a:alpha val="50000"/>
                  </a:schemeClr>
                </a:innerShdw>
              </a:effectLst>
              <a:latin typeface="Times New Roman" pitchFamily="18" charset="0"/>
            </a:endParaRPr>
          </a:p>
        </p:txBody>
      </p:sp>
      <p:pic>
        <p:nvPicPr>
          <p:cNvPr id="1030" name="Picture 6" descr="http://web.ics.purdue.edu/~avtech/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57" y="1368710"/>
            <a:ext cx="13767287" cy="4786869"/>
          </a:xfrm>
          <a:prstGeom prst="rect">
            <a:avLst/>
          </a:prstGeom>
          <a:noFill/>
          <a:extLst>
            <a:ext uri="{909E8E84-426E-40dd-AFC4-6F175D3DCCD1}">
              <a14:hiddenFill xmlns:a14="http://schemas.microsoft.com/office/drawing/2010/main" xmlns="">
                <a:solidFill>
                  <a:srgbClr val="FFFFFF"/>
                </a:solidFill>
              </a14:hiddenFill>
            </a:ext>
          </a:extLst>
        </p:spPr>
      </p:pic>
      <p:sp>
        <p:nvSpPr>
          <p:cNvPr id="73" name="Text Box 179"/>
          <p:cNvSpPr txBox="1">
            <a:spLocks noChangeArrowheads="1"/>
          </p:cNvSpPr>
          <p:nvPr/>
        </p:nvSpPr>
        <p:spPr bwMode="auto">
          <a:xfrm>
            <a:off x="516147" y="8297935"/>
            <a:ext cx="13715997" cy="9990066"/>
          </a:xfrm>
          <a:prstGeom prst="rect">
            <a:avLst/>
          </a:prstGeom>
          <a:ln>
            <a:headEnd/>
            <a:tailEnd/>
          </a:ln>
        </p:spPr>
        <p:style>
          <a:lnRef idx="2">
            <a:schemeClr val="dk1"/>
          </a:lnRef>
          <a:fillRef idx="1">
            <a:schemeClr val="lt1"/>
          </a:fillRef>
          <a:effectRef idx="0">
            <a:schemeClr val="dk1"/>
          </a:effectRef>
          <a:fontRef idx="minor">
            <a:schemeClr val="dk1"/>
          </a:fontRef>
        </p:style>
        <p:txBody>
          <a:bodyPr/>
          <a:lstStyle/>
          <a:p>
            <a:r>
              <a:rPr lang="en-US" sz="3600" dirty="0" smtClean="0">
                <a:latin typeface="Times New Roman" panose="02020603050405020304" pitchFamily="18" charset="0"/>
                <a:cs typeface="Times New Roman" panose="02020603050405020304" pitchFamily="18" charset="0"/>
              </a:rPr>
              <a:t>Due </a:t>
            </a:r>
            <a:r>
              <a:rPr lang="en-US" sz="3600" dirty="0">
                <a:latin typeface="Times New Roman" panose="02020603050405020304" pitchFamily="18" charset="0"/>
                <a:cs typeface="Times New Roman" panose="02020603050405020304" pitchFamily="18" charset="0"/>
              </a:rPr>
              <a:t>to a world-class education system, an increasing number of international students are choosing to study abroad in the United States.  According to the Institute of International </a:t>
            </a:r>
            <a:r>
              <a:rPr lang="en-US" sz="3600" dirty="0" smtClean="0">
                <a:latin typeface="Times New Roman" panose="02020603050405020304" pitchFamily="18" charset="0"/>
                <a:cs typeface="Times New Roman" panose="02020603050405020304" pitchFamily="18" charset="0"/>
              </a:rPr>
              <a:t>Education (2015), </a:t>
            </a:r>
            <a:r>
              <a:rPr lang="en-US" sz="3600" dirty="0">
                <a:latin typeface="Times New Roman" panose="02020603050405020304" pitchFamily="18" charset="0"/>
                <a:cs typeface="Times New Roman" panose="02020603050405020304" pitchFamily="18" charset="0"/>
              </a:rPr>
              <a:t>Chinese students account for the largest foreign demographic </a:t>
            </a:r>
            <a:r>
              <a:rPr lang="en-US" sz="3600" dirty="0" smtClean="0">
                <a:latin typeface="Times New Roman" panose="02020603050405020304" pitchFamily="18" charset="0"/>
                <a:cs typeface="Times New Roman" panose="02020603050405020304" pitchFamily="18" charset="0"/>
              </a:rPr>
              <a:t>with over 274,000 </a:t>
            </a:r>
            <a:r>
              <a:rPr lang="en-US" sz="3600" dirty="0">
                <a:latin typeface="Times New Roman" panose="02020603050405020304" pitchFamily="18" charset="0"/>
                <a:cs typeface="Times New Roman" panose="02020603050405020304" pitchFamily="18" charset="0"/>
              </a:rPr>
              <a:t>enrollments. </a:t>
            </a:r>
            <a:r>
              <a:rPr lang="en-US" sz="3600" dirty="0" smtClean="0">
                <a:latin typeface="Times New Roman" panose="02020603050405020304" pitchFamily="18" charset="0"/>
                <a:cs typeface="Times New Roman" panose="02020603050405020304" pitchFamily="18" charset="0"/>
              </a:rPr>
              <a:t>A </a:t>
            </a:r>
            <a:r>
              <a:rPr lang="en-US" sz="3600" dirty="0">
                <a:latin typeface="Times New Roman" panose="02020603050405020304" pitchFamily="18" charset="0"/>
                <a:cs typeface="Times New Roman" panose="02020603050405020304" pitchFamily="18" charset="0"/>
              </a:rPr>
              <a:t>smooth transition to a new study environment plays an important role in determining academic success of international </a:t>
            </a:r>
            <a:r>
              <a:rPr lang="en-US" sz="3600" dirty="0" smtClean="0">
                <a:latin typeface="Times New Roman" panose="02020603050405020304" pitchFamily="18" charset="0"/>
                <a:cs typeface="Times New Roman" panose="02020603050405020304" pitchFamily="18" charset="0"/>
              </a:rPr>
              <a:t>students (</a:t>
            </a:r>
            <a:r>
              <a:rPr lang="en-US" sz="3600" dirty="0" err="1" smtClean="0">
                <a:latin typeface="Times New Roman" panose="02020603050405020304" pitchFamily="18" charset="0"/>
                <a:cs typeface="Times New Roman" panose="02020603050405020304" pitchFamily="18" charset="0"/>
              </a:rPr>
              <a:t>Hellsten</a:t>
            </a:r>
            <a:r>
              <a:rPr lang="en-US" sz="3600" dirty="0" smtClean="0">
                <a:latin typeface="Times New Roman" panose="02020603050405020304" pitchFamily="18" charset="0"/>
                <a:cs typeface="Times New Roman" panose="02020603050405020304" pitchFamily="18" charset="0"/>
              </a:rPr>
              <a:t>, 2013). </a:t>
            </a:r>
            <a:r>
              <a:rPr lang="en-US" sz="3600" dirty="0">
                <a:latin typeface="Times New Roman" panose="02020603050405020304" pitchFamily="18" charset="0"/>
                <a:cs typeface="Times New Roman" panose="02020603050405020304" pitchFamily="18" charset="0"/>
              </a:rPr>
              <a:t>Issues such as language barriers, cultural differences, different modes of thinking and learning, may create challenges for international </a:t>
            </a:r>
            <a:r>
              <a:rPr lang="en-US" sz="3600" dirty="0" smtClean="0">
                <a:latin typeface="Times New Roman" panose="02020603050405020304" pitchFamily="18" charset="0"/>
                <a:cs typeface="Times New Roman" panose="02020603050405020304" pitchFamily="18" charset="0"/>
              </a:rPr>
              <a:t>students (</a:t>
            </a:r>
            <a:r>
              <a:rPr lang="en-US" sz="3600" dirty="0" err="1" smtClean="0">
                <a:latin typeface="Times New Roman" panose="02020603050405020304" pitchFamily="18" charset="0"/>
                <a:cs typeface="Times New Roman" panose="02020603050405020304" pitchFamily="18" charset="0"/>
              </a:rPr>
              <a:t>Hellsten</a:t>
            </a:r>
            <a:r>
              <a:rPr lang="en-US" sz="3600" dirty="0" smtClean="0">
                <a:latin typeface="Times New Roman" panose="02020603050405020304" pitchFamily="18" charset="0"/>
                <a:cs typeface="Times New Roman" panose="02020603050405020304" pitchFamily="18" charset="0"/>
              </a:rPr>
              <a:t>, 2013). Aviation is a highly global industry and there are an increasing number of Chinese students coming to the U.S. to study aviation. This study sought to </a:t>
            </a:r>
            <a:r>
              <a:rPr lang="en-US" sz="3600" dirty="0">
                <a:latin typeface="Times New Roman" panose="02020603050405020304" pitchFamily="18" charset="0"/>
                <a:cs typeface="Times New Roman" panose="02020603050405020304" pitchFamily="18" charset="0"/>
              </a:rPr>
              <a:t>identify </a:t>
            </a:r>
            <a:r>
              <a:rPr lang="en-US" sz="3600" dirty="0" smtClean="0">
                <a:latin typeface="Times New Roman" panose="02020603050405020304" pitchFamily="18" charset="0"/>
                <a:cs typeface="Times New Roman" panose="02020603050405020304" pitchFamily="18" charset="0"/>
              </a:rPr>
              <a:t>critical </a:t>
            </a:r>
            <a:r>
              <a:rPr lang="en-US" sz="3600" dirty="0">
                <a:latin typeface="Times New Roman" panose="02020603050405020304" pitchFamily="18" charset="0"/>
                <a:cs typeface="Times New Roman" panose="02020603050405020304" pitchFamily="18" charset="0"/>
              </a:rPr>
              <a:t>success </a:t>
            </a:r>
            <a:r>
              <a:rPr lang="en-US" sz="3600" dirty="0" smtClean="0">
                <a:latin typeface="Times New Roman" panose="02020603050405020304" pitchFamily="18" charset="0"/>
                <a:cs typeface="Times New Roman" panose="02020603050405020304" pitchFamily="18" charset="0"/>
              </a:rPr>
              <a:t>factors (</a:t>
            </a:r>
            <a:r>
              <a:rPr lang="en-US" sz="3600" dirty="0" smtClean="0">
                <a:solidFill>
                  <a:schemeClr val="tx1"/>
                </a:solidFill>
                <a:latin typeface="Times New Roman" panose="02020603050405020304" pitchFamily="18" charset="0"/>
                <a:cs typeface="Times New Roman" panose="02020603050405020304" pitchFamily="18" charset="0"/>
              </a:rPr>
              <a:t>CSFs) </a:t>
            </a:r>
            <a:r>
              <a:rPr lang="en-US" sz="3600" dirty="0">
                <a:solidFill>
                  <a:schemeClr val="tx1"/>
                </a:solidFill>
                <a:latin typeface="Times New Roman" panose="02020603050405020304" pitchFamily="18" charset="0"/>
                <a:cs typeface="Times New Roman" panose="02020603050405020304" pitchFamily="18" charset="0"/>
              </a:rPr>
              <a:t>to gain a </a:t>
            </a:r>
            <a:r>
              <a:rPr lang="en-US" sz="3600" dirty="0">
                <a:latin typeface="Times New Roman" panose="02020603050405020304" pitchFamily="18" charset="0"/>
                <a:cs typeface="Times New Roman" panose="02020603050405020304" pitchFamily="18" charset="0"/>
              </a:rPr>
              <a:t>clearer understanding of Chinese collegiate aviation student </a:t>
            </a:r>
            <a:r>
              <a:rPr lang="en-US" sz="3600" dirty="0" smtClean="0">
                <a:latin typeface="Times New Roman" panose="02020603050405020304" pitchFamily="18" charset="0"/>
                <a:cs typeface="Times New Roman" panose="02020603050405020304" pitchFamily="18" charset="0"/>
              </a:rPr>
              <a:t>perceptions regarding a successful transition to a U.S. study environment. Participants were eight undergraduate </a:t>
            </a:r>
            <a:r>
              <a:rPr lang="en-US" sz="3600" dirty="0">
                <a:latin typeface="Times New Roman" panose="02020603050405020304" pitchFamily="18" charset="0"/>
                <a:cs typeface="Times New Roman" panose="02020603050405020304" pitchFamily="18" charset="0"/>
              </a:rPr>
              <a:t>and graduate students from a Midwestern university. Semi-structured </a:t>
            </a:r>
            <a:r>
              <a:rPr lang="en-US" sz="3600" dirty="0" smtClean="0">
                <a:latin typeface="Times New Roman" panose="02020603050405020304" pitchFamily="18" charset="0"/>
                <a:cs typeface="Times New Roman" panose="02020603050405020304" pitchFamily="18" charset="0"/>
              </a:rPr>
              <a:t>interviews were utilized and audio recorded </a:t>
            </a:r>
            <a:r>
              <a:rPr lang="en-US" sz="3600" dirty="0">
                <a:latin typeface="Times New Roman" panose="02020603050405020304" pitchFamily="18" charset="0"/>
                <a:cs typeface="Times New Roman" panose="02020603050405020304" pitchFamily="18" charset="0"/>
              </a:rPr>
              <a:t>for data collection</a:t>
            </a:r>
            <a:r>
              <a:rPr lang="en-US" sz="3600" dirty="0" smtClean="0">
                <a:latin typeface="Times New Roman" panose="02020603050405020304" pitchFamily="18" charset="0"/>
                <a:cs typeface="Times New Roman" panose="02020603050405020304" pitchFamily="18" charset="0"/>
              </a:rPr>
              <a:t>. Researchers analyzed </a:t>
            </a:r>
            <a:r>
              <a:rPr lang="en-US" sz="3600" dirty="0">
                <a:latin typeface="Times New Roman" panose="02020603050405020304" pitchFamily="18" charset="0"/>
                <a:cs typeface="Times New Roman" panose="02020603050405020304" pitchFamily="18" charset="0"/>
              </a:rPr>
              <a:t>data by means </a:t>
            </a:r>
            <a:r>
              <a:rPr lang="en-US" sz="3600" dirty="0" smtClean="0">
                <a:latin typeface="Times New Roman" panose="02020603050405020304" pitchFamily="18" charset="0"/>
                <a:cs typeface="Times New Roman" panose="02020603050405020304" pitchFamily="18" charset="0"/>
              </a:rPr>
              <a:t>of coding and categorizing interview transcripts. </a:t>
            </a:r>
            <a:r>
              <a:rPr lang="en-US" sz="3600" dirty="0">
                <a:latin typeface="Times New Roman" panose="02020603050405020304" pitchFamily="18" charset="0"/>
                <a:cs typeface="Times New Roman" panose="02020603050405020304" pitchFamily="18" charset="0"/>
              </a:rPr>
              <a:t>Along with the results, </a:t>
            </a:r>
            <a:r>
              <a:rPr lang="en-US" sz="3600" dirty="0" smtClean="0">
                <a:latin typeface="Times New Roman" panose="02020603050405020304" pitchFamily="18" charset="0"/>
                <a:cs typeface="Times New Roman" panose="02020603050405020304" pitchFamily="18" charset="0"/>
              </a:rPr>
              <a:t>recommendations for </a:t>
            </a:r>
            <a:r>
              <a:rPr lang="en-US" sz="3600" dirty="0">
                <a:latin typeface="Times New Roman" panose="02020603050405020304" pitchFamily="18" charset="0"/>
                <a:cs typeface="Times New Roman" panose="02020603050405020304" pitchFamily="18" charset="0"/>
              </a:rPr>
              <a:t>Chinese student transition </a:t>
            </a:r>
            <a:r>
              <a:rPr lang="en-US" sz="3600" dirty="0" smtClean="0">
                <a:latin typeface="Times New Roman" panose="02020603050405020304" pitchFamily="18" charset="0"/>
                <a:cs typeface="Times New Roman" panose="02020603050405020304" pitchFamily="18" charset="0"/>
              </a:rPr>
              <a:t>are presented</a:t>
            </a:r>
            <a:r>
              <a:rPr lang="en-US" sz="3600" dirty="0">
                <a:latin typeface="Times New Roman" panose="02020603050405020304" pitchFamily="18" charset="0"/>
                <a:cs typeface="Times New Roman" panose="02020603050405020304" pitchFamily="18" charset="0"/>
              </a:rPr>
              <a:t>.  </a:t>
            </a:r>
          </a:p>
          <a:p>
            <a:endParaRPr lang="en-US" sz="3000" dirty="0" smtClean="0">
              <a:latin typeface="Arial" pitchFamily="34" charset="0"/>
              <a:cs typeface="Arial" pitchFamily="34" charset="0"/>
            </a:endParaRPr>
          </a:p>
        </p:txBody>
      </p:sp>
      <p:sp>
        <p:nvSpPr>
          <p:cNvPr id="2098" name="Text Box 186"/>
          <p:cNvSpPr txBox="1">
            <a:spLocks noChangeArrowheads="1"/>
          </p:cNvSpPr>
          <p:nvPr/>
        </p:nvSpPr>
        <p:spPr bwMode="auto">
          <a:xfrm>
            <a:off x="29286950" y="6811168"/>
            <a:ext cx="12770475" cy="2462213"/>
          </a:xfrm>
          <a:prstGeom prst="rect">
            <a:avLst/>
          </a:prstGeom>
          <a:noFill/>
          <a:ln w="9525">
            <a:noFill/>
            <a:miter lim="800000"/>
            <a:headEnd/>
            <a:tailEnd/>
          </a:ln>
        </p:spPr>
        <p:txBody>
          <a:bodyPr wrap="square">
            <a:spAutoFit/>
          </a:bodyPr>
          <a:lstStyle/>
          <a:p>
            <a:pPr marL="171450" indent="-171450" defTabSz="914400">
              <a:spcBef>
                <a:spcPct val="50000"/>
              </a:spcBef>
              <a:buFontTx/>
              <a:buChar char="•"/>
            </a:pPr>
            <a:endParaRPr lang="en-US" sz="2800" b="1" dirty="0" smtClean="0">
              <a:latin typeface="Times New Roman" pitchFamily="18" charset="0"/>
            </a:endParaRPr>
          </a:p>
          <a:p>
            <a:pPr defTabSz="914400">
              <a:spcBef>
                <a:spcPct val="50000"/>
              </a:spcBef>
            </a:pPr>
            <a:endParaRPr lang="en-US" sz="2800" b="1" dirty="0">
              <a:latin typeface="Times New Roman" pitchFamily="18" charset="0"/>
            </a:endParaRPr>
          </a:p>
          <a:p>
            <a:pPr marL="171450" indent="-171450" defTabSz="914400">
              <a:spcBef>
                <a:spcPct val="50000"/>
              </a:spcBef>
              <a:buFontTx/>
              <a:buChar char="•"/>
            </a:pPr>
            <a:endParaRPr lang="en-US" sz="2800" b="1" dirty="0" smtClean="0">
              <a:latin typeface="Times New Roman" pitchFamily="18" charset="0"/>
            </a:endParaRPr>
          </a:p>
          <a:p>
            <a:pPr marL="171450" indent="-171450" defTabSz="914400">
              <a:spcBef>
                <a:spcPct val="50000"/>
              </a:spcBef>
              <a:buFontTx/>
              <a:buChar char="•"/>
            </a:pPr>
            <a:endParaRPr lang="en-US" sz="2800" b="1" dirty="0" smtClean="0">
              <a:latin typeface="Times New Roman" pitchFamily="18" charset="0"/>
            </a:endParaRPr>
          </a:p>
        </p:txBody>
      </p:sp>
      <p:sp>
        <p:nvSpPr>
          <p:cNvPr id="2096" name="Text Box 184"/>
          <p:cNvSpPr txBox="1">
            <a:spLocks noChangeArrowheads="1"/>
          </p:cNvSpPr>
          <p:nvPr/>
        </p:nvSpPr>
        <p:spPr bwMode="auto">
          <a:xfrm>
            <a:off x="29273305" y="6155579"/>
            <a:ext cx="13738419" cy="1311177"/>
          </a:xfrm>
          <a:prstGeom prst="rect">
            <a:avLst/>
          </a:prstGeom>
          <a:solidFill>
            <a:srgbClr val="DFB313"/>
          </a:solidFill>
          <a:ln w="12700" cmpd="thickThin">
            <a:solidFill>
              <a:schemeClr val="tx1"/>
            </a:solidFill>
            <a:prstDash val="solid"/>
            <a:miter lim="800000"/>
            <a:headEnd/>
            <a:tailEnd/>
          </a:ln>
        </p:spPr>
        <p:txBody>
          <a:bodyPr anchor="ctr" anchorCtr="1"/>
          <a:lstStyle/>
          <a:p>
            <a:pPr defTabSz="914400">
              <a:lnSpc>
                <a:spcPct val="85000"/>
              </a:lnSpc>
              <a:spcBef>
                <a:spcPct val="50000"/>
              </a:spcBef>
            </a:pPr>
            <a:r>
              <a:rPr lang="en-US" sz="8800" b="1" dirty="0" smtClean="0">
                <a:effectLst>
                  <a:innerShdw blurRad="63500" dist="50800" dir="13500000">
                    <a:schemeClr val="tx1">
                      <a:lumMod val="95000"/>
                      <a:lumOff val="5000"/>
                      <a:alpha val="50000"/>
                    </a:schemeClr>
                  </a:innerShdw>
                </a:effectLst>
                <a:latin typeface="Times New Roman" pitchFamily="18" charset="0"/>
              </a:rPr>
              <a:t>Results </a:t>
            </a:r>
            <a:endParaRPr lang="en-US" sz="8800" b="1" dirty="0">
              <a:effectLst>
                <a:innerShdw blurRad="63500" dist="50800" dir="13500000">
                  <a:schemeClr val="tx1">
                    <a:lumMod val="95000"/>
                    <a:lumOff val="5000"/>
                    <a:alpha val="50000"/>
                  </a:schemeClr>
                </a:innerShdw>
              </a:effectLst>
              <a:latin typeface="Times New Roman" pitchFamily="18" charset="0"/>
            </a:endParaRPr>
          </a:p>
        </p:txBody>
      </p:sp>
      <p:sp>
        <p:nvSpPr>
          <p:cNvPr id="4" name="Text Box 179"/>
          <p:cNvSpPr txBox="1">
            <a:spLocks noChangeArrowheads="1"/>
          </p:cNvSpPr>
          <p:nvPr/>
        </p:nvSpPr>
        <p:spPr bwMode="auto">
          <a:xfrm>
            <a:off x="29190154" y="7711977"/>
            <a:ext cx="13669170" cy="18556911"/>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en-US" sz="3200" b="1" dirty="0" smtClean="0"/>
          </a:p>
          <a:p>
            <a:endParaRPr lang="en-US" sz="3200" b="1" dirty="0"/>
          </a:p>
          <a:p>
            <a:endParaRPr lang="en-US" sz="3200" b="1" dirty="0" smtClean="0"/>
          </a:p>
          <a:p>
            <a:endParaRPr lang="en-US" sz="3200" b="1" dirty="0"/>
          </a:p>
          <a:p>
            <a:endParaRPr lang="en-US" sz="3200" b="1" dirty="0" smtClean="0"/>
          </a:p>
          <a:p>
            <a:endParaRPr lang="en-US" sz="3200" b="1" dirty="0" smtClean="0"/>
          </a:p>
          <a:p>
            <a:r>
              <a:rPr lang="en-US" sz="3600" b="1" dirty="0" smtClean="0">
                <a:latin typeface="Times New Roman" panose="02020603050405020304" pitchFamily="18" charset="0"/>
                <a:cs typeface="Times New Roman" panose="02020603050405020304" pitchFamily="18" charset="0"/>
              </a:rPr>
              <a:t>High </a:t>
            </a:r>
            <a:r>
              <a:rPr lang="en-US" sz="3600" b="1" dirty="0">
                <a:latin typeface="Times New Roman" panose="02020603050405020304" pitchFamily="18" charset="0"/>
                <a:cs typeface="Times New Roman" panose="02020603050405020304" pitchFamily="18" charset="0"/>
              </a:rPr>
              <a:t>Level of English Skills </a:t>
            </a:r>
            <a:endParaRPr lang="en-US" sz="3600" b="1"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Whether </a:t>
            </a:r>
            <a:r>
              <a:rPr lang="en-US" sz="3600" dirty="0">
                <a:latin typeface="Times New Roman" panose="02020603050405020304" pitchFamily="18" charset="0"/>
                <a:cs typeface="Times New Roman" panose="02020603050405020304" pitchFamily="18" charset="0"/>
              </a:rPr>
              <a:t>the participants thought their skills were good or not, they understood the importance of </a:t>
            </a:r>
            <a:r>
              <a:rPr lang="en-US" sz="3600" dirty="0" smtClean="0">
                <a:latin typeface="Times New Roman" panose="02020603050405020304" pitchFamily="18" charset="0"/>
                <a:cs typeface="Times New Roman" panose="02020603050405020304" pitchFamily="18" charset="0"/>
              </a:rPr>
              <a:t>practicing English </a:t>
            </a:r>
            <a:r>
              <a:rPr lang="en-US" sz="3600" dirty="0">
                <a:latin typeface="Times New Roman" panose="02020603050405020304" pitchFamily="18" charset="0"/>
                <a:cs typeface="Times New Roman" panose="02020603050405020304" pitchFamily="18" charset="0"/>
              </a:rPr>
              <a:t>prior to arriving in America and progressing after their arrival. </a:t>
            </a:r>
            <a:r>
              <a:rPr lang="en-US" sz="3600" dirty="0" smtClean="0">
                <a:latin typeface="Times New Roman" panose="02020603050405020304" pitchFamily="18" charset="0"/>
                <a:cs typeface="Times New Roman" panose="02020603050405020304" pitchFamily="18" charset="0"/>
              </a:rPr>
              <a:t>A high level of English skills assists </a:t>
            </a:r>
            <a:r>
              <a:rPr lang="en-US" sz="3600" dirty="0">
                <a:latin typeface="Times New Roman" panose="02020603050405020304" pitchFamily="18" charset="0"/>
                <a:cs typeface="Times New Roman" panose="02020603050405020304" pitchFamily="18" charset="0"/>
              </a:rPr>
              <a:t>them with classroom understanding, homework, writing papers, and giving presentations</a:t>
            </a:r>
            <a:r>
              <a:rPr lang="en-US" sz="3600" dirty="0" smtClean="0">
                <a:latin typeface="Times New Roman" panose="02020603050405020304" pitchFamily="18" charset="0"/>
                <a:cs typeface="Times New Roman" panose="02020603050405020304" pitchFamily="18" charset="0"/>
              </a:rPr>
              <a:t>. Some participants expressed, the </a:t>
            </a:r>
            <a:r>
              <a:rPr lang="en-US" sz="3600" dirty="0">
                <a:latin typeface="Times New Roman" panose="02020603050405020304" pitchFamily="18" charset="0"/>
                <a:cs typeface="Times New Roman" panose="02020603050405020304" pitchFamily="18" charset="0"/>
              </a:rPr>
              <a:t>minimum </a:t>
            </a:r>
            <a:r>
              <a:rPr lang="en-US" sz="3600" dirty="0" smtClean="0">
                <a:latin typeface="Times New Roman" panose="02020603050405020304" pitchFamily="18" charset="0"/>
                <a:cs typeface="Times New Roman" panose="02020603050405020304" pitchFamily="18" charset="0"/>
              </a:rPr>
              <a:t>English testing requirements such as the </a:t>
            </a:r>
            <a:r>
              <a:rPr lang="en-US" sz="3600" dirty="0" err="1" smtClean="0">
                <a:latin typeface="Times New Roman" panose="02020603050405020304" pitchFamily="18" charset="0"/>
                <a:cs typeface="Times New Roman" panose="02020603050405020304" pitchFamily="18" charset="0"/>
              </a:rPr>
              <a:t>TOEFL</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may not be sufficient preparation depending on the background of the </a:t>
            </a:r>
            <a:r>
              <a:rPr lang="en-US" sz="3600" dirty="0" smtClean="0">
                <a:latin typeface="Times New Roman" panose="02020603050405020304" pitchFamily="18" charset="0"/>
                <a:cs typeface="Times New Roman" panose="02020603050405020304" pitchFamily="18" charset="0"/>
              </a:rPr>
              <a:t>student. </a:t>
            </a:r>
          </a:p>
          <a:p>
            <a:endParaRPr lang="en-US" sz="3600" b="1" dirty="0" smtClean="0">
              <a:latin typeface="Times New Roman" panose="02020603050405020304" pitchFamily="18" charset="0"/>
              <a:cs typeface="Times New Roman" panose="02020603050405020304" pitchFamily="18" charset="0"/>
            </a:endParaRPr>
          </a:p>
          <a:p>
            <a:r>
              <a:rPr lang="en-US" sz="3600" b="1" dirty="0" smtClean="0">
                <a:latin typeface="Times New Roman" panose="02020603050405020304" pitchFamily="18" charset="0"/>
                <a:cs typeface="Times New Roman" panose="02020603050405020304" pitchFamily="18" charset="0"/>
              </a:rPr>
              <a:t>Support </a:t>
            </a:r>
            <a:r>
              <a:rPr lang="en-US" sz="3600" b="1" dirty="0">
                <a:latin typeface="Times New Roman" panose="02020603050405020304" pitchFamily="18" charset="0"/>
                <a:cs typeface="Times New Roman" panose="02020603050405020304" pitchFamily="18" charset="0"/>
              </a:rPr>
              <a:t>from Faculty </a:t>
            </a:r>
            <a:r>
              <a:rPr lang="en-US" sz="3600" b="1" dirty="0" smtClean="0">
                <a:latin typeface="Times New Roman" panose="02020603050405020304" pitchFamily="18" charset="0"/>
                <a:cs typeface="Times New Roman" panose="02020603050405020304" pitchFamily="18" charset="0"/>
              </a:rPr>
              <a:t>Members</a:t>
            </a:r>
          </a:p>
          <a:p>
            <a:r>
              <a:rPr lang="en-US" sz="3600" dirty="0" smtClean="0">
                <a:latin typeface="Times New Roman" panose="02020603050405020304" pitchFamily="18" charset="0"/>
                <a:cs typeface="Times New Roman" panose="02020603050405020304" pitchFamily="18" charset="0"/>
              </a:rPr>
              <a:t>Interactions </a:t>
            </a:r>
            <a:r>
              <a:rPr lang="en-US" sz="3600" dirty="0">
                <a:latin typeface="Times New Roman" panose="02020603050405020304" pitchFamily="18" charset="0"/>
                <a:cs typeface="Times New Roman" panose="02020603050405020304" pitchFamily="18" charset="0"/>
              </a:rPr>
              <a:t>between </a:t>
            </a:r>
            <a:r>
              <a:rPr lang="en-US" sz="3600" dirty="0" smtClean="0">
                <a:latin typeface="Times New Roman" panose="02020603050405020304" pitchFamily="18" charset="0"/>
                <a:cs typeface="Times New Roman" panose="02020603050405020304" pitchFamily="18" charset="0"/>
              </a:rPr>
              <a:t>faculty </a:t>
            </a:r>
            <a:r>
              <a:rPr lang="en-US" sz="3600" dirty="0">
                <a:latin typeface="Times New Roman" panose="02020603050405020304" pitchFamily="18" charset="0"/>
                <a:cs typeface="Times New Roman" panose="02020603050405020304" pitchFamily="18" charset="0"/>
              </a:rPr>
              <a:t>members and students may be different in America when compared to China. A plausible explanation may be power distance. </a:t>
            </a:r>
            <a:r>
              <a:rPr lang="en-US" sz="3600" dirty="0" smtClean="0">
                <a:latin typeface="Times New Roman" panose="02020603050405020304" pitchFamily="18" charset="0"/>
                <a:cs typeface="Times New Roman" panose="02020603050405020304" pitchFamily="18" charset="0"/>
              </a:rPr>
              <a:t>Positive </a:t>
            </a:r>
            <a:r>
              <a:rPr lang="en-US" sz="3600" dirty="0">
                <a:latin typeface="Times New Roman" panose="02020603050405020304" pitchFamily="18" charset="0"/>
                <a:cs typeface="Times New Roman" panose="02020603050405020304" pitchFamily="18" charset="0"/>
              </a:rPr>
              <a:t>one-on-one interactions with professors was a common theme among participants.  They felt encouraged </a:t>
            </a:r>
            <a:r>
              <a:rPr lang="en-US" sz="3600" dirty="0" smtClean="0">
                <a:latin typeface="Times New Roman" panose="02020603050405020304" pitchFamily="18" charset="0"/>
                <a:cs typeface="Times New Roman" panose="02020603050405020304" pitchFamily="18" charset="0"/>
              </a:rPr>
              <a:t>by the </a:t>
            </a:r>
            <a:r>
              <a:rPr lang="en-US" sz="3600" dirty="0">
                <a:latin typeface="Times New Roman" panose="02020603050405020304" pitchFamily="18" charset="0"/>
                <a:cs typeface="Times New Roman" panose="02020603050405020304" pitchFamily="18" charset="0"/>
              </a:rPr>
              <a:t>support from their professors. </a:t>
            </a:r>
            <a:r>
              <a:rPr lang="en-US" sz="3600" dirty="0" smtClean="0">
                <a:latin typeface="Times New Roman" panose="02020603050405020304" pitchFamily="18" charset="0"/>
                <a:cs typeface="Times New Roman" panose="02020603050405020304" pitchFamily="18" charset="0"/>
              </a:rPr>
              <a:t> A </a:t>
            </a:r>
            <a:r>
              <a:rPr lang="en-US" sz="3600" dirty="0">
                <a:latin typeface="Times New Roman" panose="02020603050405020304" pitchFamily="18" charset="0"/>
                <a:cs typeface="Times New Roman" panose="02020603050405020304" pitchFamily="18" charset="0"/>
              </a:rPr>
              <a:t>positive interaction can shape student </a:t>
            </a:r>
            <a:r>
              <a:rPr lang="en-US" sz="3600" dirty="0" smtClean="0">
                <a:latin typeface="Times New Roman" panose="02020603050405020304" pitchFamily="18" charset="0"/>
                <a:cs typeface="Times New Roman" panose="02020603050405020304" pitchFamily="18" charset="0"/>
              </a:rPr>
              <a:t>perceptions and behavior.  Chinese students should be informed about the cultural differences and encouraged to approach faculty. </a:t>
            </a:r>
            <a:endParaRPr lang="en-US" sz="3600" b="1" dirty="0" smtClean="0">
              <a:latin typeface="Times New Roman" panose="02020603050405020304" pitchFamily="18" charset="0"/>
              <a:cs typeface="Times New Roman" panose="02020603050405020304" pitchFamily="18" charset="0"/>
            </a:endParaRPr>
          </a:p>
          <a:p>
            <a:endParaRPr lang="en-US" sz="3600" b="1" dirty="0" smtClean="0">
              <a:latin typeface="Times New Roman" panose="02020603050405020304" pitchFamily="18" charset="0"/>
              <a:cs typeface="Times New Roman" panose="02020603050405020304" pitchFamily="18" charset="0"/>
            </a:endParaRPr>
          </a:p>
          <a:p>
            <a:r>
              <a:rPr lang="en-US" sz="3600" b="1" dirty="0" smtClean="0">
                <a:latin typeface="Times New Roman" panose="02020603050405020304" pitchFamily="18" charset="0"/>
                <a:cs typeface="Times New Roman" panose="02020603050405020304" pitchFamily="18" charset="0"/>
              </a:rPr>
              <a:t>Opportunities </a:t>
            </a:r>
            <a:r>
              <a:rPr lang="en-US" sz="3600" b="1" dirty="0">
                <a:latin typeface="Times New Roman" panose="02020603050405020304" pitchFamily="18" charset="0"/>
                <a:cs typeface="Times New Roman" panose="02020603050405020304" pitchFamily="18" charset="0"/>
              </a:rPr>
              <a:t>to Engage in Aviation Related Projects (Academic and Industry) </a:t>
            </a:r>
            <a:endParaRPr lang="en-US" sz="3600" dirty="0">
              <a:latin typeface="Times New Roman" panose="02020603050405020304" pitchFamily="18" charset="0"/>
              <a:cs typeface="Times New Roman" panose="02020603050405020304" pitchFamily="18" charset="0"/>
            </a:endParaRPr>
          </a:p>
          <a:p>
            <a:pPr lvl="0"/>
            <a:r>
              <a:rPr lang="en-US" sz="3600" dirty="0" smtClean="0">
                <a:latin typeface="Times New Roman" panose="02020603050405020304" pitchFamily="18" charset="0"/>
                <a:cs typeface="Times New Roman" panose="02020603050405020304" pitchFamily="18" charset="0"/>
              </a:rPr>
              <a:t>Most participants had an opportunity to engage in projects connected to the industry.  This is a primary reason for choosing the aviation program studied in the first place.  Respondents often felt America was best place to learn aviation not only because of history but also the connection to the industry. Projects assist students in career pathways, education, and training.  Most respondents felt projects were a positive and critical part of their experience. </a:t>
            </a:r>
          </a:p>
        </p:txBody>
      </p:sp>
      <p:sp>
        <p:nvSpPr>
          <p:cNvPr id="2093" name="Text Box 141"/>
          <p:cNvSpPr txBox="1">
            <a:spLocks noChangeArrowheads="1"/>
          </p:cNvSpPr>
          <p:nvPr/>
        </p:nvSpPr>
        <p:spPr bwMode="auto">
          <a:xfrm>
            <a:off x="504088" y="18394255"/>
            <a:ext cx="13715999" cy="1574997"/>
          </a:xfrm>
          <a:prstGeom prst="rect">
            <a:avLst/>
          </a:prstGeom>
          <a:solidFill>
            <a:srgbClr val="DFB313"/>
          </a:solidFill>
          <a:ln w="12700" cmpd="thickThin">
            <a:solidFill>
              <a:schemeClr val="tx1"/>
            </a:solidFill>
            <a:prstDash val="solid"/>
            <a:miter lim="800000"/>
            <a:headEnd/>
            <a:tailEnd/>
          </a:ln>
        </p:spPr>
        <p:txBody>
          <a:bodyPr anchor="ctr" anchorCtr="1"/>
          <a:lstStyle/>
          <a:p>
            <a:pPr defTabSz="914400">
              <a:lnSpc>
                <a:spcPct val="85000"/>
              </a:lnSpc>
              <a:spcBef>
                <a:spcPct val="50000"/>
              </a:spcBef>
            </a:pPr>
            <a:r>
              <a:rPr lang="en-US" sz="8800" b="1" dirty="0" smtClean="0">
                <a:effectLst>
                  <a:innerShdw blurRad="63500" dist="50800" dir="13500000">
                    <a:schemeClr val="tx1">
                      <a:lumMod val="95000"/>
                      <a:lumOff val="5000"/>
                      <a:alpha val="50000"/>
                    </a:schemeClr>
                  </a:innerShdw>
                </a:effectLst>
                <a:latin typeface="Times New Roman" pitchFamily="18" charset="0"/>
              </a:rPr>
              <a:t>Introduction</a:t>
            </a:r>
            <a:endParaRPr lang="en-US" sz="8800" b="1" dirty="0">
              <a:effectLst>
                <a:innerShdw blurRad="63500" dist="50800" dir="13500000">
                  <a:schemeClr val="tx1">
                    <a:lumMod val="95000"/>
                    <a:lumOff val="5000"/>
                    <a:alpha val="50000"/>
                  </a:schemeClr>
                </a:innerShdw>
              </a:effectLst>
              <a:latin typeface="Times New Roman" pitchFamily="18" charset="0"/>
            </a:endParaRPr>
          </a:p>
        </p:txBody>
      </p:sp>
      <p:sp>
        <p:nvSpPr>
          <p:cNvPr id="2069" name="AutoShape 122"/>
          <p:cNvSpPr>
            <a:spLocks noChangeArrowheads="1"/>
          </p:cNvSpPr>
          <p:nvPr/>
        </p:nvSpPr>
        <p:spPr bwMode="auto">
          <a:xfrm>
            <a:off x="14414270" y="17752661"/>
            <a:ext cx="6915789" cy="5351465"/>
          </a:xfrm>
          <a:prstGeom prst="rect">
            <a:avLst/>
          </a:prstGeom>
          <a:ln w="76200">
            <a:headEnd/>
            <a:tailEnd/>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spcBef>
                <a:spcPct val="25000"/>
              </a:spcBef>
              <a:buFont typeface="Arial"/>
              <a:buChar char="•"/>
            </a:pPr>
            <a:r>
              <a:rPr lang="en-US" sz="2800" dirty="0" smtClean="0">
                <a:latin typeface="Times New Roman" panose="02020603050405020304" pitchFamily="18" charset="0"/>
                <a:cs typeface="Times New Roman" panose="02020603050405020304" pitchFamily="18" charset="0"/>
              </a:rPr>
              <a:t>Create interview questions</a:t>
            </a:r>
          </a:p>
          <a:p>
            <a:pPr marL="457200" indent="-457200">
              <a:spcBef>
                <a:spcPct val="25000"/>
              </a:spcBef>
              <a:buFont typeface="Arial"/>
              <a:buChar char="•"/>
            </a:pPr>
            <a:r>
              <a:rPr lang="en-US" sz="2800" dirty="0" smtClean="0">
                <a:latin typeface="Times New Roman" panose="02020603050405020304" pitchFamily="18" charset="0"/>
                <a:cs typeface="Times New Roman" panose="02020603050405020304" pitchFamily="18" charset="0"/>
              </a:rPr>
              <a:t>Validate interview questions </a:t>
            </a:r>
          </a:p>
          <a:p>
            <a:pPr marL="457200" indent="-457200">
              <a:spcBef>
                <a:spcPct val="25000"/>
              </a:spcBef>
              <a:buFont typeface="Arial"/>
              <a:buChar char="•"/>
            </a:pPr>
            <a:r>
              <a:rPr lang="en-US" sz="2800" dirty="0" smtClean="0">
                <a:latin typeface="Times New Roman" panose="02020603050405020304" pitchFamily="18" charset="0"/>
                <a:cs typeface="Times New Roman" panose="02020603050405020304" pitchFamily="18" charset="0"/>
              </a:rPr>
              <a:t>Recruit interview participants </a:t>
            </a:r>
          </a:p>
          <a:p>
            <a:pPr marL="457200" indent="-457200">
              <a:spcBef>
                <a:spcPct val="25000"/>
              </a:spcBef>
              <a:buFont typeface="Arial"/>
              <a:buChar char="•"/>
            </a:pPr>
            <a:r>
              <a:rPr lang="en-US" sz="2800" dirty="0" smtClean="0">
                <a:latin typeface="Times New Roman" panose="02020603050405020304" pitchFamily="18" charset="0"/>
                <a:cs typeface="Times New Roman" panose="02020603050405020304" pitchFamily="18" charset="0"/>
              </a:rPr>
              <a:t>Conduct and audio-record Interviews</a:t>
            </a:r>
          </a:p>
          <a:p>
            <a:pPr marL="457200" indent="-457200">
              <a:spcBef>
                <a:spcPct val="25000"/>
              </a:spcBef>
              <a:buFont typeface="Arial"/>
              <a:buChar char="•"/>
            </a:pPr>
            <a:r>
              <a:rPr lang="en-US" sz="2800" dirty="0" smtClean="0">
                <a:latin typeface="Times New Roman" panose="02020603050405020304" pitchFamily="18" charset="0"/>
                <a:cs typeface="Times New Roman" panose="02020603050405020304" pitchFamily="18" charset="0"/>
              </a:rPr>
              <a:t>Transcribe interview recordings</a:t>
            </a:r>
          </a:p>
          <a:p>
            <a:pPr marL="457200" indent="-457200">
              <a:spcBef>
                <a:spcPct val="25000"/>
              </a:spcBef>
              <a:buFont typeface="Arial"/>
              <a:buChar char="•"/>
            </a:pPr>
            <a:r>
              <a:rPr lang="en-US" sz="2800" dirty="0" smtClean="0">
                <a:latin typeface="Times New Roman" panose="02020603050405020304" pitchFamily="18" charset="0"/>
                <a:cs typeface="Times New Roman" panose="02020603050405020304" pitchFamily="18" charset="0"/>
              </a:rPr>
              <a:t>Conduct member checking for transcripts</a:t>
            </a:r>
          </a:p>
          <a:p>
            <a:pPr marL="457200" indent="-457200">
              <a:spcBef>
                <a:spcPct val="25000"/>
              </a:spcBef>
              <a:buFont typeface="Arial"/>
              <a:buChar char="•"/>
            </a:pPr>
            <a:r>
              <a:rPr lang="en-US" sz="2800" dirty="0" smtClean="0">
                <a:latin typeface="Times New Roman" panose="02020603050405020304" pitchFamily="18" charset="0"/>
                <a:cs typeface="Times New Roman" panose="02020603050405020304" pitchFamily="18" charset="0"/>
              </a:rPr>
              <a:t>Analyze data by coding and categorizing</a:t>
            </a:r>
          </a:p>
          <a:p>
            <a:pPr marL="457200" indent="-457200">
              <a:spcBef>
                <a:spcPct val="25000"/>
              </a:spcBef>
              <a:buFont typeface="Arial"/>
              <a:buChar char="•"/>
            </a:pPr>
            <a:r>
              <a:rPr lang="en-US" sz="2800" dirty="0" smtClean="0">
                <a:latin typeface="Times New Roman" panose="02020603050405020304" pitchFamily="18" charset="0"/>
                <a:cs typeface="Times New Roman" panose="02020603050405020304" pitchFamily="18" charset="0"/>
              </a:rPr>
              <a:t>Come to a consensus based on themes</a:t>
            </a:r>
          </a:p>
          <a:p>
            <a:pPr marL="457200" indent="-457200">
              <a:spcBef>
                <a:spcPct val="25000"/>
              </a:spcBef>
              <a:buFont typeface="Arial"/>
              <a:buChar char="•"/>
            </a:pPr>
            <a:r>
              <a:rPr lang="en-US" sz="2800" dirty="0" smtClean="0">
                <a:latin typeface="Times New Roman" panose="02020603050405020304" pitchFamily="18" charset="0"/>
                <a:cs typeface="Times New Roman" panose="02020603050405020304" pitchFamily="18" charset="0"/>
              </a:rPr>
              <a:t>Create a list of critical success factors</a:t>
            </a:r>
          </a:p>
          <a:p>
            <a:pPr>
              <a:spcBef>
                <a:spcPct val="25000"/>
              </a:spcBef>
            </a:pPr>
            <a:endParaRPr lang="en-US" sz="2700" dirty="0" smtClean="0">
              <a:latin typeface="Times New Roman" pitchFamily="18" charset="0"/>
            </a:endParaRPr>
          </a:p>
        </p:txBody>
      </p:sp>
      <p:sp>
        <p:nvSpPr>
          <p:cNvPr id="49" name="Text Box 162"/>
          <p:cNvSpPr txBox="1">
            <a:spLocks noChangeArrowheads="1"/>
          </p:cNvSpPr>
          <p:nvPr/>
        </p:nvSpPr>
        <p:spPr bwMode="auto">
          <a:xfrm>
            <a:off x="29446140" y="8065208"/>
            <a:ext cx="12801600" cy="2460674"/>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defTabSz="914400">
              <a:lnSpc>
                <a:spcPct val="85000"/>
              </a:lnSpc>
              <a:spcBef>
                <a:spcPct val="50000"/>
              </a:spcBef>
            </a:pPr>
            <a:r>
              <a:rPr lang="en-US" sz="3600" dirty="0" smtClean="0">
                <a:latin typeface="Times New Roman" panose="02020603050405020304" pitchFamily="18" charset="0"/>
                <a:cs typeface="Times New Roman" panose="02020603050405020304" pitchFamily="18" charset="0"/>
              </a:rPr>
              <a:t>The researchers of this study identified three critical success factors for Chinese collegiate aviation student transition based on the findings of interviews. They are high level of English skills, support from faculty members, and opportunities to engage in aviation related projects.</a:t>
            </a:r>
            <a:r>
              <a:rPr lang="zh-CN" alt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pic>
        <p:nvPicPr>
          <p:cNvPr id="5" name="Picture 4" descr="u=1560416189,2698898730&amp;fm=21&amp;gp=0.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86950" y="26517601"/>
            <a:ext cx="13553719" cy="5702312"/>
          </a:xfrm>
          <a:prstGeom prst="rect">
            <a:avLst/>
          </a:prstGeom>
        </p:spPr>
      </p:pic>
      <p:pic>
        <p:nvPicPr>
          <p:cNvPr id="6" name="Picture 5" descr="banner1sm.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328664" y="1082622"/>
            <a:ext cx="13648136" cy="4843659"/>
          </a:xfrm>
          <a:prstGeom prst="rect">
            <a:avLst/>
          </a:prstGeom>
        </p:spPr>
      </p:pic>
      <p:pic>
        <p:nvPicPr>
          <p:cNvPr id="25" name="Picture 24" descr="image.png"/>
          <p:cNvPicPr/>
          <p:nvPr/>
        </p:nvPicPr>
        <p:blipFill rotWithShape="1">
          <a:blip r:embed="rId6">
            <a:extLst>
              <a:ext uri="{28A0092B-C50C-407E-A947-70E740481C1C}">
                <a14:useLocalDpi xmlns:a14="http://schemas.microsoft.com/office/drawing/2010/main" val="0"/>
              </a:ext>
            </a:extLst>
          </a:blip>
          <a:srcRect l="5235" t="12344" r="2992" b="10340"/>
          <a:stretch/>
        </p:blipFill>
        <p:spPr bwMode="auto">
          <a:xfrm>
            <a:off x="21406694" y="17748065"/>
            <a:ext cx="7521323" cy="5321468"/>
          </a:xfrm>
          <a:prstGeom prst="rect">
            <a:avLst/>
          </a:prstGeom>
          <a:ln w="76200">
            <a:solidFill>
              <a:schemeClr val="tx1"/>
            </a:solidFill>
          </a:ln>
          <a:extLst>
            <a:ext uri="{53640926-AAD7-44D8-BBD7-CCE9431645EC}">
              <a14:shadowObscured xmlns:a14="http://schemas.microsoft.com/office/drawing/2010/main"/>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2007</TotalTime>
  <Words>1052</Words>
  <Application>Microsoft Office PowerPoint</Application>
  <PresentationFormat>Custom</PresentationFormat>
  <Paragraphs>48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宋体</vt:lpstr>
      <vt:lpstr>Arial</vt:lpstr>
      <vt:lpstr>Calibri</vt:lpstr>
      <vt:lpstr>Times New Roman</vt:lpstr>
      <vt:lpstr>Wingdings</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Amy Sullivan</dc:creator>
  <cp:lastModifiedBy>Shuyao Wu</cp:lastModifiedBy>
  <cp:revision>136</cp:revision>
  <dcterms:created xsi:type="dcterms:W3CDTF">2007-12-04T21:12:16Z</dcterms:created>
  <dcterms:modified xsi:type="dcterms:W3CDTF">2016-06-01T02:28:45Z</dcterms:modified>
</cp:coreProperties>
</file>