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8404800" cy="43891200"/>
  <p:notesSz cx="5800725" cy="9094788"/>
  <p:defaultTextStyle>
    <a:defPPr>
      <a:defRPr lang="en-US"/>
    </a:defPPr>
    <a:lvl1pPr algn="l" rtl="0" fontAlgn="base">
      <a:spcBef>
        <a:spcPct val="0"/>
      </a:spcBef>
      <a:spcAft>
        <a:spcPct val="0"/>
      </a:spcAft>
      <a:defRPr sz="9300" kern="1200">
        <a:solidFill>
          <a:schemeClr val="tx1"/>
        </a:solidFill>
        <a:latin typeface="Arial" charset="0"/>
        <a:ea typeface="+mn-ea"/>
        <a:cs typeface="+mn-cs"/>
      </a:defRPr>
    </a:lvl1pPr>
    <a:lvl2pPr marL="457200" algn="l" rtl="0" fontAlgn="base">
      <a:spcBef>
        <a:spcPct val="0"/>
      </a:spcBef>
      <a:spcAft>
        <a:spcPct val="0"/>
      </a:spcAft>
      <a:defRPr sz="9300" kern="1200">
        <a:solidFill>
          <a:schemeClr val="tx1"/>
        </a:solidFill>
        <a:latin typeface="Arial" charset="0"/>
        <a:ea typeface="+mn-ea"/>
        <a:cs typeface="+mn-cs"/>
      </a:defRPr>
    </a:lvl2pPr>
    <a:lvl3pPr marL="914400" algn="l" rtl="0" fontAlgn="base">
      <a:spcBef>
        <a:spcPct val="0"/>
      </a:spcBef>
      <a:spcAft>
        <a:spcPct val="0"/>
      </a:spcAft>
      <a:defRPr sz="9300" kern="1200">
        <a:solidFill>
          <a:schemeClr val="tx1"/>
        </a:solidFill>
        <a:latin typeface="Arial" charset="0"/>
        <a:ea typeface="+mn-ea"/>
        <a:cs typeface="+mn-cs"/>
      </a:defRPr>
    </a:lvl3pPr>
    <a:lvl4pPr marL="1371600" algn="l" rtl="0" fontAlgn="base">
      <a:spcBef>
        <a:spcPct val="0"/>
      </a:spcBef>
      <a:spcAft>
        <a:spcPct val="0"/>
      </a:spcAft>
      <a:defRPr sz="9300" kern="1200">
        <a:solidFill>
          <a:schemeClr val="tx1"/>
        </a:solidFill>
        <a:latin typeface="Arial" charset="0"/>
        <a:ea typeface="+mn-ea"/>
        <a:cs typeface="+mn-cs"/>
      </a:defRPr>
    </a:lvl4pPr>
    <a:lvl5pPr marL="1828800" algn="l" rtl="0" fontAlgn="base">
      <a:spcBef>
        <a:spcPct val="0"/>
      </a:spcBef>
      <a:spcAft>
        <a:spcPct val="0"/>
      </a:spcAft>
      <a:defRPr sz="9300" kern="1200">
        <a:solidFill>
          <a:schemeClr val="tx1"/>
        </a:solidFill>
        <a:latin typeface="Arial" charset="0"/>
        <a:ea typeface="+mn-ea"/>
        <a:cs typeface="+mn-cs"/>
      </a:defRPr>
    </a:lvl5pPr>
    <a:lvl6pPr marL="2286000" algn="l" defTabSz="914400" rtl="0" eaLnBrk="1" latinLnBrk="0" hangingPunct="1">
      <a:defRPr sz="9300" kern="1200">
        <a:solidFill>
          <a:schemeClr val="tx1"/>
        </a:solidFill>
        <a:latin typeface="Arial" charset="0"/>
        <a:ea typeface="+mn-ea"/>
        <a:cs typeface="+mn-cs"/>
      </a:defRPr>
    </a:lvl6pPr>
    <a:lvl7pPr marL="2743200" algn="l" defTabSz="914400" rtl="0" eaLnBrk="1" latinLnBrk="0" hangingPunct="1">
      <a:defRPr sz="9300" kern="1200">
        <a:solidFill>
          <a:schemeClr val="tx1"/>
        </a:solidFill>
        <a:latin typeface="Arial" charset="0"/>
        <a:ea typeface="+mn-ea"/>
        <a:cs typeface="+mn-cs"/>
      </a:defRPr>
    </a:lvl7pPr>
    <a:lvl8pPr marL="3200400" algn="l" defTabSz="914400" rtl="0" eaLnBrk="1" latinLnBrk="0" hangingPunct="1">
      <a:defRPr sz="9300" kern="1200">
        <a:solidFill>
          <a:schemeClr val="tx1"/>
        </a:solidFill>
        <a:latin typeface="Arial" charset="0"/>
        <a:ea typeface="+mn-ea"/>
        <a:cs typeface="+mn-cs"/>
      </a:defRPr>
    </a:lvl8pPr>
    <a:lvl9pPr marL="3657600" algn="l" defTabSz="914400" rtl="0" eaLnBrk="1" latinLnBrk="0" hangingPunct="1">
      <a:defRPr sz="93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F51F"/>
    <a:srgbClr val="001E78"/>
    <a:srgbClr val="FFFF99"/>
    <a:srgbClr val="3399FF"/>
    <a:srgbClr val="0000FF"/>
    <a:srgbClr val="008000"/>
    <a:srgbClr val="FFCC66"/>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20" d="100"/>
          <a:sy n="20" d="100"/>
        </p:scale>
        <p:origin x="-546" y="-72"/>
      </p:cViewPr>
      <p:guideLst>
        <p:guide orient="horz" pos="13824"/>
        <p:guide pos="1209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3634358"/>
            <a:ext cx="32642969" cy="9408886"/>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443" y="24872044"/>
            <a:ext cx="26883916" cy="1121591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61EF3-538E-47F2-9113-22FD090EA5CA}" type="slidenum">
              <a:rPr lang="en-US"/>
              <a:pPr>
                <a:defRPr/>
              </a:pPr>
              <a:t>‹#›</a:t>
            </a:fld>
            <a:endParaRPr lang="en-US"/>
          </a:p>
        </p:txBody>
      </p:sp>
    </p:spTree>
    <p:extLst>
      <p:ext uri="{BB962C8B-B14F-4D97-AF65-F5344CB8AC3E}">
        <p14:creationId xmlns:p14="http://schemas.microsoft.com/office/powerpoint/2010/main" val="1460183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F09965-28AE-4B2E-8499-D46725D3F02D}" type="slidenum">
              <a:rPr lang="en-US"/>
              <a:pPr>
                <a:defRPr/>
              </a:pPr>
              <a:t>‹#›</a:t>
            </a:fld>
            <a:endParaRPr lang="en-US"/>
          </a:p>
        </p:txBody>
      </p:sp>
    </p:spTree>
    <p:extLst>
      <p:ext uri="{BB962C8B-B14F-4D97-AF65-F5344CB8AC3E}">
        <p14:creationId xmlns:p14="http://schemas.microsoft.com/office/powerpoint/2010/main" val="2761089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843759" y="1756229"/>
            <a:ext cx="8641357" cy="37450486"/>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919685" y="1756229"/>
            <a:ext cx="25790724" cy="3745048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AA6CC6-B651-4965-86D7-B23405A4E455}" type="slidenum">
              <a:rPr lang="en-US"/>
              <a:pPr>
                <a:defRPr/>
              </a:pPr>
              <a:t>‹#›</a:t>
            </a:fld>
            <a:endParaRPr lang="en-US"/>
          </a:p>
        </p:txBody>
      </p:sp>
    </p:spTree>
    <p:extLst>
      <p:ext uri="{BB962C8B-B14F-4D97-AF65-F5344CB8AC3E}">
        <p14:creationId xmlns:p14="http://schemas.microsoft.com/office/powerpoint/2010/main" val="104934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67B8CE-85CA-4C9C-AAC0-35A237D10AC5}" type="slidenum">
              <a:rPr lang="en-US"/>
              <a:pPr>
                <a:defRPr/>
              </a:pPr>
              <a:t>‹#›</a:t>
            </a:fld>
            <a:endParaRPr lang="en-US"/>
          </a:p>
        </p:txBody>
      </p:sp>
    </p:spTree>
    <p:extLst>
      <p:ext uri="{BB962C8B-B14F-4D97-AF65-F5344CB8AC3E}">
        <p14:creationId xmlns:p14="http://schemas.microsoft.com/office/powerpoint/2010/main" val="69157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8204886"/>
            <a:ext cx="32644358" cy="8715829"/>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8603686"/>
            <a:ext cx="32644358"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11F9DF3-FDDE-4957-B908-10872B7B5F71}" type="slidenum">
              <a:rPr lang="en-US"/>
              <a:pPr>
                <a:defRPr/>
              </a:pPr>
              <a:t>‹#›</a:t>
            </a:fld>
            <a:endParaRPr lang="en-US"/>
          </a:p>
        </p:txBody>
      </p:sp>
    </p:spTree>
    <p:extLst>
      <p:ext uri="{BB962C8B-B14F-4D97-AF65-F5344CB8AC3E}">
        <p14:creationId xmlns:p14="http://schemas.microsoft.com/office/powerpoint/2010/main" val="389418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919685" y="10239829"/>
            <a:ext cx="17216041" cy="289668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269075" y="10239829"/>
            <a:ext cx="17216041" cy="2896688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ACF4C45-6ADC-42CE-8D0A-1D11F6775703}" type="slidenum">
              <a:rPr lang="en-US"/>
              <a:pPr>
                <a:defRPr/>
              </a:pPr>
              <a:t>‹#›</a:t>
            </a:fld>
            <a:endParaRPr lang="en-US"/>
          </a:p>
        </p:txBody>
      </p:sp>
    </p:spTree>
    <p:extLst>
      <p:ext uri="{BB962C8B-B14F-4D97-AF65-F5344CB8AC3E}">
        <p14:creationId xmlns:p14="http://schemas.microsoft.com/office/powerpoint/2010/main" val="2660330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758043"/>
            <a:ext cx="34565431"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684" y="9824358"/>
            <a:ext cx="16968788"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19684" y="13919201"/>
            <a:ext cx="16968788"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384" y="9824358"/>
            <a:ext cx="16975732"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384" y="13919201"/>
            <a:ext cx="16975732"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7D7121-F3C4-4321-B8D2-14204D769DBA}" type="slidenum">
              <a:rPr lang="en-US"/>
              <a:pPr>
                <a:defRPr/>
              </a:pPr>
              <a:t>‹#›</a:t>
            </a:fld>
            <a:endParaRPr lang="en-US"/>
          </a:p>
        </p:txBody>
      </p:sp>
    </p:spTree>
    <p:extLst>
      <p:ext uri="{BB962C8B-B14F-4D97-AF65-F5344CB8AC3E}">
        <p14:creationId xmlns:p14="http://schemas.microsoft.com/office/powerpoint/2010/main" val="3264933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319A0C9-7599-45D3-8D07-4CFAE06E3377}" type="slidenum">
              <a:rPr lang="en-US"/>
              <a:pPr>
                <a:defRPr/>
              </a:pPr>
              <a:t>‹#›</a:t>
            </a:fld>
            <a:endParaRPr lang="en-US"/>
          </a:p>
        </p:txBody>
      </p:sp>
    </p:spTree>
    <p:extLst>
      <p:ext uri="{BB962C8B-B14F-4D97-AF65-F5344CB8AC3E}">
        <p14:creationId xmlns:p14="http://schemas.microsoft.com/office/powerpoint/2010/main" val="3655478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B3E1ACD-2535-4891-8748-17884C0628F9}" type="slidenum">
              <a:rPr lang="en-US"/>
              <a:pPr>
                <a:defRPr/>
              </a:pPr>
              <a:t>‹#›</a:t>
            </a:fld>
            <a:endParaRPr lang="en-US"/>
          </a:p>
        </p:txBody>
      </p:sp>
    </p:spTree>
    <p:extLst>
      <p:ext uri="{BB962C8B-B14F-4D97-AF65-F5344CB8AC3E}">
        <p14:creationId xmlns:p14="http://schemas.microsoft.com/office/powerpoint/2010/main" val="258839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747157"/>
            <a:ext cx="12634913" cy="743675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5766" y="1747157"/>
            <a:ext cx="21469350" cy="374595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684" y="9183914"/>
            <a:ext cx="12634913"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E62BEA7-EC67-4154-BF02-869DD613804D}" type="slidenum">
              <a:rPr lang="en-US"/>
              <a:pPr>
                <a:defRPr/>
              </a:pPr>
              <a:t>‹#›</a:t>
            </a:fld>
            <a:endParaRPr lang="en-US"/>
          </a:p>
        </p:txBody>
      </p:sp>
    </p:spTree>
    <p:extLst>
      <p:ext uri="{BB962C8B-B14F-4D97-AF65-F5344CB8AC3E}">
        <p14:creationId xmlns:p14="http://schemas.microsoft.com/office/powerpoint/2010/main" val="1805862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30723115"/>
            <a:ext cx="23043157" cy="362857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331" y="3922486"/>
            <a:ext cx="23043157" cy="263343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331" y="34351686"/>
            <a:ext cx="23043157" cy="51507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3C6C64-B386-433C-9BB9-70CC85542727}" type="slidenum">
              <a:rPr lang="en-US"/>
              <a:pPr>
                <a:defRPr/>
              </a:pPr>
              <a:t>‹#›</a:t>
            </a:fld>
            <a:endParaRPr lang="en-US"/>
          </a:p>
        </p:txBody>
      </p:sp>
    </p:spTree>
    <p:extLst>
      <p:ext uri="{BB962C8B-B14F-4D97-AF65-F5344CB8AC3E}">
        <p14:creationId xmlns:p14="http://schemas.microsoft.com/office/powerpoint/2010/main" val="3119039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919685" y="1756229"/>
            <a:ext cx="34565431" cy="731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919685" y="10239829"/>
            <a:ext cx="34565431" cy="2896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919684" y="39968714"/>
            <a:ext cx="8962231"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numCol="1" anchor="t" anchorCtr="0" compatLnSpc="1">
            <a:prstTxWarp prst="textNoShape">
              <a:avLst/>
            </a:prstTxWarp>
          </a:bodyPr>
          <a:lstStyle>
            <a:lvl1pPr defTabSz="4702175">
              <a:defRPr sz="7200" smtClean="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3121085" y="39968714"/>
            <a:ext cx="12162631"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numCol="1" anchor="t" anchorCtr="0" compatLnSpc="1">
            <a:prstTxWarp prst="textNoShape">
              <a:avLst/>
            </a:prstTxWarp>
          </a:bodyPr>
          <a:lstStyle>
            <a:lvl1pPr algn="ctr" defTabSz="4702175">
              <a:defRPr sz="7200" smtClean="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7522885" y="39968714"/>
            <a:ext cx="8962231"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70258" tIns="235129" rIns="470258" bIns="235129" numCol="1" anchor="t" anchorCtr="0" compatLnSpc="1">
            <a:prstTxWarp prst="textNoShape">
              <a:avLst/>
            </a:prstTxWarp>
          </a:bodyPr>
          <a:lstStyle>
            <a:lvl1pPr algn="r" defTabSz="4702175">
              <a:defRPr sz="7200" smtClean="0">
                <a:latin typeface="Arial" pitchFamily="34" charset="0"/>
              </a:defRPr>
            </a:lvl1pPr>
          </a:lstStyle>
          <a:p>
            <a:pPr>
              <a:defRPr/>
            </a:pPr>
            <a:fld id="{5B3C8EC6-DEA9-441C-910F-7E93E07841B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702175" rtl="0" eaLnBrk="0" fontAlgn="base" hangingPunct="0">
        <a:spcBef>
          <a:spcPct val="0"/>
        </a:spcBef>
        <a:spcAft>
          <a:spcPct val="0"/>
        </a:spcAft>
        <a:defRPr sz="22600">
          <a:solidFill>
            <a:schemeClr val="tx2"/>
          </a:solidFill>
          <a:latin typeface="+mj-lt"/>
          <a:ea typeface="+mj-ea"/>
          <a:cs typeface="+mj-cs"/>
        </a:defRPr>
      </a:lvl1pPr>
      <a:lvl2pPr algn="ctr" defTabSz="4702175" rtl="0" eaLnBrk="0" fontAlgn="base" hangingPunct="0">
        <a:spcBef>
          <a:spcPct val="0"/>
        </a:spcBef>
        <a:spcAft>
          <a:spcPct val="0"/>
        </a:spcAft>
        <a:defRPr sz="22600">
          <a:solidFill>
            <a:schemeClr val="tx2"/>
          </a:solidFill>
          <a:latin typeface="Arial" pitchFamily="34" charset="0"/>
        </a:defRPr>
      </a:lvl2pPr>
      <a:lvl3pPr algn="ctr" defTabSz="4702175" rtl="0" eaLnBrk="0" fontAlgn="base" hangingPunct="0">
        <a:spcBef>
          <a:spcPct val="0"/>
        </a:spcBef>
        <a:spcAft>
          <a:spcPct val="0"/>
        </a:spcAft>
        <a:defRPr sz="22600">
          <a:solidFill>
            <a:schemeClr val="tx2"/>
          </a:solidFill>
          <a:latin typeface="Arial" pitchFamily="34" charset="0"/>
        </a:defRPr>
      </a:lvl3pPr>
      <a:lvl4pPr algn="ctr" defTabSz="4702175" rtl="0" eaLnBrk="0" fontAlgn="base" hangingPunct="0">
        <a:spcBef>
          <a:spcPct val="0"/>
        </a:spcBef>
        <a:spcAft>
          <a:spcPct val="0"/>
        </a:spcAft>
        <a:defRPr sz="22600">
          <a:solidFill>
            <a:schemeClr val="tx2"/>
          </a:solidFill>
          <a:latin typeface="Arial" pitchFamily="34" charset="0"/>
        </a:defRPr>
      </a:lvl4pPr>
      <a:lvl5pPr algn="ctr" defTabSz="4702175" rtl="0" eaLnBrk="0" fontAlgn="base" hangingPunct="0">
        <a:spcBef>
          <a:spcPct val="0"/>
        </a:spcBef>
        <a:spcAft>
          <a:spcPct val="0"/>
        </a:spcAft>
        <a:defRPr sz="22600">
          <a:solidFill>
            <a:schemeClr val="tx2"/>
          </a:solidFill>
          <a:latin typeface="Arial" pitchFamily="34" charset="0"/>
        </a:defRPr>
      </a:lvl5pPr>
      <a:lvl6pPr marL="457200" algn="ctr" defTabSz="4702175" rtl="0" fontAlgn="base">
        <a:spcBef>
          <a:spcPct val="0"/>
        </a:spcBef>
        <a:spcAft>
          <a:spcPct val="0"/>
        </a:spcAft>
        <a:defRPr sz="22600">
          <a:solidFill>
            <a:schemeClr val="tx2"/>
          </a:solidFill>
          <a:latin typeface="Arial" pitchFamily="34" charset="0"/>
        </a:defRPr>
      </a:lvl6pPr>
      <a:lvl7pPr marL="914400" algn="ctr" defTabSz="4702175" rtl="0" fontAlgn="base">
        <a:spcBef>
          <a:spcPct val="0"/>
        </a:spcBef>
        <a:spcAft>
          <a:spcPct val="0"/>
        </a:spcAft>
        <a:defRPr sz="22600">
          <a:solidFill>
            <a:schemeClr val="tx2"/>
          </a:solidFill>
          <a:latin typeface="Arial" pitchFamily="34" charset="0"/>
        </a:defRPr>
      </a:lvl7pPr>
      <a:lvl8pPr marL="1371600" algn="ctr" defTabSz="4702175" rtl="0" fontAlgn="base">
        <a:spcBef>
          <a:spcPct val="0"/>
        </a:spcBef>
        <a:spcAft>
          <a:spcPct val="0"/>
        </a:spcAft>
        <a:defRPr sz="22600">
          <a:solidFill>
            <a:schemeClr val="tx2"/>
          </a:solidFill>
          <a:latin typeface="Arial" pitchFamily="34" charset="0"/>
        </a:defRPr>
      </a:lvl8pPr>
      <a:lvl9pPr marL="1828800" algn="ctr" defTabSz="4702175" rtl="0" fontAlgn="base">
        <a:spcBef>
          <a:spcPct val="0"/>
        </a:spcBef>
        <a:spcAft>
          <a:spcPct val="0"/>
        </a:spcAft>
        <a:defRPr sz="22600">
          <a:solidFill>
            <a:schemeClr val="tx2"/>
          </a:solidFill>
          <a:latin typeface="Arial" pitchFamily="34" charset="0"/>
        </a:defRPr>
      </a:lvl9pPr>
    </p:titleStyle>
    <p:bodyStyle>
      <a:lvl1pPr marL="1763713" indent="-1763713" algn="l" defTabSz="4702175" rtl="0" eaLnBrk="0" fontAlgn="base" hangingPunct="0">
        <a:spcBef>
          <a:spcPct val="20000"/>
        </a:spcBef>
        <a:spcAft>
          <a:spcPct val="0"/>
        </a:spcAft>
        <a:buChar char="•"/>
        <a:defRPr sz="16500">
          <a:solidFill>
            <a:schemeClr val="tx1"/>
          </a:solidFill>
          <a:latin typeface="+mn-lt"/>
          <a:ea typeface="+mn-ea"/>
          <a:cs typeface="+mn-cs"/>
        </a:defRPr>
      </a:lvl1pPr>
      <a:lvl2pPr marL="3821113" indent="-1470025" algn="l" defTabSz="4702175" rtl="0" eaLnBrk="0" fontAlgn="base" hangingPunct="0">
        <a:spcBef>
          <a:spcPct val="20000"/>
        </a:spcBef>
        <a:spcAft>
          <a:spcPct val="0"/>
        </a:spcAft>
        <a:buChar char="–"/>
        <a:defRPr sz="14400">
          <a:solidFill>
            <a:schemeClr val="tx1"/>
          </a:solidFill>
          <a:latin typeface="+mn-lt"/>
        </a:defRPr>
      </a:lvl2pPr>
      <a:lvl3pPr marL="5878513" indent="-1176338" algn="l" defTabSz="4702175" rtl="0" eaLnBrk="0" fontAlgn="base" hangingPunct="0">
        <a:spcBef>
          <a:spcPct val="20000"/>
        </a:spcBef>
        <a:spcAft>
          <a:spcPct val="0"/>
        </a:spcAft>
        <a:buChar char="•"/>
        <a:defRPr sz="12300">
          <a:solidFill>
            <a:schemeClr val="tx1"/>
          </a:solidFill>
          <a:latin typeface="+mn-lt"/>
        </a:defRPr>
      </a:lvl3pPr>
      <a:lvl4pPr marL="8229600" indent="-1176338" algn="l" defTabSz="4702175" rtl="0" eaLnBrk="0" fontAlgn="base" hangingPunct="0">
        <a:spcBef>
          <a:spcPct val="20000"/>
        </a:spcBef>
        <a:spcAft>
          <a:spcPct val="0"/>
        </a:spcAft>
        <a:buChar char="–"/>
        <a:defRPr sz="10300">
          <a:solidFill>
            <a:schemeClr val="tx1"/>
          </a:solidFill>
          <a:latin typeface="+mn-lt"/>
        </a:defRPr>
      </a:lvl4pPr>
      <a:lvl5pPr marL="10580688" indent="-1174750" algn="l" defTabSz="4702175" rtl="0" eaLnBrk="0" fontAlgn="base" hangingPunct="0">
        <a:spcBef>
          <a:spcPct val="20000"/>
        </a:spcBef>
        <a:spcAft>
          <a:spcPct val="0"/>
        </a:spcAft>
        <a:buChar char="»"/>
        <a:defRPr sz="10300">
          <a:solidFill>
            <a:schemeClr val="tx1"/>
          </a:solidFill>
          <a:latin typeface="+mn-lt"/>
        </a:defRPr>
      </a:lvl5pPr>
      <a:lvl6pPr marL="11037888" indent="-1174750" algn="l" defTabSz="4702175" rtl="0" fontAlgn="base">
        <a:spcBef>
          <a:spcPct val="20000"/>
        </a:spcBef>
        <a:spcAft>
          <a:spcPct val="0"/>
        </a:spcAft>
        <a:buChar char="»"/>
        <a:defRPr sz="10300">
          <a:solidFill>
            <a:schemeClr val="tx1"/>
          </a:solidFill>
          <a:latin typeface="+mn-lt"/>
        </a:defRPr>
      </a:lvl6pPr>
      <a:lvl7pPr marL="11495088" indent="-1174750" algn="l" defTabSz="4702175" rtl="0" fontAlgn="base">
        <a:spcBef>
          <a:spcPct val="20000"/>
        </a:spcBef>
        <a:spcAft>
          <a:spcPct val="0"/>
        </a:spcAft>
        <a:buChar char="»"/>
        <a:defRPr sz="10300">
          <a:solidFill>
            <a:schemeClr val="tx1"/>
          </a:solidFill>
          <a:latin typeface="+mn-lt"/>
        </a:defRPr>
      </a:lvl7pPr>
      <a:lvl8pPr marL="11952288" indent="-1174750" algn="l" defTabSz="4702175" rtl="0" fontAlgn="base">
        <a:spcBef>
          <a:spcPct val="20000"/>
        </a:spcBef>
        <a:spcAft>
          <a:spcPct val="0"/>
        </a:spcAft>
        <a:buChar char="»"/>
        <a:defRPr sz="10300">
          <a:solidFill>
            <a:schemeClr val="tx1"/>
          </a:solidFill>
          <a:latin typeface="+mn-lt"/>
        </a:defRPr>
      </a:lvl8pPr>
      <a:lvl9pPr marL="12409488" indent="-1174750" algn="l" defTabSz="4702175" rtl="0" fontAlgn="base">
        <a:spcBef>
          <a:spcPct val="20000"/>
        </a:spcBef>
        <a:spcAft>
          <a:spcPct val="0"/>
        </a:spcAft>
        <a:buChar char="»"/>
        <a:defRPr sz="103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FF00"/>
            </a:gs>
            <a:gs pos="100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7" name="Rectangle 26"/>
          <p:cNvSpPr/>
          <p:nvPr/>
        </p:nvSpPr>
        <p:spPr bwMode="auto">
          <a:xfrm>
            <a:off x="277" y="959190"/>
            <a:ext cx="38404523" cy="43891201"/>
          </a:xfrm>
          <a:prstGeom prst="rect">
            <a:avLst/>
          </a:prstGeom>
          <a:gradFill>
            <a:gsLst>
              <a:gs pos="0">
                <a:schemeClr val="accent2">
                  <a:lumMod val="60000"/>
                  <a:lumOff val="40000"/>
                  <a:alpha val="40000"/>
                </a:schemeClr>
              </a:gs>
              <a:gs pos="100000">
                <a:schemeClr val="accent1">
                  <a:lumMod val="60000"/>
                  <a:lumOff val="40000"/>
                  <a:alpha val="0"/>
                </a:schemeClr>
              </a:gs>
            </a:gsLst>
            <a:lin ang="5400000" scaled="1"/>
          </a:gra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l" defTabSz="4702175" rtl="0" eaLnBrk="1" fontAlgn="base" latinLnBrk="0" hangingPunct="1">
              <a:lnSpc>
                <a:spcPct val="100000"/>
              </a:lnSpc>
              <a:spcBef>
                <a:spcPct val="0"/>
              </a:spcBef>
              <a:spcAft>
                <a:spcPct val="0"/>
              </a:spcAft>
              <a:buClrTx/>
              <a:buSzTx/>
              <a:buFontTx/>
              <a:buNone/>
              <a:tabLst/>
            </a:pPr>
            <a:endParaRPr kumimoji="0" lang="en-US" sz="9300" b="0" i="0" u="none" strike="noStrike" cap="none" normalizeH="0" baseline="0" dirty="0" smtClean="0">
              <a:ln>
                <a:noFill/>
              </a:ln>
              <a:solidFill>
                <a:schemeClr val="tx1"/>
              </a:solidFill>
              <a:effectLst/>
              <a:latin typeface="Arial" pitchFamily="34" charset="0"/>
            </a:endParaRPr>
          </a:p>
        </p:txBody>
      </p:sp>
      <p:sp>
        <p:nvSpPr>
          <p:cNvPr id="2051" name="Rectangle 5"/>
          <p:cNvSpPr>
            <a:spLocks noChangeArrowheads="1"/>
          </p:cNvSpPr>
          <p:nvPr/>
        </p:nvSpPr>
        <p:spPr bwMode="auto">
          <a:xfrm>
            <a:off x="14632781" y="5576257"/>
            <a:ext cx="9063633"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a:solidFill>
                  <a:schemeClr val="bg1"/>
                </a:solidFill>
              </a:rPr>
              <a:t>Abstract</a:t>
            </a:r>
          </a:p>
        </p:txBody>
      </p:sp>
      <p:sp>
        <p:nvSpPr>
          <p:cNvPr id="2" name="Text Box 6"/>
          <p:cNvSpPr txBox="1">
            <a:spLocks noChangeArrowheads="1"/>
          </p:cNvSpPr>
          <p:nvPr/>
        </p:nvSpPr>
        <p:spPr bwMode="auto">
          <a:xfrm>
            <a:off x="9867900" y="7036972"/>
            <a:ext cx="18598158" cy="7931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37160" tIns="68580" rIns="137160" bIns="68580">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eaLnBrk="1" hangingPunct="1"/>
            <a:r>
              <a:rPr lang="en-US" sz="3400" dirty="0"/>
              <a:t>The costs of operating aircraft in a training environment have substantially increased, thus deterring future aviation students from pursuing careers as pilots.  As the cost of flight training continues to increase, the student loan debt of pilots is also increasing.  In an act to counter this, research has been conducted to examine alternative forms of energy to power aircraft.  Instead of retrofitting internal combustion engines, the most feasible option that appears to resolve this issue is through the implementation of electrically powered aircraft.  This type of aircraft could reduce costs of operation substantially across training fleets throughout the United States, particularly at Southern Illinois University Carbondale (SIUC).  The </a:t>
            </a:r>
            <a:r>
              <a:rPr lang="en-US" sz="3400" dirty="0" smtClean="0"/>
              <a:t>Cessna 172R </a:t>
            </a:r>
            <a:r>
              <a:rPr lang="en-US" sz="3400" dirty="0"/>
              <a:t>Skyhawk, being the main aircraft utilized for flight training at SIUC, will be used to provide internal combustion data as a control.  This data will then be compared with the data collected from electrically powered aircraft.  To date, SIUC has not conducted any research on the integration, advantages, or drawbacks of electrically powered aircraft.  The objective of this comparison is to explore the viability of incorporating electrically powered aircraft at SIUC.  Simultaneously, this study could act as a catalyst for future research in electrically powered aircraft integration across flight training environments.</a:t>
            </a:r>
          </a:p>
        </p:txBody>
      </p:sp>
      <p:sp>
        <p:nvSpPr>
          <p:cNvPr id="2053" name="Rectangle 7"/>
          <p:cNvSpPr>
            <a:spLocks noChangeArrowheads="1"/>
          </p:cNvSpPr>
          <p:nvPr/>
        </p:nvSpPr>
        <p:spPr bwMode="auto">
          <a:xfrm>
            <a:off x="202109" y="5578071"/>
            <a:ext cx="9063633"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smtClean="0">
                <a:solidFill>
                  <a:schemeClr val="bg1"/>
                </a:solidFill>
              </a:rPr>
              <a:t>Objectives</a:t>
            </a:r>
            <a:endParaRPr lang="en-US" sz="5100" dirty="0">
              <a:solidFill>
                <a:schemeClr val="bg1"/>
              </a:solidFill>
            </a:endParaRPr>
          </a:p>
        </p:txBody>
      </p:sp>
      <p:sp>
        <p:nvSpPr>
          <p:cNvPr id="2054" name="Rectangle 8"/>
          <p:cNvSpPr>
            <a:spLocks noChangeArrowheads="1"/>
          </p:cNvSpPr>
          <p:nvPr/>
        </p:nvSpPr>
        <p:spPr bwMode="auto">
          <a:xfrm>
            <a:off x="14632781" y="32208202"/>
            <a:ext cx="9063632"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a:solidFill>
                  <a:schemeClr val="bg1"/>
                </a:solidFill>
              </a:rPr>
              <a:t>References</a:t>
            </a:r>
          </a:p>
        </p:txBody>
      </p:sp>
      <p:sp>
        <p:nvSpPr>
          <p:cNvPr id="2055" name="Text Box 9"/>
          <p:cNvSpPr txBox="1">
            <a:spLocks noChangeArrowheads="1"/>
          </p:cNvSpPr>
          <p:nvPr/>
        </p:nvSpPr>
        <p:spPr bwMode="auto">
          <a:xfrm>
            <a:off x="466726" y="7036972"/>
            <a:ext cx="8534400" cy="1478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68580" rIns="137160" bIns="68580">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a:t>Aero Electric Aircraft Corporation’s Sun Flyer, arguably the most modern fully-electric aircraft to date, was used in this study to test the viability of electrically powered aircraft at Southern Illinois University </a:t>
            </a:r>
            <a:r>
              <a:rPr lang="en-US" sz="3400" dirty="0" smtClean="0"/>
              <a:t>Carbondale (SIUC).</a:t>
            </a:r>
          </a:p>
          <a:p>
            <a:pPr marL="457200" indent="-457200" eaLnBrk="1" hangingPunct="1">
              <a:buFont typeface="Arial" panose="020B0604020202020204" pitchFamily="34" charset="0"/>
              <a:buChar char="•"/>
            </a:pPr>
            <a:r>
              <a:rPr lang="en-US" sz="3400" dirty="0" smtClean="0"/>
              <a:t>This study investigated whether the Sun Flyer could replace the Cessna 172R Skyhawk at SIUC.</a:t>
            </a:r>
          </a:p>
          <a:p>
            <a:pPr marL="457200" indent="-457200" eaLnBrk="1" hangingPunct="1">
              <a:buFont typeface="Arial" panose="020B0604020202020204" pitchFamily="34" charset="0"/>
              <a:buChar char="•"/>
            </a:pPr>
            <a:r>
              <a:rPr lang="en-US" sz="3400" dirty="0" smtClean="0"/>
              <a:t>This study compared the performance and expenses of each aircraft.</a:t>
            </a:r>
          </a:p>
          <a:p>
            <a:pPr marL="457200" indent="-457200" eaLnBrk="1" hangingPunct="1">
              <a:buFont typeface="Arial" panose="020B0604020202020204" pitchFamily="34" charset="0"/>
              <a:buChar char="•"/>
            </a:pPr>
            <a:endParaRPr lang="en-US" sz="3400" dirty="0" smtClean="0"/>
          </a:p>
          <a:p>
            <a:pPr marL="457200" indent="-457200" eaLnBrk="1" hangingPunct="1">
              <a:buFont typeface="Arial" panose="020B0604020202020204" pitchFamily="34" charset="0"/>
              <a:buChar char="•"/>
            </a:pPr>
            <a:endParaRPr lang="en-US" sz="3400" dirty="0" smtClean="0"/>
          </a:p>
          <a:p>
            <a:pPr eaLnBrk="1" hangingPunct="1"/>
            <a:r>
              <a:rPr lang="en-US" sz="3400" dirty="0" smtClean="0"/>
              <a:t> </a:t>
            </a:r>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a:p>
            <a:pPr marL="457200" indent="-457200" eaLnBrk="1" hangingPunct="1">
              <a:buFont typeface="Arial" panose="020B0604020202020204" pitchFamily="34" charset="0"/>
              <a:buChar char="•"/>
            </a:pPr>
            <a:endParaRPr lang="en-US" sz="3400" dirty="0"/>
          </a:p>
          <a:p>
            <a:pPr eaLnBrk="1" hangingPunct="1"/>
            <a:endParaRPr lang="en-US" sz="3400" dirty="0"/>
          </a:p>
          <a:p>
            <a:pPr eaLnBrk="1" hangingPunct="1"/>
            <a:endParaRPr lang="en-US" sz="3400" dirty="0"/>
          </a:p>
          <a:p>
            <a:pPr eaLnBrk="1" hangingPunct="1"/>
            <a:endParaRPr lang="en-US" sz="3400" dirty="0"/>
          </a:p>
          <a:p>
            <a:pPr eaLnBrk="1" hangingPunct="1"/>
            <a:endParaRPr lang="en-US" sz="3400" dirty="0"/>
          </a:p>
        </p:txBody>
      </p:sp>
      <p:sp>
        <p:nvSpPr>
          <p:cNvPr id="2056" name="Text Box 10"/>
          <p:cNvSpPr txBox="1">
            <a:spLocks noChangeArrowheads="1"/>
          </p:cNvSpPr>
          <p:nvPr/>
        </p:nvSpPr>
        <p:spPr bwMode="auto">
          <a:xfrm>
            <a:off x="395883" y="34020864"/>
            <a:ext cx="9134475" cy="9033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37160" tIns="68580" rIns="137160" bIns="68580">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smtClean="0"/>
              <a:t>Since the Sun Flyer is still in the experimentation stage, the average yearly maintenance costs are not available</a:t>
            </a:r>
            <a:r>
              <a:rPr lang="en-US" sz="3400" dirty="0"/>
              <a:t>. The same maintenance cost as the Skyhawk was used for comparison</a:t>
            </a:r>
            <a:r>
              <a:rPr lang="en-US" sz="3400" dirty="0" smtClean="0"/>
              <a:t>.</a:t>
            </a:r>
          </a:p>
          <a:p>
            <a:pPr marL="457200" indent="-457200" eaLnBrk="1" hangingPunct="1">
              <a:buFont typeface="Arial" panose="020B0604020202020204" pitchFamily="34" charset="0"/>
              <a:buChar char="•"/>
            </a:pPr>
            <a:r>
              <a:rPr lang="en-US" sz="3400" dirty="0" smtClean="0"/>
              <a:t>The data gathered for the Sun Flyer is preliminary and subject to change. </a:t>
            </a:r>
          </a:p>
          <a:p>
            <a:pPr marL="457200" indent="-457200" eaLnBrk="1" hangingPunct="1">
              <a:buFont typeface="Arial" panose="020B0604020202020204" pitchFamily="34" charset="0"/>
              <a:buChar char="•"/>
            </a:pPr>
            <a:r>
              <a:rPr lang="en-US" sz="3400" dirty="0" smtClean="0"/>
              <a:t>Both aircraft run off of entirely different fuels. Because of this, cost had to be calculated by both fuel and electricity price averages per year.</a:t>
            </a:r>
          </a:p>
          <a:p>
            <a:pPr marL="457200" indent="-457200" eaLnBrk="1" hangingPunct="1">
              <a:buFont typeface="Arial" panose="020B0604020202020204" pitchFamily="34" charset="0"/>
              <a:buChar char="•"/>
            </a:pPr>
            <a:r>
              <a:rPr lang="en-US" sz="3400" dirty="0" smtClean="0"/>
              <a:t>SIUC mortgages their aircraft over a seven year period so the cost needed to be divided to show yearly costs.</a:t>
            </a:r>
          </a:p>
          <a:p>
            <a:pPr marL="457200" indent="-457200" eaLnBrk="1" hangingPunct="1">
              <a:buFont typeface="Arial" panose="020B0604020202020204" pitchFamily="34" charset="0"/>
              <a:buChar char="•"/>
            </a:pPr>
            <a:r>
              <a:rPr lang="en-US" sz="3400" dirty="0" smtClean="0"/>
              <a:t>Because the Cessna Skyhawk uses gas, the useful load varies in the aircraft since fuel can be added or taken away.</a:t>
            </a:r>
          </a:p>
        </p:txBody>
      </p:sp>
      <p:sp>
        <p:nvSpPr>
          <p:cNvPr id="2057" name="Rectangle 11"/>
          <p:cNvSpPr>
            <a:spLocks noChangeArrowheads="1"/>
          </p:cNvSpPr>
          <p:nvPr/>
        </p:nvSpPr>
        <p:spPr bwMode="auto">
          <a:xfrm>
            <a:off x="166684" y="32208202"/>
            <a:ext cx="9063632"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smtClean="0">
                <a:solidFill>
                  <a:schemeClr val="bg1"/>
                </a:solidFill>
              </a:rPr>
              <a:t>Problems</a:t>
            </a:r>
            <a:endParaRPr lang="en-US" sz="5100" dirty="0">
              <a:solidFill>
                <a:schemeClr val="bg1"/>
              </a:solidFill>
            </a:endParaRPr>
          </a:p>
        </p:txBody>
      </p:sp>
      <p:sp>
        <p:nvSpPr>
          <p:cNvPr id="2059" name="Rectangle 13"/>
          <p:cNvSpPr>
            <a:spLocks noChangeArrowheads="1"/>
          </p:cNvSpPr>
          <p:nvPr/>
        </p:nvSpPr>
        <p:spPr bwMode="auto">
          <a:xfrm>
            <a:off x="29176563" y="19403772"/>
            <a:ext cx="9063633" cy="1045029"/>
          </a:xfrm>
          <a:prstGeom prst="rect">
            <a:avLst/>
          </a:prstGeom>
          <a:solidFill>
            <a:schemeClr val="accent6">
              <a:lumMod val="75000"/>
            </a:schemeClr>
          </a:solidFill>
          <a:ln>
            <a:noFill/>
          </a:ln>
          <a:effectLst>
            <a:outerShdw dist="107763" dir="2700000" algn="ctr" rotWithShape="0">
              <a:schemeClr val="bg2"/>
            </a:outerShdw>
          </a:effectLst>
        </p:spPr>
        <p:txBody>
          <a:bodyPr wrap="none" lIns="137160" tIns="68580" rIns="137160" bIns="68580" anchor="ctr"/>
          <a:lstStyle/>
          <a:p>
            <a:pPr algn="ctr" defTabSz="4703763"/>
            <a:r>
              <a:rPr lang="en-US" sz="5100" dirty="0" smtClean="0">
                <a:solidFill>
                  <a:schemeClr val="bg1"/>
                </a:solidFill>
              </a:rPr>
              <a:t>Conclusion</a:t>
            </a:r>
            <a:endParaRPr lang="en-US" sz="5100" dirty="0">
              <a:solidFill>
                <a:schemeClr val="bg1"/>
              </a:solidFill>
            </a:endParaRPr>
          </a:p>
        </p:txBody>
      </p:sp>
      <p:sp>
        <p:nvSpPr>
          <p:cNvPr id="2060" name="Text Box 14"/>
          <p:cNvSpPr txBox="1">
            <a:spLocks noChangeArrowheads="1"/>
          </p:cNvSpPr>
          <p:nvPr/>
        </p:nvSpPr>
        <p:spPr bwMode="auto">
          <a:xfrm>
            <a:off x="466726" y="15042787"/>
            <a:ext cx="8534400" cy="1578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smtClean="0"/>
              <a:t>Data for the Cessna Skyhawk was recorded from a database at Southern Illinois University Carbondale (SIUC) that categorized average operational cost statistics of aircraft</a:t>
            </a:r>
            <a:r>
              <a:rPr lang="en-US" sz="3400" dirty="0"/>
              <a:t> </a:t>
            </a:r>
            <a:r>
              <a:rPr lang="en-US" sz="3400" dirty="0" smtClean="0"/>
              <a:t>owned by SIUC. The data consisted of the acquisition of the aircraft, fuel, and maintenance costs per year.  Because cost comparisons between aircraft would be difficult to test without having hours of operation, the average total hours flown in one year by the Cessna Skyhawk were used by both aircraft to allow accurate yearly comparisons. </a:t>
            </a:r>
          </a:p>
          <a:p>
            <a:pPr marL="457200" indent="-457200" eaLnBrk="1" hangingPunct="1">
              <a:buFont typeface="Arial" panose="020B0604020202020204" pitchFamily="34" charset="0"/>
              <a:buChar char="•"/>
            </a:pPr>
            <a:r>
              <a:rPr lang="en-US" sz="3400" dirty="0"/>
              <a:t>O</a:t>
            </a:r>
            <a:r>
              <a:rPr lang="en-US" sz="3400" dirty="0" smtClean="0"/>
              <a:t>ther information useful for comparison was taken from the Pilot Operating Handbook for the Cessna Skyhawk. This data included endurance of the aircraft, range, number of seats, and the useful load. Useful load is defined as the load able to be carried by an aircraft in addition to its weight.</a:t>
            </a:r>
          </a:p>
          <a:p>
            <a:pPr marL="457200" indent="-457200" eaLnBrk="1" hangingPunct="1">
              <a:buFont typeface="Arial" panose="020B0604020202020204" pitchFamily="34" charset="0"/>
              <a:buChar char="•"/>
            </a:pPr>
            <a:r>
              <a:rPr lang="en-US" sz="3400" dirty="0" smtClean="0"/>
              <a:t>That data was then compared with statistics proposed by Aero Electric Aircraft Corporation (AEAC) for their Sun Flyer. Statistics used for this aircraft were received from an interview that was conducted with George Bye, the CEO of AEAC.</a:t>
            </a:r>
          </a:p>
          <a:p>
            <a:pPr marL="457200" indent="-457200" eaLnBrk="1" hangingPunct="1">
              <a:buFont typeface="Arial" panose="020B0604020202020204" pitchFamily="34" charset="0"/>
              <a:buChar char="•"/>
            </a:pPr>
            <a:endParaRPr lang="en-US" sz="3400" dirty="0"/>
          </a:p>
        </p:txBody>
      </p:sp>
      <p:sp>
        <p:nvSpPr>
          <p:cNvPr id="2062" name="Text Box 16"/>
          <p:cNvSpPr txBox="1">
            <a:spLocks noChangeArrowheads="1"/>
          </p:cNvSpPr>
          <p:nvPr/>
        </p:nvSpPr>
        <p:spPr bwMode="auto">
          <a:xfrm>
            <a:off x="29176564" y="29150797"/>
            <a:ext cx="8267700"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smtClean="0"/>
              <a:t>Methods </a:t>
            </a:r>
            <a:r>
              <a:rPr lang="en-US" sz="3400" smtClean="0"/>
              <a:t>to increase </a:t>
            </a:r>
            <a:r>
              <a:rPr lang="en-US" sz="3400" dirty="0" smtClean="0"/>
              <a:t>range, speed, and endurance of Sun Flyer.</a:t>
            </a:r>
          </a:p>
          <a:p>
            <a:pPr marL="457200" indent="-457200" eaLnBrk="1" hangingPunct="1">
              <a:buFont typeface="Arial" panose="020B0604020202020204" pitchFamily="34" charset="0"/>
              <a:buChar char="•"/>
            </a:pPr>
            <a:r>
              <a:rPr lang="en-US" sz="3400" dirty="0" smtClean="0"/>
              <a:t>Information on maintenance costs.</a:t>
            </a:r>
          </a:p>
          <a:p>
            <a:pPr marL="457200" indent="-457200" eaLnBrk="1" hangingPunct="1">
              <a:buFont typeface="Arial" panose="020B0604020202020204" pitchFamily="34" charset="0"/>
              <a:buChar char="•"/>
            </a:pPr>
            <a:r>
              <a:rPr lang="en-US" sz="3400" dirty="0" smtClean="0"/>
              <a:t>Testing viability after aircraft leaves preliminary stage of development.</a:t>
            </a:r>
            <a:endParaRPr lang="en-US" sz="3400" dirty="0"/>
          </a:p>
        </p:txBody>
      </p:sp>
      <p:sp>
        <p:nvSpPr>
          <p:cNvPr id="2063" name="Rectangle 17"/>
          <p:cNvSpPr>
            <a:spLocks noChangeArrowheads="1"/>
          </p:cNvSpPr>
          <p:nvPr/>
        </p:nvSpPr>
        <p:spPr bwMode="auto">
          <a:xfrm>
            <a:off x="29176561" y="5576257"/>
            <a:ext cx="9063633" cy="1043215"/>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smtClean="0">
                <a:solidFill>
                  <a:schemeClr val="bg1"/>
                </a:solidFill>
              </a:rPr>
              <a:t>Results </a:t>
            </a:r>
            <a:endParaRPr lang="en-US" sz="5100" dirty="0">
              <a:solidFill>
                <a:schemeClr val="bg1"/>
              </a:solidFill>
            </a:endParaRPr>
          </a:p>
        </p:txBody>
      </p:sp>
      <p:sp>
        <p:nvSpPr>
          <p:cNvPr id="2064" name="Text Box 18"/>
          <p:cNvSpPr txBox="1">
            <a:spLocks noChangeArrowheads="1"/>
          </p:cNvSpPr>
          <p:nvPr/>
        </p:nvSpPr>
        <p:spPr bwMode="auto">
          <a:xfrm>
            <a:off x="12154825" y="33967772"/>
            <a:ext cx="14095148" cy="7747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marR="0" indent="-457200">
              <a:lnSpc>
                <a:spcPct val="115000"/>
              </a:lnSpc>
              <a:spcBef>
                <a:spcPts val="0"/>
              </a:spcBef>
              <a:spcAft>
                <a:spcPts val="1000"/>
              </a:spcAft>
            </a:pPr>
            <a:r>
              <a:rPr lang="en-US" sz="3400" dirty="0" smtClean="0">
                <a:latin typeface="Arial" panose="020B0604020202020204" pitchFamily="34" charset="0"/>
                <a:ea typeface="Calibri"/>
                <a:cs typeface="Arial" panose="020B0604020202020204" pitchFamily="34" charset="0"/>
              </a:rPr>
              <a:t>Ameren</a:t>
            </a:r>
            <a:r>
              <a:rPr lang="en-US" sz="3400" dirty="0">
                <a:latin typeface="Arial" panose="020B0604020202020204" pitchFamily="34" charset="0"/>
                <a:ea typeface="Calibri"/>
                <a:cs typeface="Arial" panose="020B0604020202020204" pitchFamily="34" charset="0"/>
              </a:rPr>
              <a:t>. (2015, April 3). </a:t>
            </a:r>
            <a:r>
              <a:rPr lang="en-US" sz="3400" i="1" dirty="0">
                <a:latin typeface="Arial" panose="020B0604020202020204" pitchFamily="34" charset="0"/>
                <a:ea typeface="Calibri"/>
                <a:cs typeface="Arial" panose="020B0604020202020204" pitchFamily="34" charset="0"/>
              </a:rPr>
              <a:t>Ameren Illinois</a:t>
            </a:r>
            <a:r>
              <a:rPr lang="en-US" sz="3400" dirty="0">
                <a:latin typeface="Arial" panose="020B0604020202020204" pitchFamily="34" charset="0"/>
                <a:ea typeface="Calibri"/>
                <a:cs typeface="Arial" panose="020B0604020202020204" pitchFamily="34" charset="0"/>
              </a:rPr>
              <a:t>. Retrieved from Ameren: https://www.ameren.com/illinois</a:t>
            </a:r>
          </a:p>
          <a:p>
            <a:pPr marL="457200" marR="0" indent="-457200">
              <a:lnSpc>
                <a:spcPct val="115000"/>
              </a:lnSpc>
              <a:spcBef>
                <a:spcPts val="0"/>
              </a:spcBef>
              <a:spcAft>
                <a:spcPts val="1000"/>
              </a:spcAft>
            </a:pPr>
            <a:r>
              <a:rPr lang="en-US" sz="3400" dirty="0" err="1">
                <a:latin typeface="Arial" panose="020B0604020202020204" pitchFamily="34" charset="0"/>
                <a:ea typeface="Calibri"/>
                <a:cs typeface="Arial" panose="020B0604020202020204" pitchFamily="34" charset="0"/>
              </a:rPr>
              <a:t>Bergqvist</a:t>
            </a:r>
            <a:r>
              <a:rPr lang="en-US" sz="3400" dirty="0">
                <a:latin typeface="Arial" panose="020B0604020202020204" pitchFamily="34" charset="0"/>
                <a:ea typeface="Calibri"/>
                <a:cs typeface="Arial" panose="020B0604020202020204" pitchFamily="34" charset="0"/>
              </a:rPr>
              <a:t>, P. (2014, September 23). </a:t>
            </a:r>
            <a:r>
              <a:rPr lang="en-US" sz="3400" i="1" dirty="0">
                <a:latin typeface="Arial" panose="020B0604020202020204" pitchFamily="34" charset="0"/>
                <a:ea typeface="Calibri"/>
                <a:cs typeface="Arial" panose="020B0604020202020204" pitchFamily="34" charset="0"/>
              </a:rPr>
              <a:t>Flying Magazine</a:t>
            </a:r>
            <a:r>
              <a:rPr lang="en-US" sz="3400" dirty="0">
                <a:latin typeface="Arial" panose="020B0604020202020204" pitchFamily="34" charset="0"/>
                <a:ea typeface="Calibri"/>
                <a:cs typeface="Arial" panose="020B0604020202020204" pitchFamily="34" charset="0"/>
              </a:rPr>
              <a:t>. Retrieved April 4, 2015, from Flying </a:t>
            </a:r>
            <a:r>
              <a:rPr lang="en-US" sz="3400" dirty="0" err="1">
                <a:latin typeface="Arial" panose="020B0604020202020204" pitchFamily="34" charset="0"/>
                <a:ea typeface="Calibri"/>
                <a:cs typeface="Arial" panose="020B0604020202020204" pitchFamily="34" charset="0"/>
              </a:rPr>
              <a:t>Magazing</a:t>
            </a:r>
            <a:r>
              <a:rPr lang="en-US" sz="3400" dirty="0">
                <a:latin typeface="Arial" panose="020B0604020202020204" pitchFamily="34" charset="0"/>
                <a:ea typeface="Calibri"/>
                <a:cs typeface="Arial" panose="020B0604020202020204" pitchFamily="34" charset="0"/>
              </a:rPr>
              <a:t> Web Site: http://www.flyingmag.com/aircraft/lsasport/solar-powered-sun-flyer-trainer-makes-progress</a:t>
            </a:r>
          </a:p>
          <a:p>
            <a:pPr marL="457200" marR="0" indent="-457200">
              <a:lnSpc>
                <a:spcPct val="115000"/>
              </a:lnSpc>
              <a:spcBef>
                <a:spcPts val="0"/>
              </a:spcBef>
              <a:spcAft>
                <a:spcPts val="1000"/>
              </a:spcAft>
            </a:pPr>
            <a:r>
              <a:rPr lang="en-US" sz="3400" dirty="0">
                <a:latin typeface="Arial" panose="020B0604020202020204" pitchFamily="34" charset="0"/>
                <a:ea typeface="Calibri"/>
                <a:cs typeface="Arial" panose="020B0604020202020204" pitchFamily="34" charset="0"/>
              </a:rPr>
              <a:t>Bye, G. (2014, November 28). Aero-TV: Potential Energy - Aero Electric Aircraft Corporation. (J. Campbell, Interviewer) Retrieved from https://www.youtube.com/watch?v=WfnWRousuAI</a:t>
            </a:r>
          </a:p>
          <a:p>
            <a:pPr marL="457200" marR="0" indent="-457200">
              <a:lnSpc>
                <a:spcPct val="115000"/>
              </a:lnSpc>
              <a:spcBef>
                <a:spcPts val="0"/>
              </a:spcBef>
              <a:spcAft>
                <a:spcPts val="1000"/>
              </a:spcAft>
            </a:pPr>
            <a:r>
              <a:rPr lang="en-US" sz="3400" dirty="0">
                <a:latin typeface="Arial" panose="020B0604020202020204" pitchFamily="34" charset="0"/>
                <a:ea typeface="Calibri"/>
                <a:cs typeface="Arial" panose="020B0604020202020204" pitchFamily="34" charset="0"/>
              </a:rPr>
              <a:t>Cessna Aircraft Company. (2007, December 20). Information Manual Skyhawk. Wichita, Kansas, USA.</a:t>
            </a:r>
          </a:p>
          <a:p>
            <a:pPr eaLnBrk="1" hangingPunct="1"/>
            <a:endParaRPr lang="en-US" sz="3400" dirty="0"/>
          </a:p>
        </p:txBody>
      </p:sp>
      <p:sp>
        <p:nvSpPr>
          <p:cNvPr id="2065" name="Rectangle 19"/>
          <p:cNvSpPr>
            <a:spLocks noChangeArrowheads="1"/>
          </p:cNvSpPr>
          <p:nvPr/>
        </p:nvSpPr>
        <p:spPr bwMode="auto">
          <a:xfrm>
            <a:off x="29176563" y="12529336"/>
            <a:ext cx="9063632"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a:solidFill>
                  <a:schemeClr val="bg1"/>
                </a:solidFill>
              </a:rPr>
              <a:t>Discussion</a:t>
            </a:r>
          </a:p>
        </p:txBody>
      </p:sp>
      <p:sp>
        <p:nvSpPr>
          <p:cNvPr id="2066" name="Text Box 20"/>
          <p:cNvSpPr txBox="1">
            <a:spLocks noChangeArrowheads="1"/>
          </p:cNvSpPr>
          <p:nvPr/>
        </p:nvSpPr>
        <p:spPr bwMode="auto">
          <a:xfrm>
            <a:off x="29176563" y="7014456"/>
            <a:ext cx="8734425"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smtClean="0"/>
              <a:t>Sun Flyer:</a:t>
            </a:r>
          </a:p>
          <a:p>
            <a:pPr marL="1200150" lvl="1" indent="-457200" eaLnBrk="1" hangingPunct="1">
              <a:buFont typeface="Arial" panose="020B0604020202020204" pitchFamily="34" charset="0"/>
              <a:buChar char="•"/>
            </a:pPr>
            <a:r>
              <a:rPr lang="en-US" sz="3400" dirty="0" smtClean="0"/>
              <a:t>Almost half the cost of the Cessna 172R Skyhawk.</a:t>
            </a:r>
          </a:p>
          <a:p>
            <a:pPr marL="1200150" lvl="1" indent="-457200" eaLnBrk="1" hangingPunct="1">
              <a:buFont typeface="Arial" panose="020B0604020202020204" pitchFamily="34" charset="0"/>
              <a:buChar char="•"/>
            </a:pPr>
            <a:r>
              <a:rPr lang="en-US" sz="3400" dirty="0" smtClean="0"/>
              <a:t>Substantially cheaper to operate.</a:t>
            </a:r>
          </a:p>
          <a:p>
            <a:pPr marL="457200" indent="-457200" eaLnBrk="1" hangingPunct="1">
              <a:buFont typeface="Arial" panose="020B0604020202020204" pitchFamily="34" charset="0"/>
              <a:buChar char="•"/>
            </a:pPr>
            <a:r>
              <a:rPr lang="en-US" sz="3400" dirty="0" smtClean="0"/>
              <a:t>Cessna 172R Skyhawk:</a:t>
            </a:r>
          </a:p>
          <a:p>
            <a:pPr marL="1200150" lvl="1" indent="-457200" eaLnBrk="1" hangingPunct="1">
              <a:buFont typeface="Arial" panose="020B0604020202020204" pitchFamily="34" charset="0"/>
              <a:buChar char="•"/>
            </a:pPr>
            <a:r>
              <a:rPr lang="en-US" sz="3400" dirty="0" smtClean="0"/>
              <a:t>Longer endurance.</a:t>
            </a:r>
          </a:p>
          <a:p>
            <a:pPr marL="1200150" lvl="1" indent="-457200" eaLnBrk="1" hangingPunct="1">
              <a:buFont typeface="Arial" panose="020B0604020202020204" pitchFamily="34" charset="0"/>
              <a:buChar char="•"/>
            </a:pPr>
            <a:r>
              <a:rPr lang="en-US" sz="3400" dirty="0" smtClean="0"/>
              <a:t>Farther range capabilities.</a:t>
            </a:r>
          </a:p>
          <a:p>
            <a:pPr marL="1200150" lvl="1" indent="-457200" eaLnBrk="1" hangingPunct="1">
              <a:buFont typeface="Arial" panose="020B0604020202020204" pitchFamily="34" charset="0"/>
              <a:buChar char="•"/>
            </a:pPr>
            <a:r>
              <a:rPr lang="en-US" sz="3400" dirty="0" smtClean="0"/>
              <a:t>Faster speeds.</a:t>
            </a:r>
          </a:p>
          <a:p>
            <a:pPr marL="1200150" lvl="1" indent="-457200" eaLnBrk="1" hangingPunct="1">
              <a:buFont typeface="Arial" panose="020B0604020202020204" pitchFamily="34" charset="0"/>
              <a:buChar char="•"/>
            </a:pPr>
            <a:r>
              <a:rPr lang="en-US" sz="3400" dirty="0" smtClean="0"/>
              <a:t>Can hold more passengers.</a:t>
            </a:r>
          </a:p>
          <a:p>
            <a:pPr marL="1200150" lvl="1" indent="-457200" eaLnBrk="1" hangingPunct="1">
              <a:buFont typeface="Arial" panose="020B0604020202020204" pitchFamily="34" charset="0"/>
              <a:buChar char="•"/>
            </a:pPr>
            <a:r>
              <a:rPr lang="en-US" sz="3400" dirty="0" smtClean="0"/>
              <a:t>Wide useful load range.</a:t>
            </a:r>
          </a:p>
          <a:p>
            <a:pPr marL="1200150" lvl="1" indent="-457200" eaLnBrk="1" hangingPunct="1">
              <a:buFont typeface="Arial" panose="020B0604020202020204" pitchFamily="34" charset="0"/>
              <a:buChar char="•"/>
            </a:pPr>
            <a:endParaRPr lang="en-US" sz="3400" dirty="0" smtClean="0"/>
          </a:p>
          <a:p>
            <a:pPr marL="457200" indent="-457200" eaLnBrk="1" hangingPunct="1">
              <a:buFont typeface="Arial" panose="020B0604020202020204" pitchFamily="34" charset="0"/>
              <a:buChar char="•"/>
            </a:pPr>
            <a:endParaRPr lang="en-US" sz="3400" dirty="0"/>
          </a:p>
        </p:txBody>
      </p:sp>
      <p:sp>
        <p:nvSpPr>
          <p:cNvPr id="2067" name="Rectangle 21"/>
          <p:cNvSpPr>
            <a:spLocks noChangeArrowheads="1"/>
          </p:cNvSpPr>
          <p:nvPr/>
        </p:nvSpPr>
        <p:spPr bwMode="auto">
          <a:xfrm>
            <a:off x="29176564" y="27636724"/>
            <a:ext cx="9063632"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smtClean="0">
                <a:solidFill>
                  <a:schemeClr val="bg1"/>
                </a:solidFill>
              </a:rPr>
              <a:t>Future Studies</a:t>
            </a:r>
            <a:endParaRPr lang="en-US" sz="5100" dirty="0">
              <a:solidFill>
                <a:schemeClr val="bg1"/>
              </a:solidFill>
            </a:endParaRPr>
          </a:p>
        </p:txBody>
      </p:sp>
      <p:sp>
        <p:nvSpPr>
          <p:cNvPr id="2068" name="Text Box 22"/>
          <p:cNvSpPr txBox="1">
            <a:spLocks noChangeArrowheads="1"/>
          </p:cNvSpPr>
          <p:nvPr/>
        </p:nvSpPr>
        <p:spPr bwMode="auto">
          <a:xfrm>
            <a:off x="29176563" y="13942669"/>
            <a:ext cx="8734425" cy="58477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marL="457200" indent="-457200" eaLnBrk="1" hangingPunct="1">
              <a:buFont typeface="Arial" panose="020B0604020202020204" pitchFamily="34" charset="0"/>
              <a:buChar char="•"/>
            </a:pPr>
            <a:r>
              <a:rPr lang="en-US" sz="3400" dirty="0" smtClean="0"/>
              <a:t>Both the Sun Flyer and the Cessna Skyhawk have their advantages and disadvantages. </a:t>
            </a:r>
            <a:endParaRPr lang="en-US" sz="3400" dirty="0"/>
          </a:p>
          <a:p>
            <a:pPr marL="457200" indent="-457200" eaLnBrk="1" hangingPunct="1">
              <a:buFont typeface="Arial" panose="020B0604020202020204" pitchFamily="34" charset="0"/>
              <a:buChar char="•"/>
            </a:pPr>
            <a:r>
              <a:rPr lang="en-US" sz="3400" dirty="0" smtClean="0"/>
              <a:t>The Sun Flyer is substantially cheaper to operate, but lacks the performance capabilities of the Cessna Skyhawk.</a:t>
            </a:r>
          </a:p>
          <a:p>
            <a:pPr marL="457200" indent="-457200" eaLnBrk="1" hangingPunct="1">
              <a:buFont typeface="Arial" panose="020B0604020202020204" pitchFamily="34" charset="0"/>
              <a:buChar char="•"/>
            </a:pPr>
            <a:r>
              <a:rPr lang="en-US" sz="3400" dirty="0" smtClean="0"/>
              <a:t>The Cessna Skyhawk has the performance desired in flight training environments, but at a much higher annual cost than the Sun Flyer.</a:t>
            </a:r>
          </a:p>
          <a:p>
            <a:pPr marL="457200" indent="-457200" eaLnBrk="1" hangingPunct="1">
              <a:buFont typeface="Arial" panose="020B0604020202020204" pitchFamily="34" charset="0"/>
              <a:buChar char="•"/>
            </a:pPr>
            <a:endParaRPr lang="en-US" sz="3400" dirty="0"/>
          </a:p>
        </p:txBody>
      </p:sp>
      <p:sp>
        <p:nvSpPr>
          <p:cNvPr id="2069" name="Rectangle 23"/>
          <p:cNvSpPr>
            <a:spLocks noChangeArrowheads="1"/>
          </p:cNvSpPr>
          <p:nvPr/>
        </p:nvSpPr>
        <p:spPr bwMode="auto">
          <a:xfrm>
            <a:off x="29176564" y="32208202"/>
            <a:ext cx="9063632" cy="1045029"/>
          </a:xfrm>
          <a:prstGeom prst="rect">
            <a:avLst/>
          </a:prstGeom>
          <a:solidFill>
            <a:schemeClr val="accent6">
              <a:lumMod val="75000"/>
            </a:schemeClr>
          </a:solidFill>
          <a:ln>
            <a:noFill/>
          </a:ln>
          <a:effectLst>
            <a:outerShdw dist="107763" dir="2700000" algn="ctr" rotWithShape="0">
              <a:schemeClr val="bg2">
                <a:alpha val="50000"/>
              </a:schemeClr>
            </a:outerShdw>
          </a:effectLst>
        </p:spPr>
        <p:txBody>
          <a:bodyPr wrap="none" lIns="137160" tIns="68580" rIns="137160" bIns="68580" anchor="ctr"/>
          <a:lstStyle/>
          <a:p>
            <a:pPr algn="ctr" defTabSz="4703763"/>
            <a:r>
              <a:rPr lang="en-US" sz="5100" dirty="0">
                <a:solidFill>
                  <a:schemeClr val="bg1"/>
                </a:solidFill>
              </a:rPr>
              <a:t>Acknowledgements</a:t>
            </a:r>
          </a:p>
        </p:txBody>
      </p:sp>
      <p:sp>
        <p:nvSpPr>
          <p:cNvPr id="2070" name="Text Box 24"/>
          <p:cNvSpPr txBox="1">
            <a:spLocks noChangeArrowheads="1"/>
          </p:cNvSpPr>
          <p:nvPr/>
        </p:nvSpPr>
        <p:spPr bwMode="auto">
          <a:xfrm>
            <a:off x="29742063" y="33871080"/>
            <a:ext cx="8734425" cy="7940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eaLnBrk="1" hangingPunct="1"/>
            <a:r>
              <a:rPr lang="en-US" sz="3400" dirty="0" smtClean="0"/>
              <a:t>I would like to thank the following:</a:t>
            </a:r>
          </a:p>
          <a:p>
            <a:pPr eaLnBrk="1" hangingPunct="1"/>
            <a:endParaRPr lang="en-US" sz="3400" dirty="0" smtClean="0"/>
          </a:p>
          <a:p>
            <a:pPr marL="457200" indent="-457200" eaLnBrk="1" hangingPunct="1">
              <a:buFont typeface="Arial" panose="020B0604020202020204" pitchFamily="34" charset="0"/>
              <a:buChar char="•"/>
            </a:pPr>
            <a:r>
              <a:rPr lang="en-US" sz="3400" dirty="0" smtClean="0"/>
              <a:t>My mentor, Steven C. Goetz, for helping me organize this project, </a:t>
            </a:r>
          </a:p>
          <a:p>
            <a:pPr marL="457200" indent="-457200" eaLnBrk="1" hangingPunct="1">
              <a:buFont typeface="Arial" panose="020B0604020202020204" pitchFamily="34" charset="0"/>
              <a:buChar char="•"/>
            </a:pPr>
            <a:endParaRPr lang="en-US" sz="3400" dirty="0" smtClean="0"/>
          </a:p>
          <a:p>
            <a:pPr marL="457200" indent="-457200" eaLnBrk="1" hangingPunct="1">
              <a:buFont typeface="Arial" panose="020B0604020202020204" pitchFamily="34" charset="0"/>
              <a:buChar char="•"/>
            </a:pPr>
            <a:r>
              <a:rPr lang="en-US" sz="3400" dirty="0" smtClean="0"/>
              <a:t>Dr. Jose Ruiz for granting me permission to use data from SIUC’s aviation database, </a:t>
            </a:r>
          </a:p>
          <a:p>
            <a:pPr marL="457200" indent="-457200" eaLnBrk="1" hangingPunct="1">
              <a:buFont typeface="Arial" panose="020B0604020202020204" pitchFamily="34" charset="0"/>
              <a:buChar char="•"/>
            </a:pPr>
            <a:endParaRPr lang="en-US" sz="3400" dirty="0" smtClean="0"/>
          </a:p>
          <a:p>
            <a:pPr marL="457200" indent="-457200" eaLnBrk="1" hangingPunct="1">
              <a:buFont typeface="Arial" panose="020B0604020202020204" pitchFamily="34" charset="0"/>
              <a:buChar char="•"/>
            </a:pPr>
            <a:r>
              <a:rPr lang="en-US" sz="3400" dirty="0" smtClean="0"/>
              <a:t>Mrs. Kathy Lloyd for gathering all of SIUC’s data needed to complete the project, and </a:t>
            </a:r>
          </a:p>
          <a:p>
            <a:pPr marL="457200" indent="-457200" eaLnBrk="1" hangingPunct="1">
              <a:buFont typeface="Arial" panose="020B0604020202020204" pitchFamily="34" charset="0"/>
              <a:buChar char="•"/>
            </a:pPr>
            <a:endParaRPr lang="en-US" sz="3400" dirty="0" smtClean="0"/>
          </a:p>
          <a:p>
            <a:pPr marL="457200" indent="-457200" eaLnBrk="1" hangingPunct="1">
              <a:buFont typeface="Arial" panose="020B0604020202020204" pitchFamily="34" charset="0"/>
              <a:buChar char="•"/>
            </a:pPr>
            <a:r>
              <a:rPr lang="en-US" sz="3400" dirty="0" smtClean="0"/>
              <a:t>Mr. Matthew Romero for introducing the thought of conducting research at SIUC.</a:t>
            </a:r>
            <a:endParaRPr lang="en-US" sz="3400" dirty="0"/>
          </a:p>
        </p:txBody>
      </p:sp>
      <p:sp>
        <p:nvSpPr>
          <p:cNvPr id="2071" name="Rectangle 25"/>
          <p:cNvSpPr>
            <a:spLocks noChangeArrowheads="1"/>
          </p:cNvSpPr>
          <p:nvPr/>
        </p:nvSpPr>
        <p:spPr bwMode="auto">
          <a:xfrm>
            <a:off x="166684" y="13557488"/>
            <a:ext cx="9063633" cy="1045029"/>
          </a:xfrm>
          <a:prstGeom prst="rect">
            <a:avLst/>
          </a:prstGeom>
          <a:solidFill>
            <a:schemeClr val="accent6">
              <a:lumMod val="75000"/>
            </a:schemeClr>
          </a:solidFill>
          <a:ln>
            <a:noFill/>
          </a:ln>
          <a:effectLst>
            <a:outerShdw dist="107763" dir="2700000" algn="ctr" rotWithShape="0">
              <a:schemeClr val="bg2"/>
            </a:outerShdw>
          </a:effectLst>
        </p:spPr>
        <p:txBody>
          <a:bodyPr wrap="none" lIns="137160" tIns="68580" rIns="137160" bIns="68580" anchor="ctr"/>
          <a:lstStyle/>
          <a:p>
            <a:pPr algn="ctr" defTabSz="4703763"/>
            <a:r>
              <a:rPr lang="en-US" sz="5100" dirty="0" smtClean="0">
                <a:solidFill>
                  <a:schemeClr val="bg1"/>
                </a:solidFill>
              </a:rPr>
              <a:t>Methods</a:t>
            </a:r>
            <a:endParaRPr lang="en-US" sz="5100" dirty="0">
              <a:solidFill>
                <a:schemeClr val="bg1"/>
              </a:solidFill>
            </a:endParaRPr>
          </a:p>
        </p:txBody>
      </p:sp>
      <p:sp>
        <p:nvSpPr>
          <p:cNvPr id="2072" name="Text Box 26"/>
          <p:cNvSpPr txBox="1">
            <a:spLocks noChangeArrowheads="1"/>
          </p:cNvSpPr>
          <p:nvPr/>
        </p:nvSpPr>
        <p:spPr bwMode="auto">
          <a:xfrm>
            <a:off x="9530358" y="17893085"/>
            <a:ext cx="8534399"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4703763" eaLnBrk="0" hangingPunct="0">
              <a:defRPr sz="9300">
                <a:solidFill>
                  <a:schemeClr val="tx1"/>
                </a:solidFill>
                <a:latin typeface="Arial" charset="0"/>
              </a:defRPr>
            </a:lvl1pPr>
            <a:lvl2pPr marL="742950" indent="-285750" defTabSz="4703763" eaLnBrk="0" hangingPunct="0">
              <a:defRPr sz="9300">
                <a:solidFill>
                  <a:schemeClr val="tx1"/>
                </a:solidFill>
                <a:latin typeface="Arial" charset="0"/>
              </a:defRPr>
            </a:lvl2pPr>
            <a:lvl3pPr marL="1143000" indent="-228600" defTabSz="4703763" eaLnBrk="0" hangingPunct="0">
              <a:defRPr sz="9300">
                <a:solidFill>
                  <a:schemeClr val="tx1"/>
                </a:solidFill>
                <a:latin typeface="Arial" charset="0"/>
              </a:defRPr>
            </a:lvl3pPr>
            <a:lvl4pPr marL="1600200" indent="-228600" defTabSz="4703763" eaLnBrk="0" hangingPunct="0">
              <a:defRPr sz="9300">
                <a:solidFill>
                  <a:schemeClr val="tx1"/>
                </a:solidFill>
                <a:latin typeface="Arial" charset="0"/>
              </a:defRPr>
            </a:lvl4pPr>
            <a:lvl5pPr marL="2057400" indent="-228600" defTabSz="4703763" eaLnBrk="0" hangingPunct="0">
              <a:defRPr sz="9300">
                <a:solidFill>
                  <a:schemeClr val="tx1"/>
                </a:solidFill>
                <a:latin typeface="Arial" charset="0"/>
              </a:defRPr>
            </a:lvl5pPr>
            <a:lvl6pPr marL="2514600" indent="-228600" defTabSz="4703763" eaLnBrk="0" fontAlgn="base" hangingPunct="0">
              <a:spcBef>
                <a:spcPct val="0"/>
              </a:spcBef>
              <a:spcAft>
                <a:spcPct val="0"/>
              </a:spcAft>
              <a:defRPr sz="9300">
                <a:solidFill>
                  <a:schemeClr val="tx1"/>
                </a:solidFill>
                <a:latin typeface="Arial" charset="0"/>
              </a:defRPr>
            </a:lvl6pPr>
            <a:lvl7pPr marL="2971800" indent="-228600" defTabSz="4703763" eaLnBrk="0" fontAlgn="base" hangingPunct="0">
              <a:spcBef>
                <a:spcPct val="0"/>
              </a:spcBef>
              <a:spcAft>
                <a:spcPct val="0"/>
              </a:spcAft>
              <a:defRPr sz="9300">
                <a:solidFill>
                  <a:schemeClr val="tx1"/>
                </a:solidFill>
                <a:latin typeface="Arial" charset="0"/>
              </a:defRPr>
            </a:lvl7pPr>
            <a:lvl8pPr marL="3429000" indent="-228600" defTabSz="4703763" eaLnBrk="0" fontAlgn="base" hangingPunct="0">
              <a:spcBef>
                <a:spcPct val="0"/>
              </a:spcBef>
              <a:spcAft>
                <a:spcPct val="0"/>
              </a:spcAft>
              <a:defRPr sz="9300">
                <a:solidFill>
                  <a:schemeClr val="tx1"/>
                </a:solidFill>
                <a:latin typeface="Arial" charset="0"/>
              </a:defRPr>
            </a:lvl8pPr>
            <a:lvl9pPr marL="3886200" indent="-228600" defTabSz="4703763" eaLnBrk="0" fontAlgn="base" hangingPunct="0">
              <a:spcBef>
                <a:spcPct val="0"/>
              </a:spcBef>
              <a:spcAft>
                <a:spcPct val="0"/>
              </a:spcAft>
              <a:defRPr sz="9300">
                <a:solidFill>
                  <a:schemeClr val="tx1"/>
                </a:solidFill>
                <a:latin typeface="Arial" charset="0"/>
              </a:defRPr>
            </a:lvl9pPr>
          </a:lstStyle>
          <a:p>
            <a:pPr eaLnBrk="1" hangingPunct="1"/>
            <a:endParaRPr lang="en-US" sz="3400" dirty="0"/>
          </a:p>
        </p:txBody>
      </p:sp>
      <p:sp>
        <p:nvSpPr>
          <p:cNvPr id="26" name="Rectangle 4"/>
          <p:cNvSpPr>
            <a:spLocks noChangeArrowheads="1"/>
          </p:cNvSpPr>
          <p:nvPr/>
        </p:nvSpPr>
        <p:spPr bwMode="auto">
          <a:xfrm>
            <a:off x="0" y="0"/>
            <a:ext cx="38404800" cy="5181600"/>
          </a:xfrm>
          <a:prstGeom prst="rect">
            <a:avLst/>
          </a:prstGeom>
          <a:gradFill>
            <a:gsLst>
              <a:gs pos="0">
                <a:schemeClr val="accent6">
                  <a:lumMod val="60000"/>
                  <a:lumOff val="40000"/>
                </a:schemeClr>
              </a:gs>
              <a:gs pos="100000">
                <a:schemeClr val="accent6">
                  <a:lumMod val="75000"/>
                </a:schemeClr>
              </a:gs>
            </a:gsLst>
            <a:path path="shape">
              <a:fillToRect l="50000" t="50000" r="50000" b="50000"/>
            </a:path>
          </a:gradFill>
          <a:ln w="9525">
            <a:noFill/>
            <a:miter lim="800000"/>
            <a:headEnd/>
            <a:tailEnd/>
          </a:ln>
          <a:effectLst/>
          <a:extLst/>
        </p:spPr>
        <p:txBody>
          <a:bodyPr lIns="137160" tIns="68580" rIns="137160" bIns="68580" anchor="ctr"/>
          <a:lstStyle/>
          <a:p>
            <a:pPr algn="ctr" defTabSz="4703763" eaLnBrk="0" hangingPunct="0">
              <a:defRPr/>
            </a:pPr>
            <a:r>
              <a:rPr lang="en-US" sz="7200" b="1" dirty="0" smtClean="0">
                <a:solidFill>
                  <a:srgbClr val="FFFFFF"/>
                </a:solidFill>
                <a:effectLst>
                  <a:outerShdw blurRad="38100" dist="38100" dir="2700000" algn="tl">
                    <a:srgbClr val="000000">
                      <a:alpha val="43137"/>
                    </a:srgbClr>
                  </a:outerShdw>
                </a:effectLst>
                <a:latin typeface="Verdana" pitchFamily="34" charset="0"/>
              </a:rPr>
              <a:t>Viability of Electrically Powered Aircraft</a:t>
            </a:r>
            <a:endParaRPr lang="en-US" sz="3600" i="1" dirty="0" smtClean="0">
              <a:solidFill>
                <a:schemeClr val="bg1"/>
              </a:solidFill>
              <a:latin typeface="Arial" pitchFamily="34" charset="0"/>
            </a:endParaRPr>
          </a:p>
          <a:p>
            <a:pPr algn="ctr" defTabSz="4703763">
              <a:defRPr/>
            </a:pPr>
            <a:endParaRPr lang="en-US" sz="3600" i="1" dirty="0" smtClean="0">
              <a:solidFill>
                <a:schemeClr val="bg1"/>
              </a:solidFill>
              <a:latin typeface="Arial" pitchFamily="34" charset="0"/>
            </a:endParaRPr>
          </a:p>
          <a:p>
            <a:pPr algn="ctr" defTabSz="4703763">
              <a:defRPr/>
            </a:pPr>
            <a:r>
              <a:rPr lang="en-US" sz="3600" i="1" dirty="0" smtClean="0">
                <a:solidFill>
                  <a:schemeClr val="bg1"/>
                </a:solidFill>
                <a:latin typeface="Arial" pitchFamily="34" charset="0"/>
              </a:rPr>
              <a:t>Matthew S. </a:t>
            </a:r>
            <a:r>
              <a:rPr lang="en-US" sz="3600" i="1" dirty="0" err="1" smtClean="0">
                <a:solidFill>
                  <a:schemeClr val="bg1"/>
                </a:solidFill>
                <a:latin typeface="Arial" pitchFamily="34" charset="0"/>
              </a:rPr>
              <a:t>Heberlie</a:t>
            </a:r>
            <a:r>
              <a:rPr lang="en-US" sz="3600" i="1" dirty="0" smtClean="0">
                <a:solidFill>
                  <a:schemeClr val="bg1"/>
                </a:solidFill>
                <a:latin typeface="Arial" pitchFamily="34" charset="0"/>
              </a:rPr>
              <a:t> and Mentor: Steven C. Goetz</a:t>
            </a:r>
            <a:endParaRPr lang="en-US" sz="3600" i="1" dirty="0">
              <a:solidFill>
                <a:schemeClr val="bg1"/>
              </a:solidFill>
              <a:latin typeface="Arial" pitchFamily="34" charset="0"/>
            </a:endParaRPr>
          </a:p>
          <a:p>
            <a:pPr algn="ctr" defTabSz="4703763">
              <a:defRPr/>
            </a:pPr>
            <a:r>
              <a:rPr lang="en-US" sz="3600" i="1" dirty="0" smtClean="0">
                <a:solidFill>
                  <a:schemeClr val="bg1"/>
                </a:solidFill>
                <a:latin typeface="Arial" pitchFamily="34" charset="0"/>
              </a:rPr>
              <a:t>Southern Illinois University Carbondale—Department of Aviation Management and Fli</a:t>
            </a:r>
            <a:r>
              <a:rPr lang="en-US" sz="3400" i="1" dirty="0" smtClean="0">
                <a:solidFill>
                  <a:schemeClr val="bg1"/>
                </a:solidFill>
                <a:latin typeface="Arial" pitchFamily="34" charset="0"/>
              </a:rPr>
              <a:t>ght</a:t>
            </a:r>
            <a:endParaRPr lang="en-US" sz="3400" i="1" dirty="0">
              <a:solidFill>
                <a:schemeClr val="bg1"/>
              </a:solidFill>
              <a:latin typeface="Arial" pitchFamily="34"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1112818"/>
              </p:ext>
            </p:extLst>
          </p:nvPr>
        </p:nvGraphicFramePr>
        <p:xfrm>
          <a:off x="9903459" y="17971136"/>
          <a:ext cx="18598158" cy="13554882"/>
        </p:xfrm>
        <a:graphic>
          <a:graphicData uri="http://schemas.openxmlformats.org/drawingml/2006/table">
            <a:tbl>
              <a:tblPr firstRow="1" bandRow="1">
                <a:tableStyleId>{FABFCF23-3B69-468F-B69F-88F6DE6A72F2}</a:tableStyleId>
              </a:tblPr>
              <a:tblGrid>
                <a:gridCol w="7489087"/>
                <a:gridCol w="4859823"/>
                <a:gridCol w="6249248"/>
              </a:tblGrid>
              <a:tr h="1232262">
                <a:tc>
                  <a:txBody>
                    <a:bodyPr/>
                    <a:lstStyle/>
                    <a:p>
                      <a:pPr algn="ct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Cessna</a:t>
                      </a:r>
                      <a:r>
                        <a:rPr lang="en-US" sz="3700" baseline="0" dirty="0" smtClean="0"/>
                        <a:t> 172R Skyhawk</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AEAC</a:t>
                      </a:r>
                      <a:r>
                        <a:rPr lang="en-US" sz="3700" baseline="0" dirty="0" smtClean="0"/>
                        <a:t> Sun Flyer (Preliminary)</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Acquisition ( principle cost</a:t>
                      </a:r>
                      <a:r>
                        <a:rPr lang="en-US" sz="3700" baseline="0" dirty="0" smtClean="0"/>
                        <a:t> per</a:t>
                      </a:r>
                      <a:r>
                        <a:rPr lang="en-US" sz="3700" dirty="0" smtClean="0"/>
                        <a:t> year for seven years)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$52,142</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$28,572</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Fuel (Gallons</a:t>
                      </a:r>
                      <a:r>
                        <a:rPr lang="en-US" sz="3700" baseline="0" dirty="0" smtClean="0"/>
                        <a:t>/Kilowatt Hours per year)</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$24,750 at $5.42/Gal</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$309</a:t>
                      </a:r>
                      <a:r>
                        <a:rPr lang="en-US" sz="3700" baseline="0" dirty="0" smtClean="0"/>
                        <a:t> at $0.02808/Kilowatt Hour</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Endurance (Hours)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5.5</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2-3</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Range (Nautical Miles)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630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160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Speed (Cruise</a:t>
                      </a:r>
                      <a:r>
                        <a:rPr lang="en-US" sz="3700" baseline="0" dirty="0" smtClean="0"/>
                        <a:t> </a:t>
                      </a:r>
                      <a:r>
                        <a:rPr lang="en-US" sz="3700" dirty="0" smtClean="0"/>
                        <a:t>at 8,000 feet in knots)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115</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80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Seats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4</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2</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Useful</a:t>
                      </a:r>
                      <a:r>
                        <a:rPr lang="en-US" sz="3700" baseline="0" dirty="0" smtClean="0"/>
                        <a:t> Load (Pounds)</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662 - 842</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704</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Maintenance (Cost</a:t>
                      </a:r>
                      <a:r>
                        <a:rPr lang="en-US" sz="3700" baseline="0" dirty="0" smtClean="0"/>
                        <a:t> per year</a:t>
                      </a:r>
                      <a:r>
                        <a:rPr lang="en-US" sz="3700" dirty="0" smtClean="0"/>
                        <a:t>)</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$16,500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$16,500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Flight Time (Total</a:t>
                      </a:r>
                      <a:r>
                        <a:rPr lang="en-US" sz="3700" baseline="0" dirty="0" smtClean="0"/>
                        <a:t> </a:t>
                      </a:r>
                      <a:r>
                        <a:rPr lang="en-US" sz="3700" dirty="0" smtClean="0"/>
                        <a:t>Hours per year)</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550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550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2262">
                <a:tc>
                  <a:txBody>
                    <a:bodyPr/>
                    <a:lstStyle/>
                    <a:p>
                      <a:pPr algn="ctr"/>
                      <a:r>
                        <a:rPr lang="en-US" sz="3700" dirty="0" smtClean="0"/>
                        <a:t>Operating</a:t>
                      </a:r>
                      <a:r>
                        <a:rPr lang="en-US" sz="3700" baseline="0" dirty="0" smtClean="0"/>
                        <a:t> Cost Per Flight Hour</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$169.80</a:t>
                      </a:r>
                      <a:endParaRPr lang="en-US" sz="3700" dirty="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3700" dirty="0" smtClean="0"/>
                        <a:t>$82.51</a:t>
                      </a:r>
                      <a:endParaRPr lang="en-US" sz="3700" dirty="0" smtClean="0"/>
                    </a:p>
                  </a:txBody>
                  <a:tcPr marL="80010" marR="80010" marT="52251" marB="5225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66437"/>
            <a:ext cx="8734147" cy="4048726"/>
          </a:xfrm>
          <a:prstGeom prst="rect">
            <a:avLst/>
          </a:prstGeom>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32781" y="15213162"/>
            <a:ext cx="9139237"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11394027" y="16649949"/>
            <a:ext cx="15545903" cy="923330"/>
          </a:xfrm>
          <a:prstGeom prst="rect">
            <a:avLst/>
          </a:prstGeom>
          <a:noFill/>
        </p:spPr>
        <p:txBody>
          <a:bodyPr wrap="square" rtlCol="0">
            <a:spAutoFit/>
          </a:bodyPr>
          <a:lstStyle/>
          <a:p>
            <a:r>
              <a:rPr lang="en-US" sz="5400" b="1" dirty="0" smtClean="0"/>
              <a:t>Comparison of Aircraft Costs and Performance</a:t>
            </a:r>
            <a:endParaRPr lang="en-US" sz="5400" b="1" dirty="0"/>
          </a:p>
        </p:txBody>
      </p:sp>
      <p:sp>
        <p:nvSpPr>
          <p:cNvPr id="12" name="TextBox 11"/>
          <p:cNvSpPr txBox="1"/>
          <p:nvPr/>
        </p:nvSpPr>
        <p:spPr>
          <a:xfrm>
            <a:off x="29176563" y="20936605"/>
            <a:ext cx="8168925" cy="6370975"/>
          </a:xfrm>
          <a:prstGeom prst="rect">
            <a:avLst/>
          </a:prstGeom>
          <a:noFill/>
        </p:spPr>
        <p:txBody>
          <a:bodyPr wrap="square" rtlCol="0">
            <a:spAutoFit/>
          </a:bodyPr>
          <a:lstStyle/>
          <a:p>
            <a:pPr marL="457200" indent="-457200">
              <a:buFont typeface="Arial" panose="020B0604020202020204" pitchFamily="34" charset="0"/>
              <a:buChar char="•"/>
            </a:pPr>
            <a:r>
              <a:rPr lang="en-US" sz="3400" dirty="0" smtClean="0"/>
              <a:t>The results from this research show that the Sun Flyer could be a viable replacement of the Cessna Skyhawk at SIUC. The substantially low cost of operation makes up for the lack of performance numbers. </a:t>
            </a:r>
          </a:p>
          <a:p>
            <a:pPr marL="457200" indent="-457200">
              <a:buFont typeface="Arial" panose="020B0604020202020204" pitchFamily="34" charset="0"/>
              <a:buChar char="•"/>
            </a:pPr>
            <a:r>
              <a:rPr lang="en-US" sz="3400" dirty="0" smtClean="0"/>
              <a:t>Because of this, cost of flight training will decrease</a:t>
            </a:r>
            <a:r>
              <a:rPr lang="en-US" sz="3400" dirty="0"/>
              <a:t> </a:t>
            </a:r>
            <a:r>
              <a:rPr lang="en-US" sz="3400" dirty="0" smtClean="0"/>
              <a:t>for the students. </a:t>
            </a:r>
          </a:p>
          <a:p>
            <a:pPr marL="457200" indent="-457200">
              <a:buFont typeface="Arial" panose="020B0604020202020204" pitchFamily="34" charset="0"/>
              <a:buChar char="•"/>
            </a:pPr>
            <a:r>
              <a:rPr lang="en-US" sz="3400" dirty="0" smtClean="0"/>
              <a:t>In addition to lower flight training costs, SIUC would be able to save money that was previously spent on fuel, oil, and overhauls of engines.</a:t>
            </a:r>
            <a:endParaRPr lang="en-US" sz="3400" dirty="0"/>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742063" y="545535"/>
            <a:ext cx="8662737" cy="409053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2175" rtl="0" eaLnBrk="1" fontAlgn="base" latinLnBrk="0" hangingPunct="1">
          <a:lnSpc>
            <a:spcPct val="100000"/>
          </a:lnSpc>
          <a:spcBef>
            <a:spcPct val="0"/>
          </a:spcBef>
          <a:spcAft>
            <a:spcPct val="0"/>
          </a:spcAft>
          <a:buClrTx/>
          <a:buSzTx/>
          <a:buFontTx/>
          <a:buNone/>
          <a:tabLst/>
          <a:defRPr kumimoji="0" lang="en-US" sz="93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734</TotalTime>
  <Words>1115</Words>
  <Application>Microsoft Office PowerPoint</Application>
  <PresentationFormat>Custom</PresentationFormat>
  <Paragraphs>104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Graphicsland/MAKESIGNS.COM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Matt Heberlie</cp:lastModifiedBy>
  <cp:revision>76</cp:revision>
  <dcterms:created xsi:type="dcterms:W3CDTF">2005-06-17T20:20:00Z</dcterms:created>
  <dcterms:modified xsi:type="dcterms:W3CDTF">2015-09-01T01:52:54Z</dcterms:modified>
  <cp:category>templates for scientific poster</cp:category>
</cp:coreProperties>
</file>