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3"/>
  </p:notesMasterIdLst>
  <p:sldIdLst>
    <p:sldId id="256" r:id="rId2"/>
  </p:sldIdLst>
  <p:sldSz cx="43891200" cy="32918400"/>
  <p:notesSz cx="6858000" cy="9144000"/>
  <p:defaultTextStyle>
    <a:defPPr>
      <a:defRPr lang="en-US"/>
    </a:defPPr>
    <a:lvl1pPr marL="0" algn="l" defTabSz="1843313" rtl="0" eaLnBrk="1" latinLnBrk="0" hangingPunct="1">
      <a:defRPr sz="7258" kern="1200">
        <a:solidFill>
          <a:schemeClr val="tx1"/>
        </a:solidFill>
        <a:latin typeface="+mn-lt"/>
        <a:ea typeface="+mn-ea"/>
        <a:cs typeface="+mn-cs"/>
      </a:defRPr>
    </a:lvl1pPr>
    <a:lvl2pPr marL="1843313" algn="l" defTabSz="1843313" rtl="0" eaLnBrk="1" latinLnBrk="0" hangingPunct="1">
      <a:defRPr sz="7258" kern="1200">
        <a:solidFill>
          <a:schemeClr val="tx1"/>
        </a:solidFill>
        <a:latin typeface="+mn-lt"/>
        <a:ea typeface="+mn-ea"/>
        <a:cs typeface="+mn-cs"/>
      </a:defRPr>
    </a:lvl2pPr>
    <a:lvl3pPr marL="3686627" algn="l" defTabSz="1843313" rtl="0" eaLnBrk="1" latinLnBrk="0" hangingPunct="1">
      <a:defRPr sz="7258" kern="1200">
        <a:solidFill>
          <a:schemeClr val="tx1"/>
        </a:solidFill>
        <a:latin typeface="+mn-lt"/>
        <a:ea typeface="+mn-ea"/>
        <a:cs typeface="+mn-cs"/>
      </a:defRPr>
    </a:lvl3pPr>
    <a:lvl4pPr marL="5529936" algn="l" defTabSz="1843313" rtl="0" eaLnBrk="1" latinLnBrk="0" hangingPunct="1">
      <a:defRPr sz="7258" kern="1200">
        <a:solidFill>
          <a:schemeClr val="tx1"/>
        </a:solidFill>
        <a:latin typeface="+mn-lt"/>
        <a:ea typeface="+mn-ea"/>
        <a:cs typeface="+mn-cs"/>
      </a:defRPr>
    </a:lvl4pPr>
    <a:lvl5pPr marL="7373250" algn="l" defTabSz="1843313" rtl="0" eaLnBrk="1" latinLnBrk="0" hangingPunct="1">
      <a:defRPr sz="7258" kern="1200">
        <a:solidFill>
          <a:schemeClr val="tx1"/>
        </a:solidFill>
        <a:latin typeface="+mn-lt"/>
        <a:ea typeface="+mn-ea"/>
        <a:cs typeface="+mn-cs"/>
      </a:defRPr>
    </a:lvl5pPr>
    <a:lvl6pPr marL="9216563" algn="l" defTabSz="1843313" rtl="0" eaLnBrk="1" latinLnBrk="0" hangingPunct="1">
      <a:defRPr sz="7258" kern="1200">
        <a:solidFill>
          <a:schemeClr val="tx1"/>
        </a:solidFill>
        <a:latin typeface="+mn-lt"/>
        <a:ea typeface="+mn-ea"/>
        <a:cs typeface="+mn-cs"/>
      </a:defRPr>
    </a:lvl6pPr>
    <a:lvl7pPr marL="11059873" algn="l" defTabSz="1843313" rtl="0" eaLnBrk="1" latinLnBrk="0" hangingPunct="1">
      <a:defRPr sz="7258" kern="1200">
        <a:solidFill>
          <a:schemeClr val="tx1"/>
        </a:solidFill>
        <a:latin typeface="+mn-lt"/>
        <a:ea typeface="+mn-ea"/>
        <a:cs typeface="+mn-cs"/>
      </a:defRPr>
    </a:lvl7pPr>
    <a:lvl8pPr marL="12903186" algn="l" defTabSz="1843313" rtl="0" eaLnBrk="1" latinLnBrk="0" hangingPunct="1">
      <a:defRPr sz="7258" kern="1200">
        <a:solidFill>
          <a:schemeClr val="tx1"/>
        </a:solidFill>
        <a:latin typeface="+mn-lt"/>
        <a:ea typeface="+mn-ea"/>
        <a:cs typeface="+mn-cs"/>
      </a:defRPr>
    </a:lvl8pPr>
    <a:lvl9pPr marL="14746500" algn="l" defTabSz="1843313"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32" autoAdjust="0"/>
    <p:restoredTop sz="89696"/>
  </p:normalViewPr>
  <p:slideViewPr>
    <p:cSldViewPr snapToGrid="0">
      <p:cViewPr>
        <p:scale>
          <a:sx n="30" d="100"/>
          <a:sy n="30" d="100"/>
        </p:scale>
        <p:origin x="918" y="-1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ltLang="zh-TW" dirty="0" smtClean="0"/>
              <a:t>Probable</a:t>
            </a:r>
            <a:r>
              <a:rPr lang="zh-TW" altLang="en-US" dirty="0" smtClean="0"/>
              <a:t> </a:t>
            </a:r>
            <a:r>
              <a:rPr lang="en-US" altLang="zh-TW" dirty="0" smtClean="0"/>
              <a:t>Causes</a:t>
            </a:r>
            <a:r>
              <a:rPr lang="zh-TW" altLang="en-US" dirty="0" smtClean="0"/>
              <a:t> </a:t>
            </a:r>
            <a:r>
              <a:rPr lang="en-US" altLang="zh-TW" dirty="0" smtClean="0"/>
              <a:t>of</a:t>
            </a:r>
            <a:r>
              <a:rPr lang="zh-TW" altLang="en-US" baseline="0" dirty="0" smtClean="0"/>
              <a:t> </a:t>
            </a:r>
            <a:r>
              <a:rPr lang="en-US" altLang="zh-TW" baseline="0" dirty="0" smtClean="0"/>
              <a:t>Part</a:t>
            </a:r>
            <a:r>
              <a:rPr lang="zh-TW" altLang="en-US" baseline="0" dirty="0" smtClean="0"/>
              <a:t> </a:t>
            </a:r>
            <a:r>
              <a:rPr lang="en-US" altLang="zh-TW" baseline="0" dirty="0" smtClean="0"/>
              <a:t>121</a:t>
            </a:r>
            <a:r>
              <a:rPr lang="zh-TW" altLang="en-US" baseline="0" dirty="0" smtClean="0"/>
              <a:t> </a:t>
            </a:r>
            <a:r>
              <a:rPr lang="en-US" altLang="zh-TW" baseline="0" dirty="0" smtClean="0"/>
              <a:t>Runway</a:t>
            </a:r>
            <a:r>
              <a:rPr lang="zh-TW" altLang="en-US" baseline="0" dirty="0" smtClean="0"/>
              <a:t> </a:t>
            </a:r>
            <a:r>
              <a:rPr lang="en-US" altLang="zh-TW" baseline="0" dirty="0" smtClean="0"/>
              <a:t>Excursion</a:t>
            </a:r>
            <a:r>
              <a:rPr lang="zh-TW" altLang="en-US" baseline="0" dirty="0" smtClean="0"/>
              <a:t> </a:t>
            </a:r>
            <a:r>
              <a:rPr lang="en-US" altLang="zh-TW" baseline="0" dirty="0" smtClean="0"/>
              <a:t>Accidents</a:t>
            </a:r>
            <a:endParaRPr lang="en-US" dirty="0"/>
          </a:p>
        </c:rich>
      </c:tx>
      <c:layout>
        <c:manualLayout>
          <c:xMode val="edge"/>
          <c:yMode val="edge"/>
          <c:x val="0.154821546712091"/>
          <c:y val="2.2896679133107799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3.0121928462675199E-2"/>
          <c:y val="0.20358967133946901"/>
          <c:w val="0.80184894932433504"/>
          <c:h val="0.84127807296796397"/>
        </c:manualLayout>
      </c:layout>
      <c:pieChart>
        <c:varyColors val="1"/>
        <c:ser>
          <c:idx val="0"/>
          <c:order val="0"/>
          <c:tx>
            <c:strRef>
              <c:f>Sheet1!$B$1</c:f>
              <c:strCache>
                <c:ptCount val="1"/>
                <c:pt idx="0">
                  <c:v>Series 1</c:v>
                </c:pt>
              </c:strCache>
            </c:strRef>
          </c:tx>
          <c:dPt>
            <c:idx val="0"/>
            <c:bubble3D val="0"/>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1-8FD9-4A25-A8AD-19D79C9AE0CD}"/>
              </c:ext>
            </c:extLst>
          </c:dPt>
          <c:dPt>
            <c:idx val="1"/>
            <c:bubble3D val="0"/>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3-8FD9-4A25-A8AD-19D79C9AE0CD}"/>
              </c:ext>
            </c:extLst>
          </c:dPt>
          <c:dPt>
            <c:idx val="2"/>
            <c:bubble3D val="0"/>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5-8FD9-4A25-A8AD-19D79C9AE0CD}"/>
              </c:ext>
            </c:extLst>
          </c:dPt>
          <c:dPt>
            <c:idx val="3"/>
            <c:bubble3D val="0"/>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7-8FD9-4A25-A8AD-19D79C9AE0CD}"/>
              </c:ext>
            </c:extLst>
          </c:dPt>
          <c:dLbls>
            <c:dLbl>
              <c:idx val="1"/>
              <c:layout>
                <c:manualLayout>
                  <c:x val="-1.4892496152828401E-2"/>
                  <c:y val="2.0468674030202999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515152171120598"/>
                      <c:h val="0.127525530535538"/>
                    </c:manualLayout>
                  </c15:layout>
                </c:ext>
                <c:ext xmlns:c16="http://schemas.microsoft.com/office/drawing/2014/chart" uri="{C3380CC4-5D6E-409C-BE32-E72D297353CC}">
                  <c16:uniqueId val="{00000003-8FD9-4A25-A8AD-19D79C9AE0CD}"/>
                </c:ext>
              </c:extLst>
            </c:dLbl>
            <c:dLbl>
              <c:idx val="2"/>
              <c:layout>
                <c:manualLayout>
                  <c:x val="-8.9417863022395599E-3"/>
                  <c:y val="3.756492451278929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FD9-4A25-A8AD-19D79C9AE0CD}"/>
                </c:ext>
              </c:extLst>
            </c:dLbl>
            <c:dLbl>
              <c:idx val="3"/>
              <c:layout>
                <c:manualLayout>
                  <c:x val="0.18534365896968799"/>
                  <c:y val="-0.24365534505952999"/>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8FD9-4A25-A8AD-19D79C9AE0C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Sheet1!$A$2:$A$5</c:f>
              <c:strCache>
                <c:ptCount val="4"/>
                <c:pt idx="0">
                  <c:v>Air Traffic Control/Airport Management</c:v>
                </c:pt>
                <c:pt idx="1">
                  <c:v>Manufacturer Fault</c:v>
                </c:pt>
                <c:pt idx="2">
                  <c:v>Mechanical Failure</c:v>
                </c:pt>
                <c:pt idx="3">
                  <c:v>Flight Crew Error</c:v>
                </c:pt>
              </c:strCache>
            </c:strRef>
          </c:cat>
          <c:val>
            <c:numRef>
              <c:f>Sheet1!$B$2:$B$5</c:f>
              <c:numCache>
                <c:formatCode>0%</c:formatCode>
                <c:ptCount val="4"/>
                <c:pt idx="0">
                  <c:v>0.1</c:v>
                </c:pt>
                <c:pt idx="1">
                  <c:v>3.3333333333333298E-2</c:v>
                </c:pt>
                <c:pt idx="2">
                  <c:v>3.3333333333333298E-2</c:v>
                </c:pt>
                <c:pt idx="3">
                  <c:v>0.83333333333333304</c:v>
                </c:pt>
              </c:numCache>
            </c:numRef>
          </c:val>
          <c:extLst>
            <c:ext xmlns:c16="http://schemas.microsoft.com/office/drawing/2014/chart" uri="{C3380CC4-5D6E-409C-BE32-E72D297353CC}">
              <c16:uniqueId val="{00000008-8FD9-4A25-A8AD-19D79C9AE0CD}"/>
            </c:ext>
          </c:extLst>
        </c:ser>
        <c:ser>
          <c:idx val="1"/>
          <c:order val="1"/>
          <c:tx>
            <c:strRef>
              <c:f>Sheet1!$C$1</c:f>
              <c:strCache>
                <c:ptCount val="1"/>
                <c:pt idx="0">
                  <c:v>Column1</c:v>
                </c:pt>
              </c:strCache>
            </c:strRef>
          </c:tx>
          <c:dPt>
            <c:idx val="0"/>
            <c:bubble3D val="0"/>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A-8FD9-4A25-A8AD-19D79C9AE0CD}"/>
              </c:ext>
            </c:extLst>
          </c:dPt>
          <c:dPt>
            <c:idx val="1"/>
            <c:bubble3D val="0"/>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C-8FD9-4A25-A8AD-19D79C9AE0CD}"/>
              </c:ext>
            </c:extLst>
          </c:dPt>
          <c:dPt>
            <c:idx val="2"/>
            <c:bubble3D val="0"/>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E-8FD9-4A25-A8AD-19D79C9AE0CD}"/>
              </c:ext>
            </c:extLst>
          </c:dPt>
          <c:dPt>
            <c:idx val="3"/>
            <c:bubble3D val="0"/>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0-8FD9-4A25-A8AD-19D79C9AE0C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4"/>
                <c:pt idx="0">
                  <c:v>Air Traffic Control/Airport Management</c:v>
                </c:pt>
                <c:pt idx="1">
                  <c:v>Manufacturer Fault</c:v>
                </c:pt>
                <c:pt idx="2">
                  <c:v>Mechanical Failure</c:v>
                </c:pt>
                <c:pt idx="3">
                  <c:v>Flight Crew Error</c:v>
                </c:pt>
              </c:strCache>
            </c:strRef>
          </c:cat>
          <c:val>
            <c:numRef>
              <c:f>Sheet1!$C$2:$C$5</c:f>
              <c:numCache>
                <c:formatCode>General</c:formatCode>
                <c:ptCount val="4"/>
              </c:numCache>
            </c:numRef>
          </c:val>
          <c:extLst>
            <c:ext xmlns:c16="http://schemas.microsoft.com/office/drawing/2014/chart" uri="{C3380CC4-5D6E-409C-BE32-E72D297353CC}">
              <c16:uniqueId val="{00000011-8FD9-4A25-A8AD-19D79C9AE0CD}"/>
            </c:ext>
          </c:extLst>
        </c:ser>
        <c:ser>
          <c:idx val="2"/>
          <c:order val="2"/>
          <c:tx>
            <c:strRef>
              <c:f>Sheet1!$D$1</c:f>
              <c:strCache>
                <c:ptCount val="1"/>
                <c:pt idx="0">
                  <c:v>Column2</c:v>
                </c:pt>
              </c:strCache>
            </c:strRef>
          </c:tx>
          <c:dPt>
            <c:idx val="0"/>
            <c:bubble3D val="0"/>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3-8FD9-4A25-A8AD-19D79C9AE0CD}"/>
              </c:ext>
            </c:extLst>
          </c:dPt>
          <c:dPt>
            <c:idx val="1"/>
            <c:bubble3D val="0"/>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5-8FD9-4A25-A8AD-19D79C9AE0CD}"/>
              </c:ext>
            </c:extLst>
          </c:dPt>
          <c:dPt>
            <c:idx val="2"/>
            <c:bubble3D val="0"/>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7-8FD9-4A25-A8AD-19D79C9AE0CD}"/>
              </c:ext>
            </c:extLst>
          </c:dPt>
          <c:dPt>
            <c:idx val="3"/>
            <c:bubble3D val="0"/>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9-8FD9-4A25-A8AD-19D79C9AE0C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4"/>
                <c:pt idx="0">
                  <c:v>Air Traffic Control/Airport Management</c:v>
                </c:pt>
                <c:pt idx="1">
                  <c:v>Manufacturer Fault</c:v>
                </c:pt>
                <c:pt idx="2">
                  <c:v>Mechanical Failure</c:v>
                </c:pt>
                <c:pt idx="3">
                  <c:v>Flight Crew Error</c:v>
                </c:pt>
              </c:strCache>
            </c:strRef>
          </c:cat>
          <c:val>
            <c:numRef>
              <c:f>Sheet1!$D$2:$D$5</c:f>
              <c:numCache>
                <c:formatCode>General</c:formatCode>
                <c:ptCount val="4"/>
              </c:numCache>
            </c:numRef>
          </c:val>
          <c:extLst>
            <c:ext xmlns:c16="http://schemas.microsoft.com/office/drawing/2014/chart" uri="{C3380CC4-5D6E-409C-BE32-E72D297353CC}">
              <c16:uniqueId val="{0000001A-8FD9-4A25-A8AD-19D79C9AE0C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ltLang="zh-TW" dirty="0" smtClean="0"/>
              <a:t>Runway</a:t>
            </a:r>
            <a:r>
              <a:rPr lang="en-US" altLang="zh-TW" baseline="0" dirty="0" smtClean="0"/>
              <a:t> Excursion Accidents by aircraft type </a:t>
            </a:r>
          </a:p>
          <a:p>
            <a:pPr>
              <a:defRPr/>
            </a:pPr>
            <a:r>
              <a:rPr lang="en-US" altLang="zh-TW" baseline="0" dirty="0" smtClean="0"/>
              <a:t>(b</a:t>
            </a:r>
            <a:r>
              <a:rPr lang="en-US" altLang="zh-TW" dirty="0" smtClean="0"/>
              <a:t>efore the year 2000)</a:t>
            </a:r>
            <a:endParaRPr lang="en-US" dirty="0"/>
          </a:p>
        </c:rich>
      </c:tx>
      <c:layout>
        <c:manualLayout>
          <c:xMode val="edge"/>
          <c:yMode val="edge"/>
          <c:x val="0.154821546712091"/>
          <c:y val="2.2896679133107799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5280325261624398"/>
          <c:y val="0.175036193167002"/>
          <c:w val="0.38990950576726202"/>
          <c:h val="0.771359932673094"/>
        </c:manualLayout>
      </c:layout>
      <c:pieChart>
        <c:varyColors val="1"/>
        <c:ser>
          <c:idx val="0"/>
          <c:order val="0"/>
          <c:tx>
            <c:strRef>
              <c:f>Sheet1!$B$1</c:f>
              <c:strCache>
                <c:ptCount val="1"/>
                <c:pt idx="0">
                  <c:v>Series 1</c:v>
                </c:pt>
              </c:strCache>
            </c:strRef>
          </c:tx>
          <c:dPt>
            <c:idx val="0"/>
            <c:bubble3D val="0"/>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1-E41C-4946-9070-111CEE98439F}"/>
              </c:ext>
            </c:extLst>
          </c:dPt>
          <c:dPt>
            <c:idx val="1"/>
            <c:bubble3D val="0"/>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3-E41C-4946-9070-111CEE98439F}"/>
              </c:ext>
            </c:extLst>
          </c:dPt>
          <c:dPt>
            <c:idx val="2"/>
            <c:bubble3D val="0"/>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5-E41C-4946-9070-111CEE98439F}"/>
              </c:ext>
            </c:extLst>
          </c:dPt>
          <c:dPt>
            <c:idx val="3"/>
            <c:bubble3D val="0"/>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7-E41C-4946-9070-111CEE98439F}"/>
              </c:ext>
            </c:extLst>
          </c:dPt>
          <c:dLbls>
            <c:dLbl>
              <c:idx val="1"/>
              <c:layout>
                <c:manualLayout>
                  <c:x val="0.25874482839686602"/>
                  <c:y val="-0.19559453470121099"/>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515152171120598"/>
                      <c:h val="0.127525530535538"/>
                    </c:manualLayout>
                  </c15:layout>
                </c:ext>
                <c:ext xmlns:c16="http://schemas.microsoft.com/office/drawing/2014/chart" uri="{C3380CC4-5D6E-409C-BE32-E72D297353CC}">
                  <c16:uniqueId val="{00000003-E41C-4946-9070-111CEE98439F}"/>
                </c:ext>
              </c:extLst>
            </c:dLbl>
            <c:dLbl>
              <c:idx val="2"/>
              <c:layout>
                <c:manualLayout>
                  <c:x val="-8.9417863022395599E-3"/>
                  <c:y val="3.75649245127892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41C-4946-9070-111CEE98439F}"/>
                </c:ext>
              </c:extLst>
            </c:dLbl>
            <c:dLbl>
              <c:idx val="3"/>
              <c:layout>
                <c:manualLayout>
                  <c:x val="0.18534365896968799"/>
                  <c:y val="-0.2436553450595299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41C-4946-9070-111CEE98439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Sheet1!$A$2:$A$5</c:f>
              <c:strCache>
                <c:ptCount val="2"/>
                <c:pt idx="0">
                  <c:v>Turboprop aircraft</c:v>
                </c:pt>
                <c:pt idx="1">
                  <c:v>Turbofan aircraft</c:v>
                </c:pt>
              </c:strCache>
            </c:strRef>
          </c:cat>
          <c:val>
            <c:numRef>
              <c:f>Sheet1!$B$2:$B$5</c:f>
              <c:numCache>
                <c:formatCode>0%</c:formatCode>
                <c:ptCount val="4"/>
                <c:pt idx="0">
                  <c:v>0.23</c:v>
                </c:pt>
                <c:pt idx="1">
                  <c:v>0.77</c:v>
                </c:pt>
              </c:numCache>
            </c:numRef>
          </c:val>
          <c:extLst>
            <c:ext xmlns:c16="http://schemas.microsoft.com/office/drawing/2014/chart" uri="{C3380CC4-5D6E-409C-BE32-E72D297353CC}">
              <c16:uniqueId val="{00000008-E41C-4946-9070-111CEE98439F}"/>
            </c:ext>
          </c:extLst>
        </c:ser>
        <c:ser>
          <c:idx val="1"/>
          <c:order val="1"/>
          <c:tx>
            <c:strRef>
              <c:f>Sheet1!$C$1</c:f>
              <c:strCache>
                <c:ptCount val="1"/>
                <c:pt idx="0">
                  <c:v>Column1</c:v>
                </c:pt>
              </c:strCache>
            </c:strRef>
          </c:tx>
          <c:dPt>
            <c:idx val="0"/>
            <c:bubble3D val="0"/>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A-E41C-4946-9070-111CEE98439F}"/>
              </c:ext>
            </c:extLst>
          </c:dPt>
          <c:dPt>
            <c:idx val="1"/>
            <c:bubble3D val="0"/>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C-E41C-4946-9070-111CEE98439F}"/>
              </c:ext>
            </c:extLst>
          </c:dPt>
          <c:dPt>
            <c:idx val="2"/>
            <c:bubble3D val="0"/>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E-E41C-4946-9070-111CEE98439F}"/>
              </c:ext>
            </c:extLst>
          </c:dPt>
          <c:dPt>
            <c:idx val="3"/>
            <c:bubble3D val="0"/>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0-E41C-4946-9070-111CEE98439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2"/>
                <c:pt idx="0">
                  <c:v>Turboprop aircraft</c:v>
                </c:pt>
                <c:pt idx="1">
                  <c:v>Turbofan aircraft</c:v>
                </c:pt>
              </c:strCache>
            </c:strRef>
          </c:cat>
          <c:val>
            <c:numRef>
              <c:f>Sheet1!$C$2:$C$5</c:f>
              <c:numCache>
                <c:formatCode>General</c:formatCode>
                <c:ptCount val="4"/>
              </c:numCache>
            </c:numRef>
          </c:val>
          <c:extLst>
            <c:ext xmlns:c16="http://schemas.microsoft.com/office/drawing/2014/chart" uri="{C3380CC4-5D6E-409C-BE32-E72D297353CC}">
              <c16:uniqueId val="{00000011-E41C-4946-9070-111CEE98439F}"/>
            </c:ext>
          </c:extLst>
        </c:ser>
        <c:ser>
          <c:idx val="2"/>
          <c:order val="2"/>
          <c:tx>
            <c:strRef>
              <c:f>Sheet1!$D$1</c:f>
              <c:strCache>
                <c:ptCount val="1"/>
                <c:pt idx="0">
                  <c:v>Column2</c:v>
                </c:pt>
              </c:strCache>
            </c:strRef>
          </c:tx>
          <c:dPt>
            <c:idx val="0"/>
            <c:bubble3D val="0"/>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3-E41C-4946-9070-111CEE98439F}"/>
              </c:ext>
            </c:extLst>
          </c:dPt>
          <c:dPt>
            <c:idx val="1"/>
            <c:bubble3D val="0"/>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5-E41C-4946-9070-111CEE98439F}"/>
              </c:ext>
            </c:extLst>
          </c:dPt>
          <c:dPt>
            <c:idx val="2"/>
            <c:bubble3D val="0"/>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7-E41C-4946-9070-111CEE98439F}"/>
              </c:ext>
            </c:extLst>
          </c:dPt>
          <c:dPt>
            <c:idx val="3"/>
            <c:bubble3D val="0"/>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9-E41C-4946-9070-111CEE98439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2"/>
                <c:pt idx="0">
                  <c:v>Turboprop aircraft</c:v>
                </c:pt>
                <c:pt idx="1">
                  <c:v>Turbofan aircraft</c:v>
                </c:pt>
              </c:strCache>
            </c:strRef>
          </c:cat>
          <c:val>
            <c:numRef>
              <c:f>Sheet1!$D$2:$D$5</c:f>
              <c:numCache>
                <c:formatCode>General</c:formatCode>
                <c:ptCount val="4"/>
              </c:numCache>
            </c:numRef>
          </c:val>
          <c:extLst>
            <c:ext xmlns:c16="http://schemas.microsoft.com/office/drawing/2014/chart" uri="{C3380CC4-5D6E-409C-BE32-E72D297353CC}">
              <c16:uniqueId val="{0000001A-E41C-4946-9070-111CEE98439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ltLang="zh-TW" dirty="0" smtClean="0"/>
              <a:t>Runway</a:t>
            </a:r>
            <a:r>
              <a:rPr lang="en-US" altLang="zh-TW" baseline="0" dirty="0" smtClean="0"/>
              <a:t> Excursion Accidents by aircraft type </a:t>
            </a:r>
          </a:p>
          <a:p>
            <a:pPr>
              <a:defRPr/>
            </a:pPr>
            <a:r>
              <a:rPr lang="en-US" altLang="zh-TW" baseline="0" dirty="0" smtClean="0"/>
              <a:t>(after</a:t>
            </a:r>
            <a:r>
              <a:rPr lang="en-US" altLang="zh-TW" dirty="0" smtClean="0"/>
              <a:t> the year 2000)</a:t>
            </a:r>
            <a:endParaRPr lang="en-US" dirty="0"/>
          </a:p>
        </c:rich>
      </c:tx>
      <c:layout>
        <c:manualLayout>
          <c:xMode val="edge"/>
          <c:yMode val="edge"/>
          <c:x val="0.15010920438264599"/>
          <c:y val="2.52666500335989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5888808649525102"/>
          <c:y val="0.137704128841874"/>
          <c:w val="0.41379068843055"/>
          <c:h val="0.82026015072545599"/>
        </c:manualLayout>
      </c:layout>
      <c:pieChart>
        <c:varyColors val="1"/>
        <c:ser>
          <c:idx val="0"/>
          <c:order val="0"/>
          <c:tx>
            <c:strRef>
              <c:f>Sheet1!$B$1</c:f>
              <c:strCache>
                <c:ptCount val="1"/>
                <c:pt idx="0">
                  <c:v>Series 1</c:v>
                </c:pt>
              </c:strCache>
            </c:strRef>
          </c:tx>
          <c:dPt>
            <c:idx val="0"/>
            <c:bubble3D val="0"/>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1-3C05-4768-B4CC-83185D33B4E0}"/>
              </c:ext>
            </c:extLst>
          </c:dPt>
          <c:dPt>
            <c:idx val="1"/>
            <c:bubble3D val="0"/>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3-3C05-4768-B4CC-83185D33B4E0}"/>
              </c:ext>
            </c:extLst>
          </c:dPt>
          <c:dPt>
            <c:idx val="2"/>
            <c:bubble3D val="0"/>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5-3C05-4768-B4CC-83185D33B4E0}"/>
              </c:ext>
            </c:extLst>
          </c:dPt>
          <c:dPt>
            <c:idx val="3"/>
            <c:bubble3D val="0"/>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7-3C05-4768-B4CC-83185D33B4E0}"/>
              </c:ext>
            </c:extLst>
          </c:dPt>
          <c:dLbls>
            <c:dLbl>
              <c:idx val="0"/>
              <c:layout>
                <c:manualLayout>
                  <c:x val="-0.17663471470268099"/>
                  <c:y val="-5.590651494372900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C05-4768-B4CC-83185D33B4E0}"/>
                </c:ext>
              </c:extLst>
            </c:dLbl>
            <c:dLbl>
              <c:idx val="1"/>
              <c:layout>
                <c:manualLayout>
                  <c:x val="0.18444463649062201"/>
                  <c:y val="0.16602160461336901"/>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7016735154068299"/>
                      <c:h val="0.30272154733368201"/>
                    </c:manualLayout>
                  </c15:layout>
                </c:ext>
                <c:ext xmlns:c16="http://schemas.microsoft.com/office/drawing/2014/chart" uri="{C3380CC4-5D6E-409C-BE32-E72D297353CC}">
                  <c16:uniqueId val="{00000003-3C05-4768-B4CC-83185D33B4E0}"/>
                </c:ext>
              </c:extLst>
            </c:dLbl>
            <c:dLbl>
              <c:idx val="2"/>
              <c:layout>
                <c:manualLayout>
                  <c:x val="-8.9417863022395599E-3"/>
                  <c:y val="3.75649245127892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C05-4768-B4CC-83185D33B4E0}"/>
                </c:ext>
              </c:extLst>
            </c:dLbl>
            <c:dLbl>
              <c:idx val="3"/>
              <c:layout>
                <c:manualLayout>
                  <c:x val="0.18534365896968799"/>
                  <c:y val="-0.2436553450595299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C05-4768-B4CC-83185D33B4E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2"/>
                <c:pt idx="0">
                  <c:v>Turboprop aircraft</c:v>
                </c:pt>
                <c:pt idx="1">
                  <c:v>Turbofan aircraft</c:v>
                </c:pt>
              </c:strCache>
            </c:strRef>
          </c:cat>
          <c:val>
            <c:numRef>
              <c:f>Sheet1!$B$2:$B$5</c:f>
              <c:numCache>
                <c:formatCode>0%</c:formatCode>
                <c:ptCount val="4"/>
                <c:pt idx="0">
                  <c:v>0.58823529411764697</c:v>
                </c:pt>
                <c:pt idx="1">
                  <c:v>0.41176470588235298</c:v>
                </c:pt>
              </c:numCache>
            </c:numRef>
          </c:val>
          <c:extLst>
            <c:ext xmlns:c16="http://schemas.microsoft.com/office/drawing/2014/chart" uri="{C3380CC4-5D6E-409C-BE32-E72D297353CC}">
              <c16:uniqueId val="{00000008-3C05-4768-B4CC-83185D33B4E0}"/>
            </c:ext>
          </c:extLst>
        </c:ser>
        <c:ser>
          <c:idx val="1"/>
          <c:order val="1"/>
          <c:tx>
            <c:strRef>
              <c:f>Sheet1!$C$1</c:f>
              <c:strCache>
                <c:ptCount val="1"/>
                <c:pt idx="0">
                  <c:v>Column1</c:v>
                </c:pt>
              </c:strCache>
            </c:strRef>
          </c:tx>
          <c:dPt>
            <c:idx val="0"/>
            <c:bubble3D val="0"/>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A-3C05-4768-B4CC-83185D33B4E0}"/>
              </c:ext>
            </c:extLst>
          </c:dPt>
          <c:dPt>
            <c:idx val="1"/>
            <c:bubble3D val="0"/>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C-3C05-4768-B4CC-83185D33B4E0}"/>
              </c:ext>
            </c:extLst>
          </c:dPt>
          <c:dPt>
            <c:idx val="2"/>
            <c:bubble3D val="0"/>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E-3C05-4768-B4CC-83185D33B4E0}"/>
              </c:ext>
            </c:extLst>
          </c:dPt>
          <c:dPt>
            <c:idx val="3"/>
            <c:bubble3D val="0"/>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0-3C05-4768-B4CC-83185D33B4E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2"/>
                <c:pt idx="0">
                  <c:v>Turboprop aircraft</c:v>
                </c:pt>
                <c:pt idx="1">
                  <c:v>Turbofan aircraft</c:v>
                </c:pt>
              </c:strCache>
            </c:strRef>
          </c:cat>
          <c:val>
            <c:numRef>
              <c:f>Sheet1!$C$2:$C$5</c:f>
              <c:numCache>
                <c:formatCode>General</c:formatCode>
                <c:ptCount val="4"/>
              </c:numCache>
            </c:numRef>
          </c:val>
          <c:extLst>
            <c:ext xmlns:c16="http://schemas.microsoft.com/office/drawing/2014/chart" uri="{C3380CC4-5D6E-409C-BE32-E72D297353CC}">
              <c16:uniqueId val="{00000011-3C05-4768-B4CC-83185D33B4E0}"/>
            </c:ext>
          </c:extLst>
        </c:ser>
        <c:ser>
          <c:idx val="2"/>
          <c:order val="2"/>
          <c:tx>
            <c:strRef>
              <c:f>Sheet1!$D$1</c:f>
              <c:strCache>
                <c:ptCount val="1"/>
                <c:pt idx="0">
                  <c:v>Column2</c:v>
                </c:pt>
              </c:strCache>
            </c:strRef>
          </c:tx>
          <c:dPt>
            <c:idx val="0"/>
            <c:bubble3D val="0"/>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3-3C05-4768-B4CC-83185D33B4E0}"/>
              </c:ext>
            </c:extLst>
          </c:dPt>
          <c:dPt>
            <c:idx val="1"/>
            <c:bubble3D val="0"/>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5-3C05-4768-B4CC-83185D33B4E0}"/>
              </c:ext>
            </c:extLst>
          </c:dPt>
          <c:dPt>
            <c:idx val="2"/>
            <c:bubble3D val="0"/>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7-3C05-4768-B4CC-83185D33B4E0}"/>
              </c:ext>
            </c:extLst>
          </c:dPt>
          <c:dPt>
            <c:idx val="3"/>
            <c:bubble3D val="0"/>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19-3C05-4768-B4CC-83185D33B4E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2"/>
                <c:pt idx="0">
                  <c:v>Turboprop aircraft</c:v>
                </c:pt>
                <c:pt idx="1">
                  <c:v>Turbofan aircraft</c:v>
                </c:pt>
              </c:strCache>
            </c:strRef>
          </c:cat>
          <c:val>
            <c:numRef>
              <c:f>Sheet1!$D$2:$D$5</c:f>
              <c:numCache>
                <c:formatCode>General</c:formatCode>
                <c:ptCount val="4"/>
              </c:numCache>
            </c:numRef>
          </c:val>
          <c:extLst>
            <c:ext xmlns:c16="http://schemas.microsoft.com/office/drawing/2014/chart" uri="{C3380CC4-5D6E-409C-BE32-E72D297353CC}">
              <c16:uniqueId val="{0000001A-3C05-4768-B4CC-83185D33B4E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CEEF9-8934-D64A-A5FF-BE94670354AB}" type="datetimeFigureOut">
              <a:rPr lang="en-US" smtClean="0"/>
              <a:t>5/1/2017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53209-7281-B140-AF88-3354853D2082}" type="slidenum">
              <a:rPr lang="en-US" smtClean="0"/>
              <a:t>‹#›</a:t>
            </a:fld>
            <a:endParaRPr lang="en-US"/>
          </a:p>
        </p:txBody>
      </p:sp>
    </p:spTree>
    <p:extLst>
      <p:ext uri="{BB962C8B-B14F-4D97-AF65-F5344CB8AC3E}">
        <p14:creationId xmlns:p14="http://schemas.microsoft.com/office/powerpoint/2010/main" val="1728148115"/>
      </p:ext>
    </p:extLst>
  </p:cSld>
  <p:clrMap bg1="lt1" tx1="dk1" bg2="lt2" tx2="dk2" accent1="accent1" accent2="accent2" accent3="accent3" accent4="accent4" accent5="accent5" accent6="accent6" hlink="hlink" folHlink="folHlink"/>
  <p:notesStyle>
    <a:lvl1pPr marL="0" algn="l" defTabSz="3686627" rtl="0" eaLnBrk="1" latinLnBrk="0" hangingPunct="1">
      <a:defRPr sz="4838" kern="1200">
        <a:solidFill>
          <a:schemeClr val="tx1"/>
        </a:solidFill>
        <a:latin typeface="+mn-lt"/>
        <a:ea typeface="+mn-ea"/>
        <a:cs typeface="+mn-cs"/>
      </a:defRPr>
    </a:lvl1pPr>
    <a:lvl2pPr marL="1843313" algn="l" defTabSz="3686627" rtl="0" eaLnBrk="1" latinLnBrk="0" hangingPunct="1">
      <a:defRPr sz="4838" kern="1200">
        <a:solidFill>
          <a:schemeClr val="tx1"/>
        </a:solidFill>
        <a:latin typeface="+mn-lt"/>
        <a:ea typeface="+mn-ea"/>
        <a:cs typeface="+mn-cs"/>
      </a:defRPr>
    </a:lvl2pPr>
    <a:lvl3pPr marL="3686627" algn="l" defTabSz="3686627" rtl="0" eaLnBrk="1" latinLnBrk="0" hangingPunct="1">
      <a:defRPr sz="4838" kern="1200">
        <a:solidFill>
          <a:schemeClr val="tx1"/>
        </a:solidFill>
        <a:latin typeface="+mn-lt"/>
        <a:ea typeface="+mn-ea"/>
        <a:cs typeface="+mn-cs"/>
      </a:defRPr>
    </a:lvl3pPr>
    <a:lvl4pPr marL="5529936" algn="l" defTabSz="3686627" rtl="0" eaLnBrk="1" latinLnBrk="0" hangingPunct="1">
      <a:defRPr sz="4838" kern="1200">
        <a:solidFill>
          <a:schemeClr val="tx1"/>
        </a:solidFill>
        <a:latin typeface="+mn-lt"/>
        <a:ea typeface="+mn-ea"/>
        <a:cs typeface="+mn-cs"/>
      </a:defRPr>
    </a:lvl4pPr>
    <a:lvl5pPr marL="7373250" algn="l" defTabSz="3686627" rtl="0" eaLnBrk="1" latinLnBrk="0" hangingPunct="1">
      <a:defRPr sz="4838" kern="1200">
        <a:solidFill>
          <a:schemeClr val="tx1"/>
        </a:solidFill>
        <a:latin typeface="+mn-lt"/>
        <a:ea typeface="+mn-ea"/>
        <a:cs typeface="+mn-cs"/>
      </a:defRPr>
    </a:lvl5pPr>
    <a:lvl6pPr marL="9216563" algn="l" defTabSz="3686627" rtl="0" eaLnBrk="1" latinLnBrk="0" hangingPunct="1">
      <a:defRPr sz="4838" kern="1200">
        <a:solidFill>
          <a:schemeClr val="tx1"/>
        </a:solidFill>
        <a:latin typeface="+mn-lt"/>
        <a:ea typeface="+mn-ea"/>
        <a:cs typeface="+mn-cs"/>
      </a:defRPr>
    </a:lvl6pPr>
    <a:lvl7pPr marL="11059873" algn="l" defTabSz="3686627" rtl="0" eaLnBrk="1" latinLnBrk="0" hangingPunct="1">
      <a:defRPr sz="4838" kern="1200">
        <a:solidFill>
          <a:schemeClr val="tx1"/>
        </a:solidFill>
        <a:latin typeface="+mn-lt"/>
        <a:ea typeface="+mn-ea"/>
        <a:cs typeface="+mn-cs"/>
      </a:defRPr>
    </a:lvl7pPr>
    <a:lvl8pPr marL="12903186" algn="l" defTabSz="3686627" rtl="0" eaLnBrk="1" latinLnBrk="0" hangingPunct="1">
      <a:defRPr sz="4838" kern="1200">
        <a:solidFill>
          <a:schemeClr val="tx1"/>
        </a:solidFill>
        <a:latin typeface="+mn-lt"/>
        <a:ea typeface="+mn-ea"/>
        <a:cs typeface="+mn-cs"/>
      </a:defRPr>
    </a:lvl8pPr>
    <a:lvl9pPr marL="14746500" algn="l" defTabSz="3686627"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C53209-7281-B140-AF88-3354853D2082}" type="slidenum">
              <a:rPr lang="en-US" smtClean="0"/>
              <a:t>1</a:t>
            </a:fld>
            <a:endParaRPr lang="en-US"/>
          </a:p>
        </p:txBody>
      </p:sp>
    </p:spTree>
    <p:extLst>
      <p:ext uri="{BB962C8B-B14F-4D97-AF65-F5344CB8AC3E}">
        <p14:creationId xmlns:p14="http://schemas.microsoft.com/office/powerpoint/2010/main" val="269043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20807681" y="5615669"/>
            <a:ext cx="23111208" cy="23970250"/>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2560323" y="2560322"/>
            <a:ext cx="29542622" cy="14996165"/>
          </a:xfrm>
        </p:spPr>
        <p:txBody>
          <a:bodyPr anchor="b">
            <a:normAutofit/>
          </a:bodyPr>
          <a:lstStyle>
            <a:lvl1pPr algn="l">
              <a:defRPr sz="21120">
                <a:effectLst/>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2560320" y="18450566"/>
            <a:ext cx="23780400" cy="9184637"/>
          </a:xfrm>
        </p:spPr>
        <p:txBody>
          <a:bodyPr anchor="t">
            <a:normAutofit/>
          </a:bodyPr>
          <a:lstStyle>
            <a:lvl1pPr marL="0" indent="0" algn="l">
              <a:buNone/>
              <a:defRPr sz="9600">
                <a:solidFill>
                  <a:schemeClr val="bg2">
                    <a:lumMod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ltLang="zh-TW"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37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2" y="21579840"/>
            <a:ext cx="31463362" cy="7315200"/>
          </a:xfrm>
        </p:spPr>
        <p:txBody>
          <a:bodyPr/>
          <a:lstStyle/>
          <a:p>
            <a:r>
              <a:rPr lang="en-US" altLang="zh-TW" smtClean="0"/>
              <a:t>Click to edit Master title style</a:t>
            </a:r>
            <a:endParaRPr lang="en-US" dirty="0"/>
          </a:p>
        </p:txBody>
      </p:sp>
      <p:sp>
        <p:nvSpPr>
          <p:cNvPr id="6" name="Picture Placeholder 2"/>
          <p:cNvSpPr>
            <a:spLocks noGrp="1" noChangeAspect="1"/>
          </p:cNvSpPr>
          <p:nvPr>
            <p:ph type="pic" idx="13"/>
          </p:nvPr>
        </p:nvSpPr>
        <p:spPr>
          <a:xfrm>
            <a:off x="2560320" y="2560320"/>
            <a:ext cx="38770560" cy="1499616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ltLang="zh-TW" smtClean="0"/>
              <a:t>Drag picture to placeholder or click icon to add</a:t>
            </a:r>
            <a:endParaRPr lang="en-US" dirty="0"/>
          </a:p>
        </p:txBody>
      </p:sp>
      <p:sp>
        <p:nvSpPr>
          <p:cNvPr id="9" name="Text Placeholder 9"/>
          <p:cNvSpPr>
            <a:spLocks noGrp="1"/>
          </p:cNvSpPr>
          <p:nvPr>
            <p:ph type="body" sz="quarter" idx="14"/>
          </p:nvPr>
        </p:nvSpPr>
        <p:spPr>
          <a:xfrm>
            <a:off x="3657609" y="18450562"/>
            <a:ext cx="34950394" cy="2194560"/>
          </a:xfrm>
        </p:spPr>
        <p:txBody>
          <a:bodyPr anchor="t">
            <a:normAutofit/>
          </a:bodyPr>
          <a:lstStyle>
            <a:lvl1pPr marL="0" indent="0">
              <a:buFontTx/>
              <a:buNone/>
              <a:defRPr sz="7680"/>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ltLang="zh-TW"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572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2560320"/>
            <a:ext cx="38770560" cy="13898880"/>
          </a:xfrm>
        </p:spPr>
        <p:txBody>
          <a:bodyPr anchor="ctr">
            <a:normAutofit/>
          </a:bodyPr>
          <a:lstStyle>
            <a:lvl1pPr algn="l">
              <a:defRPr sz="13440" b="0"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2560320" y="19751040"/>
            <a:ext cx="30641050" cy="9144000"/>
          </a:xfrm>
        </p:spPr>
        <p:txBody>
          <a:bodyPr anchor="ctr">
            <a:normAutofit/>
          </a:bodyPr>
          <a:lstStyle>
            <a:lvl1pPr marL="0" indent="0" algn="l">
              <a:buNone/>
              <a:defRPr sz="8640">
                <a:solidFill>
                  <a:schemeClr val="bg2">
                    <a:lumMod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479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0161" y="2560320"/>
            <a:ext cx="32926978" cy="13898880"/>
          </a:xfrm>
        </p:spPr>
        <p:txBody>
          <a:bodyPr anchor="ctr">
            <a:normAutofit/>
          </a:bodyPr>
          <a:lstStyle>
            <a:lvl1pPr algn="l">
              <a:defRPr sz="13440" b="0" cap="all">
                <a:solidFill>
                  <a:schemeClr val="tx1"/>
                </a:solidFill>
              </a:defRPr>
            </a:lvl1pPr>
          </a:lstStyle>
          <a:p>
            <a:r>
              <a:rPr lang="en-US" altLang="zh-TW" smtClean="0"/>
              <a:t>Click to edit Master title style</a:t>
            </a:r>
            <a:endParaRPr lang="en-US" dirty="0"/>
          </a:p>
        </p:txBody>
      </p:sp>
      <p:sp>
        <p:nvSpPr>
          <p:cNvPr id="10" name="Text Placeholder 9"/>
          <p:cNvSpPr>
            <a:spLocks noGrp="1"/>
          </p:cNvSpPr>
          <p:nvPr>
            <p:ph type="body" sz="quarter" idx="13"/>
          </p:nvPr>
        </p:nvSpPr>
        <p:spPr>
          <a:xfrm>
            <a:off x="5120642" y="16459200"/>
            <a:ext cx="30731842" cy="2316480"/>
          </a:xfrm>
        </p:spPr>
        <p:txBody>
          <a:bodyPr anchor="ctr"/>
          <a:lstStyle>
            <a:lvl1pPr marL="0" indent="0">
              <a:buFontTx/>
              <a:buNone/>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ltLang="zh-TW" smtClean="0"/>
              <a:t>Click to edit Master text styles</a:t>
            </a:r>
          </a:p>
        </p:txBody>
      </p:sp>
      <p:sp>
        <p:nvSpPr>
          <p:cNvPr id="3" name="Text Placeholder 2"/>
          <p:cNvSpPr>
            <a:spLocks noGrp="1"/>
          </p:cNvSpPr>
          <p:nvPr>
            <p:ph type="body" idx="1"/>
          </p:nvPr>
        </p:nvSpPr>
        <p:spPr>
          <a:xfrm>
            <a:off x="2560322" y="20645136"/>
            <a:ext cx="30635333" cy="8249904"/>
          </a:xfrm>
        </p:spPr>
        <p:txBody>
          <a:bodyPr anchor="ctr">
            <a:normAutofit/>
          </a:bodyPr>
          <a:lstStyle>
            <a:lvl1pPr marL="0" indent="0" algn="l">
              <a:buNone/>
              <a:defRPr sz="9600">
                <a:solidFill>
                  <a:schemeClr val="bg2">
                    <a:lumMod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1097283" y="3410995"/>
            <a:ext cx="2195131" cy="2806925"/>
          </a:xfrm>
          <a:prstGeom prst="rect">
            <a:avLst/>
          </a:prstGeom>
        </p:spPr>
        <p:txBody>
          <a:bodyPr vert="horz" lIns="438912" tIns="219456" rIns="438912" bIns="219456" rtlCol="0" anchor="ctr">
            <a:noAutofit/>
          </a:bodyPr>
          <a:lstStyle/>
          <a:p>
            <a:pPr lvl="0"/>
            <a:r>
              <a:rPr lang="en-US" sz="38400" dirty="0">
                <a:solidFill>
                  <a:schemeClr val="tx1"/>
                </a:solidFill>
                <a:effectLst/>
              </a:rPr>
              <a:t>“</a:t>
            </a:r>
          </a:p>
        </p:txBody>
      </p:sp>
      <p:sp>
        <p:nvSpPr>
          <p:cNvPr id="15" name="TextBox 14"/>
          <p:cNvSpPr txBox="1"/>
          <p:nvPr/>
        </p:nvSpPr>
        <p:spPr>
          <a:xfrm>
            <a:off x="36941763" y="13289285"/>
            <a:ext cx="2195131" cy="2806925"/>
          </a:xfrm>
          <a:prstGeom prst="rect">
            <a:avLst/>
          </a:prstGeom>
        </p:spPr>
        <p:txBody>
          <a:bodyPr vert="horz" lIns="438912" tIns="219456" rIns="438912" bIns="219456" rtlCol="0" anchor="ctr">
            <a:noAutofit/>
          </a:bodyPr>
          <a:lstStyle/>
          <a:p>
            <a:pPr lvl="0" algn="r"/>
            <a:r>
              <a:rPr lang="en-US" sz="38400" dirty="0">
                <a:solidFill>
                  <a:schemeClr val="tx1"/>
                </a:solidFill>
                <a:effectLst/>
              </a:rPr>
              <a:t>”</a:t>
            </a:r>
          </a:p>
        </p:txBody>
      </p:sp>
    </p:spTree>
    <p:extLst>
      <p:ext uri="{BB962C8B-B14F-4D97-AF65-F5344CB8AC3E}">
        <p14:creationId xmlns:p14="http://schemas.microsoft.com/office/powerpoint/2010/main" val="1078491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60322" y="16459200"/>
            <a:ext cx="30635333" cy="8147520"/>
          </a:xfrm>
        </p:spPr>
        <p:txBody>
          <a:bodyPr anchor="b">
            <a:normAutofit/>
          </a:bodyPr>
          <a:lstStyle>
            <a:lvl1pPr algn="l">
              <a:defRPr sz="13440" b="0"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2560320" y="24638307"/>
            <a:ext cx="30641050" cy="4256731"/>
          </a:xfrm>
        </p:spPr>
        <p:txBody>
          <a:bodyPr anchor="t">
            <a:normAutofit/>
          </a:bodyPr>
          <a:lstStyle>
            <a:lvl1pPr marL="0" indent="0" algn="l">
              <a:buNone/>
              <a:defRPr sz="8640">
                <a:solidFill>
                  <a:schemeClr val="bg2">
                    <a:lumMod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8222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4110163" y="2560320"/>
            <a:ext cx="32926973" cy="13898880"/>
          </a:xfrm>
        </p:spPr>
        <p:txBody>
          <a:bodyPr anchor="ctr">
            <a:normAutofit/>
          </a:bodyPr>
          <a:lstStyle>
            <a:lvl1pPr algn="l">
              <a:defRPr sz="13440" b="0" cap="all">
                <a:solidFill>
                  <a:schemeClr val="tx1"/>
                </a:solidFill>
              </a:defRPr>
            </a:lvl1pPr>
          </a:lstStyle>
          <a:p>
            <a:r>
              <a:rPr lang="en-US" altLang="zh-TW" smtClean="0"/>
              <a:t>Click to edit Master title style</a:t>
            </a:r>
            <a:endParaRPr lang="en-US" dirty="0"/>
          </a:p>
        </p:txBody>
      </p:sp>
      <p:sp>
        <p:nvSpPr>
          <p:cNvPr id="10" name="Text Placeholder 9"/>
          <p:cNvSpPr>
            <a:spLocks noGrp="1"/>
          </p:cNvSpPr>
          <p:nvPr>
            <p:ph type="body" sz="quarter" idx="13"/>
          </p:nvPr>
        </p:nvSpPr>
        <p:spPr>
          <a:xfrm>
            <a:off x="2560322" y="18653760"/>
            <a:ext cx="30635333" cy="5039357"/>
          </a:xfrm>
        </p:spPr>
        <p:txBody>
          <a:bodyPr vert="horz" lIns="91440" tIns="45720" rIns="91440" bIns="45720" rtlCol="0" anchor="b">
            <a:normAutofit/>
          </a:bodyPr>
          <a:lstStyle>
            <a:lvl1pPr>
              <a:buNone/>
              <a:defRPr lang="en-US" sz="9600" b="0" cap="all" dirty="0">
                <a:ln w="3175" cmpd="sng">
                  <a:noFill/>
                </a:ln>
                <a:solidFill>
                  <a:schemeClr val="tx1"/>
                </a:solidFill>
                <a:effectLst/>
              </a:defRPr>
            </a:lvl1pPr>
          </a:lstStyle>
          <a:p>
            <a:pPr marL="0" lvl="0">
              <a:spcBef>
                <a:spcPct val="0"/>
              </a:spcBef>
              <a:buNone/>
            </a:pPr>
            <a:r>
              <a:rPr lang="en-US" altLang="zh-TW" smtClean="0"/>
              <a:t>Click to edit Master text styles</a:t>
            </a:r>
          </a:p>
        </p:txBody>
      </p:sp>
      <p:sp>
        <p:nvSpPr>
          <p:cNvPr id="3" name="Text Placeholder 2"/>
          <p:cNvSpPr>
            <a:spLocks noGrp="1"/>
          </p:cNvSpPr>
          <p:nvPr>
            <p:ph type="body" idx="1"/>
          </p:nvPr>
        </p:nvSpPr>
        <p:spPr>
          <a:xfrm>
            <a:off x="2560320" y="23774400"/>
            <a:ext cx="30635328" cy="5120640"/>
          </a:xfrm>
        </p:spPr>
        <p:txBody>
          <a:bodyPr anchor="t">
            <a:normAutofit/>
          </a:bodyPr>
          <a:lstStyle>
            <a:lvl1pPr marL="0" indent="0" algn="l">
              <a:buNone/>
              <a:defRPr sz="8640">
                <a:solidFill>
                  <a:schemeClr val="bg2">
                    <a:lumMod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1097283" y="3410995"/>
            <a:ext cx="2195131" cy="2806925"/>
          </a:xfrm>
          <a:prstGeom prst="rect">
            <a:avLst/>
          </a:prstGeom>
        </p:spPr>
        <p:txBody>
          <a:bodyPr vert="horz" lIns="438912" tIns="219456" rIns="438912" bIns="219456" rtlCol="0" anchor="ctr">
            <a:noAutofit/>
          </a:bodyPr>
          <a:lstStyle/>
          <a:p>
            <a:pPr lvl="0"/>
            <a:r>
              <a:rPr lang="en-US" sz="38400" dirty="0">
                <a:solidFill>
                  <a:schemeClr val="tx1"/>
                </a:solidFill>
                <a:effectLst/>
              </a:rPr>
              <a:t>“</a:t>
            </a:r>
          </a:p>
        </p:txBody>
      </p:sp>
      <p:sp>
        <p:nvSpPr>
          <p:cNvPr id="15" name="TextBox 14"/>
          <p:cNvSpPr txBox="1"/>
          <p:nvPr/>
        </p:nvSpPr>
        <p:spPr>
          <a:xfrm>
            <a:off x="36941763" y="13289285"/>
            <a:ext cx="2195131" cy="2806925"/>
          </a:xfrm>
          <a:prstGeom prst="rect">
            <a:avLst/>
          </a:prstGeom>
        </p:spPr>
        <p:txBody>
          <a:bodyPr vert="horz" lIns="438912" tIns="219456" rIns="438912" bIns="219456" rtlCol="0" anchor="ctr">
            <a:noAutofit/>
          </a:bodyPr>
          <a:lstStyle/>
          <a:p>
            <a:pPr lvl="0" algn="r"/>
            <a:r>
              <a:rPr lang="en-US" sz="38400" dirty="0">
                <a:solidFill>
                  <a:schemeClr val="tx1"/>
                </a:solidFill>
                <a:effectLst/>
              </a:rPr>
              <a:t>”</a:t>
            </a:r>
          </a:p>
        </p:txBody>
      </p:sp>
    </p:spTree>
    <p:extLst>
      <p:ext uri="{BB962C8B-B14F-4D97-AF65-F5344CB8AC3E}">
        <p14:creationId xmlns:p14="http://schemas.microsoft.com/office/powerpoint/2010/main" val="702692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60320" y="2560320"/>
            <a:ext cx="36123158" cy="13898880"/>
          </a:xfrm>
        </p:spPr>
        <p:txBody>
          <a:bodyPr vert="horz" lIns="91440" tIns="45720" rIns="91440" bIns="45720" rtlCol="0" anchor="ctr">
            <a:normAutofit/>
          </a:bodyPr>
          <a:lstStyle>
            <a:lvl1pPr>
              <a:defRPr lang="en-US" sz="13440" b="0" dirty="0"/>
            </a:lvl1pPr>
          </a:lstStyle>
          <a:p>
            <a:pPr marL="0" lvl="0"/>
            <a:r>
              <a:rPr lang="en-US" altLang="zh-TW" smtClean="0"/>
              <a:t>Click to edit Master title style</a:t>
            </a:r>
            <a:endParaRPr lang="en-US" dirty="0"/>
          </a:p>
        </p:txBody>
      </p:sp>
      <p:sp>
        <p:nvSpPr>
          <p:cNvPr id="10" name="Text Placeholder 9"/>
          <p:cNvSpPr>
            <a:spLocks noGrp="1"/>
          </p:cNvSpPr>
          <p:nvPr>
            <p:ph type="body" sz="quarter" idx="13"/>
          </p:nvPr>
        </p:nvSpPr>
        <p:spPr>
          <a:xfrm>
            <a:off x="2560322" y="18856963"/>
            <a:ext cx="30635333" cy="4023360"/>
          </a:xfrm>
        </p:spPr>
        <p:txBody>
          <a:bodyPr vert="horz" lIns="91440" tIns="45720" rIns="91440" bIns="45720" rtlCol="0" anchor="b">
            <a:normAutofit/>
          </a:bodyPr>
          <a:lstStyle>
            <a:lvl1pPr>
              <a:buNone/>
              <a:defRPr lang="en-US" sz="9600" b="0" cap="all" dirty="0">
                <a:ln w="3175" cmpd="sng">
                  <a:noFill/>
                </a:ln>
                <a:solidFill>
                  <a:schemeClr val="tx1"/>
                </a:solidFill>
                <a:effectLst/>
              </a:defRPr>
            </a:lvl1pPr>
          </a:lstStyle>
          <a:p>
            <a:pPr marL="0" lvl="0">
              <a:spcBef>
                <a:spcPct val="0"/>
              </a:spcBef>
              <a:buNone/>
            </a:pPr>
            <a:r>
              <a:rPr lang="en-US" altLang="zh-TW" smtClean="0"/>
              <a:t>Click to edit Master text styles</a:t>
            </a:r>
          </a:p>
        </p:txBody>
      </p:sp>
      <p:sp>
        <p:nvSpPr>
          <p:cNvPr id="3" name="Text Placeholder 2"/>
          <p:cNvSpPr>
            <a:spLocks noGrp="1"/>
          </p:cNvSpPr>
          <p:nvPr>
            <p:ph type="body" idx="1"/>
          </p:nvPr>
        </p:nvSpPr>
        <p:spPr>
          <a:xfrm>
            <a:off x="2560320" y="22880330"/>
            <a:ext cx="30635328" cy="6014712"/>
          </a:xfrm>
        </p:spPr>
        <p:txBody>
          <a:bodyPr anchor="t">
            <a:normAutofit/>
          </a:bodyPr>
          <a:lstStyle>
            <a:lvl1pPr marL="0" indent="0" algn="l">
              <a:buNone/>
              <a:defRPr sz="8640">
                <a:solidFill>
                  <a:schemeClr val="bg2">
                    <a:lumMod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9096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60322" y="21579840"/>
            <a:ext cx="31463362" cy="7315200"/>
          </a:xfrm>
        </p:spPr>
        <p:txBody>
          <a:bodyPr>
            <a:normAutofit/>
          </a:bodyPr>
          <a:lstStyle>
            <a:lvl1pPr algn="l">
              <a:defRPr sz="13440"/>
            </a:lvl1pPr>
          </a:lstStyle>
          <a:p>
            <a:r>
              <a:rPr lang="en-US" altLang="zh-TW" smtClean="0"/>
              <a:t>Click to edit Master title style</a:t>
            </a:r>
            <a:endParaRPr lang="en-US" dirty="0"/>
          </a:p>
        </p:txBody>
      </p:sp>
      <p:sp>
        <p:nvSpPr>
          <p:cNvPr id="3" name="Vertical Text Placeholder 2"/>
          <p:cNvSpPr>
            <a:spLocks noGrp="1"/>
          </p:cNvSpPr>
          <p:nvPr>
            <p:ph type="body" orient="vert" idx="1"/>
          </p:nvPr>
        </p:nvSpPr>
        <p:spPr>
          <a:xfrm>
            <a:off x="2560322" y="2560325"/>
            <a:ext cx="31463362" cy="18084816"/>
          </a:xfrm>
        </p:spPr>
        <p:txBody>
          <a:bodyPr vert="eaVert" ancho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9881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518749" y="2560320"/>
            <a:ext cx="9812131" cy="21214080"/>
          </a:xfrm>
        </p:spPr>
        <p:txBody>
          <a:bodyPr vert="eaVert">
            <a:normAutofit/>
          </a:bodyPr>
          <a:lstStyle>
            <a:lvl1pPr>
              <a:defRPr sz="13440"/>
            </a:lvl1pPr>
          </a:lstStyle>
          <a:p>
            <a:r>
              <a:rPr lang="en-US" altLang="zh-TW" smtClean="0"/>
              <a:t>Click to edit Master title style</a:t>
            </a:r>
            <a:endParaRPr lang="en-US" dirty="0"/>
          </a:p>
        </p:txBody>
      </p:sp>
      <p:sp>
        <p:nvSpPr>
          <p:cNvPr id="3" name="Vertical Text Placeholder 2"/>
          <p:cNvSpPr>
            <a:spLocks noGrp="1"/>
          </p:cNvSpPr>
          <p:nvPr>
            <p:ph type="body" orient="vert" idx="1"/>
          </p:nvPr>
        </p:nvSpPr>
        <p:spPr>
          <a:xfrm>
            <a:off x="2560320" y="2560320"/>
            <a:ext cx="28080058" cy="26334720"/>
          </a:xfrm>
        </p:spPr>
        <p:txBody>
          <a:bodyPr vert="eaVert" ancho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199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2" y="21579840"/>
            <a:ext cx="31463362" cy="7315200"/>
          </a:xfrm>
        </p:spPr>
        <p:txBody>
          <a:bodyPr/>
          <a:lstStyle/>
          <a:p>
            <a:r>
              <a:rPr lang="en-US" altLang="zh-TW" smtClean="0"/>
              <a:t>Click to edit Master title style</a:t>
            </a:r>
            <a:endParaRPr lang="en-US" dirty="0"/>
          </a:p>
        </p:txBody>
      </p:sp>
      <p:sp>
        <p:nvSpPr>
          <p:cNvPr id="3" name="Content Placeholder 2"/>
          <p:cNvSpPr>
            <a:spLocks noGrp="1"/>
          </p:cNvSpPr>
          <p:nvPr>
            <p:ph idx="1"/>
          </p:nvPr>
        </p:nvSpPr>
        <p:spPr>
          <a:xfrm>
            <a:off x="2560322" y="2560320"/>
            <a:ext cx="31463362" cy="18084816"/>
          </a:xfrm>
        </p:spPr>
        <p:txBody>
          <a:bodyPr anchor="ct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322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60320" y="9509757"/>
            <a:ext cx="30731846" cy="11135362"/>
          </a:xfrm>
        </p:spPr>
        <p:txBody>
          <a:bodyPr anchor="b">
            <a:normAutofit/>
          </a:bodyPr>
          <a:lstStyle>
            <a:lvl1pPr algn="l">
              <a:defRPr sz="15360" b="0"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2560322" y="21539201"/>
            <a:ext cx="30731842" cy="7355842"/>
          </a:xfrm>
        </p:spPr>
        <p:txBody>
          <a:bodyPr anchor="t">
            <a:normAutofit/>
          </a:bodyPr>
          <a:lstStyle>
            <a:lvl1pPr marL="0" indent="0" algn="l">
              <a:buNone/>
              <a:defRPr sz="8640">
                <a:solidFill>
                  <a:schemeClr val="bg2">
                    <a:lumMod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42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2" y="21579840"/>
            <a:ext cx="31463362" cy="7315200"/>
          </a:xfrm>
        </p:spPr>
        <p:txBody>
          <a:bodyPr>
            <a:normAutofit/>
          </a:bodyPr>
          <a:lstStyle>
            <a:lvl1pPr>
              <a:defRPr sz="15360"/>
            </a:lvl1pPr>
          </a:lstStyle>
          <a:p>
            <a:r>
              <a:rPr lang="en-US" altLang="zh-TW" smtClean="0"/>
              <a:t>Click to edit Master title style</a:t>
            </a:r>
            <a:endParaRPr lang="en-US" dirty="0"/>
          </a:p>
        </p:txBody>
      </p:sp>
      <p:sp>
        <p:nvSpPr>
          <p:cNvPr id="11" name="Content Placeholder 3"/>
          <p:cNvSpPr>
            <a:spLocks noGrp="1"/>
          </p:cNvSpPr>
          <p:nvPr>
            <p:ph sz="half" idx="13"/>
          </p:nvPr>
        </p:nvSpPr>
        <p:spPr>
          <a:xfrm>
            <a:off x="2560322" y="2560322"/>
            <a:ext cx="18959842" cy="18084802"/>
          </a:xfrm>
        </p:spPr>
        <p:txBody>
          <a:bodyPr anchor="ctr">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Content Placeholder 5"/>
          <p:cNvSpPr>
            <a:spLocks noGrp="1"/>
          </p:cNvSpPr>
          <p:nvPr>
            <p:ph sz="quarter" idx="4"/>
          </p:nvPr>
        </p:nvSpPr>
        <p:spPr>
          <a:xfrm>
            <a:off x="22379338" y="2560320"/>
            <a:ext cx="18951542" cy="18044160"/>
          </a:xfrm>
        </p:spPr>
        <p:txBody>
          <a:bodyPr anchor="ctr">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86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2" y="21579840"/>
            <a:ext cx="31463362" cy="7315200"/>
          </a:xfrm>
        </p:spPr>
        <p:txBody>
          <a:bodyPr>
            <a:normAutofit/>
          </a:bodyPr>
          <a:lstStyle>
            <a:lvl1pPr>
              <a:defRPr sz="15360"/>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3657605" y="2560320"/>
            <a:ext cx="17840957" cy="2926080"/>
          </a:xfrm>
        </p:spPr>
        <p:txBody>
          <a:bodyPr anchor="b">
            <a:noAutofit/>
          </a:bodyPr>
          <a:lstStyle>
            <a:lvl1pPr marL="0" indent="0">
              <a:buNone/>
              <a:defRPr sz="11520" b="0" cap="all">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ltLang="zh-TW" smtClean="0"/>
              <a:t>Click to edit Master text styles</a:t>
            </a:r>
          </a:p>
        </p:txBody>
      </p:sp>
      <p:sp>
        <p:nvSpPr>
          <p:cNvPr id="4" name="Content Placeholder 3"/>
          <p:cNvSpPr>
            <a:spLocks noGrp="1"/>
          </p:cNvSpPr>
          <p:nvPr>
            <p:ph sz="half" idx="2"/>
          </p:nvPr>
        </p:nvSpPr>
        <p:spPr>
          <a:xfrm>
            <a:off x="2560317" y="5486402"/>
            <a:ext cx="18938242" cy="15158722"/>
          </a:xfrm>
        </p:spPr>
        <p:txBody>
          <a:bodyPr anchor="t">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23304079" y="2720342"/>
            <a:ext cx="18067445" cy="2766058"/>
          </a:xfrm>
        </p:spPr>
        <p:txBody>
          <a:bodyPr anchor="b">
            <a:noAutofit/>
          </a:bodyPr>
          <a:lstStyle>
            <a:lvl1pPr marL="0" indent="0">
              <a:buNone/>
              <a:defRPr sz="11520" b="0" cap="all">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ltLang="zh-TW" smtClean="0"/>
              <a:t>Click to edit Master text styles</a:t>
            </a:r>
          </a:p>
        </p:txBody>
      </p:sp>
      <p:sp>
        <p:nvSpPr>
          <p:cNvPr id="6" name="Content Placeholder 5"/>
          <p:cNvSpPr>
            <a:spLocks noGrp="1"/>
          </p:cNvSpPr>
          <p:nvPr>
            <p:ph sz="quarter" idx="4"/>
          </p:nvPr>
        </p:nvSpPr>
        <p:spPr>
          <a:xfrm>
            <a:off x="22379340" y="5486400"/>
            <a:ext cx="18992184" cy="15118080"/>
          </a:xfrm>
        </p:spPr>
        <p:txBody>
          <a:bodyPr anchor="t">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019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322" y="21579840"/>
            <a:ext cx="31463362" cy="7315200"/>
          </a:xfrm>
        </p:spPr>
        <p:txBody>
          <a:bodyPr>
            <a:normAutofit/>
          </a:bodyPr>
          <a:lstStyle>
            <a:lvl1pPr>
              <a:defRPr sz="15360"/>
            </a:lvl1pPr>
          </a:lstStyle>
          <a:p>
            <a:r>
              <a:rPr lang="en-US" altLang="zh-TW"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17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864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009602" y="2560320"/>
            <a:ext cx="15361920" cy="7315200"/>
          </a:xfrm>
        </p:spPr>
        <p:txBody>
          <a:bodyPr anchor="b">
            <a:normAutofit/>
          </a:bodyPr>
          <a:lstStyle>
            <a:lvl1pPr algn="l">
              <a:defRPr sz="9600" b="0"/>
            </a:lvl1pPr>
          </a:lstStyle>
          <a:p>
            <a:r>
              <a:rPr lang="en-US" altLang="zh-TW" smtClean="0"/>
              <a:t>Click to edit Master title style</a:t>
            </a:r>
            <a:endParaRPr lang="en-US" dirty="0"/>
          </a:p>
        </p:txBody>
      </p:sp>
      <p:sp>
        <p:nvSpPr>
          <p:cNvPr id="3" name="Content Placeholder 2"/>
          <p:cNvSpPr>
            <a:spLocks noGrp="1"/>
          </p:cNvSpPr>
          <p:nvPr>
            <p:ph idx="1"/>
          </p:nvPr>
        </p:nvSpPr>
        <p:spPr>
          <a:xfrm>
            <a:off x="2560318" y="2560320"/>
            <a:ext cx="21306024" cy="26334720"/>
          </a:xfrm>
        </p:spPr>
        <p:txBody>
          <a:bodyPr anchor="ctr">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26009602" y="10607052"/>
            <a:ext cx="15361920" cy="10038082"/>
          </a:xfrm>
        </p:spPr>
        <p:txBody>
          <a:bodyPr anchor="t">
            <a:normAutofit/>
          </a:bodyPr>
          <a:lstStyle>
            <a:lvl1pPr marL="0" indent="0">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684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9840" y="6949440"/>
            <a:ext cx="17103638" cy="5486400"/>
          </a:xfrm>
        </p:spPr>
        <p:txBody>
          <a:bodyPr anchor="b">
            <a:normAutofit/>
          </a:bodyPr>
          <a:lstStyle>
            <a:lvl1pPr algn="l">
              <a:defRPr sz="11520" b="0"/>
            </a:lvl1pPr>
          </a:lstStyle>
          <a:p>
            <a:r>
              <a:rPr lang="en-US" altLang="zh-TW" smtClean="0"/>
              <a:t>Click to edit Master title style</a:t>
            </a:r>
            <a:endParaRPr lang="en-US" dirty="0"/>
          </a:p>
        </p:txBody>
      </p:sp>
      <p:sp>
        <p:nvSpPr>
          <p:cNvPr id="17" name="Picture Placeholder 2"/>
          <p:cNvSpPr>
            <a:spLocks noGrp="1" noChangeAspect="1"/>
          </p:cNvSpPr>
          <p:nvPr>
            <p:ph type="pic" idx="13"/>
          </p:nvPr>
        </p:nvSpPr>
        <p:spPr>
          <a:xfrm>
            <a:off x="3657600" y="4389120"/>
            <a:ext cx="15748675" cy="2304288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ltLang="zh-TW" smtClean="0"/>
              <a:t>Drag picture to placeholder or click icon to add</a:t>
            </a:r>
            <a:endParaRPr lang="en-US" dirty="0"/>
          </a:p>
        </p:txBody>
      </p:sp>
      <p:sp>
        <p:nvSpPr>
          <p:cNvPr id="4" name="Text Placeholder 3"/>
          <p:cNvSpPr>
            <a:spLocks noGrp="1"/>
          </p:cNvSpPr>
          <p:nvPr>
            <p:ph type="body" sz="half" idx="2"/>
          </p:nvPr>
        </p:nvSpPr>
        <p:spPr>
          <a:xfrm>
            <a:off x="21580932" y="13167360"/>
            <a:ext cx="17108270" cy="9997440"/>
          </a:xfrm>
        </p:spPr>
        <p:txBody>
          <a:bodyPr anchor="t">
            <a:normAutofit/>
          </a:bodyPr>
          <a:lstStyle>
            <a:lvl1pPr marL="0" indent="0">
              <a:buNone/>
              <a:defRPr sz="864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5/1/2017</a:t>
            </a:fld>
            <a:endParaRPr lang="en-US" dirty="0"/>
          </a:p>
        </p:txBody>
      </p:sp>
      <p:sp>
        <p:nvSpPr>
          <p:cNvPr id="6" name="Footer Placeholder 5"/>
          <p:cNvSpPr>
            <a:spLocks noGrp="1"/>
          </p:cNvSpPr>
          <p:nvPr>
            <p:ph type="ftr" sz="quarter" idx="11"/>
          </p:nvPr>
        </p:nvSpPr>
        <p:spPr>
          <a:xfrm>
            <a:off x="2560320" y="29626562"/>
            <a:ext cx="27896275" cy="1752600"/>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130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32019240" y="18694404"/>
            <a:ext cx="11858189" cy="12760958"/>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2560322" y="21579840"/>
            <a:ext cx="31463362" cy="7315200"/>
          </a:xfrm>
          <a:prstGeom prst="rect">
            <a:avLst/>
          </a:prstGeom>
          <a:effectLst/>
        </p:spPr>
        <p:txBody>
          <a:bodyPr vert="horz" lIns="91440" tIns="45720" rIns="91440" bIns="45720" rtlCol="0" anchor="ctr">
            <a:norm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2560322" y="2560325"/>
            <a:ext cx="31463362" cy="18084816"/>
          </a:xfrm>
          <a:prstGeom prst="rect">
            <a:avLst/>
          </a:prstGeom>
        </p:spPr>
        <p:txBody>
          <a:bodyPr vert="horz" lIns="91440" tIns="45720" rIns="91440" bIns="45720" rtlCol="0" anchor="ctr">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2"/>
          </p:nvPr>
        </p:nvSpPr>
        <p:spPr>
          <a:xfrm>
            <a:off x="35665179" y="29626577"/>
            <a:ext cx="5762222" cy="1752600"/>
          </a:xfrm>
          <a:prstGeom prst="rect">
            <a:avLst/>
          </a:prstGeom>
        </p:spPr>
        <p:txBody>
          <a:bodyPr vert="horz" lIns="91440" tIns="45720" rIns="91440" bIns="45720" rtlCol="0" anchor="t"/>
          <a:lstStyle>
            <a:lvl1pPr algn="r">
              <a:defRPr sz="4800" b="0" i="0">
                <a:solidFill>
                  <a:schemeClr val="bg2">
                    <a:lumMod val="50000"/>
                  </a:schemeClr>
                </a:solidFill>
                <a:effectLst/>
                <a:latin typeface="+mn-lt"/>
              </a:defRPr>
            </a:lvl1pPr>
          </a:lstStyle>
          <a:p>
            <a:fld id="{B61BEF0D-F0BB-DE4B-95CE-6DB70DBA9567}" type="datetimeFigureOut">
              <a:rPr lang="en-US" smtClean="0"/>
              <a:pPr/>
              <a:t>5/1/2017</a:t>
            </a:fld>
            <a:endParaRPr lang="en-US" dirty="0"/>
          </a:p>
        </p:txBody>
      </p:sp>
      <p:sp>
        <p:nvSpPr>
          <p:cNvPr id="5" name="Footer Placeholder 4"/>
          <p:cNvSpPr>
            <a:spLocks noGrp="1"/>
          </p:cNvSpPr>
          <p:nvPr>
            <p:ph type="ftr" sz="quarter" idx="3"/>
          </p:nvPr>
        </p:nvSpPr>
        <p:spPr>
          <a:xfrm>
            <a:off x="2560320" y="29626562"/>
            <a:ext cx="27896275" cy="1752600"/>
          </a:xfrm>
          <a:prstGeom prst="rect">
            <a:avLst/>
          </a:prstGeom>
        </p:spPr>
        <p:txBody>
          <a:bodyPr vert="horz" lIns="91440" tIns="45720" rIns="91440" bIns="45720" rtlCol="0" anchor="t"/>
          <a:lstStyle>
            <a:lvl1pPr algn="l">
              <a:defRPr sz="48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37317247" y="26776697"/>
            <a:ext cx="4113154" cy="3215640"/>
          </a:xfrm>
          <a:prstGeom prst="rect">
            <a:avLst/>
          </a:prstGeom>
        </p:spPr>
        <p:txBody>
          <a:bodyPr vert="horz" lIns="91440" tIns="45720" rIns="91440" bIns="45720" rtlCol="0" anchor="b"/>
          <a:lstStyle>
            <a:lvl1pPr algn="r">
              <a:defRPr sz="1344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80835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2194560" rtl="0" eaLnBrk="1" latinLnBrk="0" hangingPunct="1">
        <a:spcBef>
          <a:spcPct val="0"/>
        </a:spcBef>
        <a:buNone/>
        <a:defRPr sz="1536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371600" indent="-1371600" algn="l" defTabSz="2194560" rtl="0" eaLnBrk="1" latinLnBrk="0" hangingPunct="1">
        <a:spcBef>
          <a:spcPct val="20000"/>
        </a:spcBef>
        <a:spcAft>
          <a:spcPts val="2880"/>
        </a:spcAft>
        <a:buClr>
          <a:schemeClr val="tx1"/>
        </a:buClr>
        <a:buSzPct val="80000"/>
        <a:buFont typeface="Wingdings 3" panose="05040102010807070707" pitchFamily="18" charset="2"/>
        <a:buChar char=""/>
        <a:defRPr sz="9600" kern="1200" cap="none">
          <a:solidFill>
            <a:schemeClr val="bg2">
              <a:lumMod val="75000"/>
            </a:schemeClr>
          </a:solidFill>
          <a:effectLst/>
          <a:latin typeface="+mn-lt"/>
          <a:ea typeface="+mn-ea"/>
          <a:cs typeface="+mn-cs"/>
        </a:defRPr>
      </a:lvl1pPr>
      <a:lvl2pPr marL="3566160" indent="-1371600" algn="l" defTabSz="2194560" rtl="0" eaLnBrk="1" latinLnBrk="0" hangingPunct="1">
        <a:spcBef>
          <a:spcPct val="20000"/>
        </a:spcBef>
        <a:spcAft>
          <a:spcPts val="2880"/>
        </a:spcAft>
        <a:buClr>
          <a:schemeClr val="tx1"/>
        </a:buClr>
        <a:buSzPct val="80000"/>
        <a:buFont typeface="Wingdings 3" panose="05040102010807070707" pitchFamily="18" charset="2"/>
        <a:buChar char=""/>
        <a:defRPr sz="8640" kern="1200" cap="none">
          <a:solidFill>
            <a:schemeClr val="bg2">
              <a:lumMod val="75000"/>
            </a:schemeClr>
          </a:solidFill>
          <a:effectLst/>
          <a:latin typeface="+mn-lt"/>
          <a:ea typeface="+mn-ea"/>
          <a:cs typeface="+mn-cs"/>
        </a:defRPr>
      </a:lvl2pPr>
      <a:lvl3pPr marL="5760720" indent="-1371600" algn="l" defTabSz="2194560" rtl="0" eaLnBrk="1" latinLnBrk="0" hangingPunct="1">
        <a:spcBef>
          <a:spcPct val="20000"/>
        </a:spcBef>
        <a:spcAft>
          <a:spcPts val="2880"/>
        </a:spcAft>
        <a:buClr>
          <a:schemeClr val="tx1"/>
        </a:buClr>
        <a:buSzPct val="80000"/>
        <a:buFont typeface="Wingdings 3" panose="05040102010807070707" pitchFamily="18" charset="2"/>
        <a:buChar char=""/>
        <a:defRPr sz="7680" kern="1200" cap="none">
          <a:solidFill>
            <a:schemeClr val="bg2">
              <a:lumMod val="75000"/>
            </a:schemeClr>
          </a:solidFill>
          <a:effectLst/>
          <a:latin typeface="+mn-lt"/>
          <a:ea typeface="+mn-ea"/>
          <a:cs typeface="+mn-cs"/>
        </a:defRPr>
      </a:lvl3pPr>
      <a:lvl4pPr marL="7406640" indent="-822960" algn="l" defTabSz="2194560" rtl="0" eaLnBrk="1" latinLnBrk="0" hangingPunct="1">
        <a:spcBef>
          <a:spcPct val="20000"/>
        </a:spcBef>
        <a:spcAft>
          <a:spcPts val="2880"/>
        </a:spcAft>
        <a:buClr>
          <a:schemeClr val="tx1"/>
        </a:buClr>
        <a:buSzPct val="80000"/>
        <a:buFont typeface="Wingdings 3" panose="05040102010807070707" pitchFamily="18" charset="2"/>
        <a:buChar char=""/>
        <a:defRPr sz="6720" kern="1200" cap="none">
          <a:solidFill>
            <a:schemeClr val="bg2">
              <a:lumMod val="75000"/>
            </a:schemeClr>
          </a:solidFill>
          <a:effectLst/>
          <a:latin typeface="+mn-lt"/>
          <a:ea typeface="+mn-ea"/>
          <a:cs typeface="+mn-cs"/>
        </a:defRPr>
      </a:lvl4pPr>
      <a:lvl5pPr marL="9601200" indent="-822960" algn="l" defTabSz="2194560" rtl="0" eaLnBrk="1" latinLnBrk="0" hangingPunct="1">
        <a:spcBef>
          <a:spcPct val="20000"/>
        </a:spcBef>
        <a:spcAft>
          <a:spcPts val="2880"/>
        </a:spcAft>
        <a:buClr>
          <a:schemeClr val="tx1"/>
        </a:buClr>
        <a:buSzPct val="80000"/>
        <a:buFont typeface="Wingdings 3" panose="05040102010807070707" pitchFamily="18" charset="2"/>
        <a:buChar char=""/>
        <a:defRPr sz="6720" kern="1200" cap="none">
          <a:solidFill>
            <a:schemeClr val="bg2">
              <a:lumMod val="75000"/>
            </a:schemeClr>
          </a:solidFill>
          <a:effectLst/>
          <a:latin typeface="+mn-lt"/>
          <a:ea typeface="+mn-ea"/>
          <a:cs typeface="+mn-cs"/>
        </a:defRPr>
      </a:lvl5pPr>
      <a:lvl6pPr marL="12070080" indent="-1097280" algn="l" defTabSz="2194560" rtl="0" eaLnBrk="1" latinLnBrk="0" hangingPunct="1">
        <a:spcBef>
          <a:spcPct val="20000"/>
        </a:spcBef>
        <a:spcAft>
          <a:spcPts val="2880"/>
        </a:spcAft>
        <a:buClr>
          <a:schemeClr val="tx1"/>
        </a:buClr>
        <a:buSzPct val="80000"/>
        <a:buFont typeface="Wingdings 3" panose="05040102010807070707" pitchFamily="18" charset="2"/>
        <a:buChar char=""/>
        <a:defRPr sz="6720" kern="1200" cap="none">
          <a:solidFill>
            <a:schemeClr val="bg2">
              <a:lumMod val="75000"/>
            </a:schemeClr>
          </a:solidFill>
          <a:effectLst/>
          <a:latin typeface="+mn-lt"/>
          <a:ea typeface="+mn-ea"/>
          <a:cs typeface="+mn-cs"/>
        </a:defRPr>
      </a:lvl6pPr>
      <a:lvl7pPr marL="14264640" indent="-1097280" algn="l" defTabSz="2194560" rtl="0" eaLnBrk="1" latinLnBrk="0" hangingPunct="1">
        <a:spcBef>
          <a:spcPct val="20000"/>
        </a:spcBef>
        <a:spcAft>
          <a:spcPts val="2880"/>
        </a:spcAft>
        <a:buClr>
          <a:schemeClr val="tx1"/>
        </a:buClr>
        <a:buSzPct val="80000"/>
        <a:buFont typeface="Wingdings 3" panose="05040102010807070707" pitchFamily="18" charset="2"/>
        <a:buChar char=""/>
        <a:defRPr sz="6720" kern="1200" cap="none">
          <a:solidFill>
            <a:schemeClr val="bg2">
              <a:lumMod val="75000"/>
            </a:schemeClr>
          </a:solidFill>
          <a:effectLst/>
          <a:latin typeface="+mn-lt"/>
          <a:ea typeface="+mn-ea"/>
          <a:cs typeface="+mn-cs"/>
        </a:defRPr>
      </a:lvl7pPr>
      <a:lvl8pPr marL="16459200" indent="-1097280" algn="l" defTabSz="2194560" rtl="0" eaLnBrk="1" latinLnBrk="0" hangingPunct="1">
        <a:spcBef>
          <a:spcPct val="20000"/>
        </a:spcBef>
        <a:spcAft>
          <a:spcPts val="2880"/>
        </a:spcAft>
        <a:buClr>
          <a:schemeClr val="tx1"/>
        </a:buClr>
        <a:buSzPct val="80000"/>
        <a:buFont typeface="Wingdings 3" panose="05040102010807070707" pitchFamily="18" charset="2"/>
        <a:buChar char=""/>
        <a:defRPr sz="6720" kern="1200" cap="none">
          <a:solidFill>
            <a:schemeClr val="bg2">
              <a:lumMod val="75000"/>
            </a:schemeClr>
          </a:solidFill>
          <a:effectLst/>
          <a:latin typeface="+mn-lt"/>
          <a:ea typeface="+mn-ea"/>
          <a:cs typeface="+mn-cs"/>
        </a:defRPr>
      </a:lvl8pPr>
      <a:lvl9pPr marL="18653760" indent="-1097280" algn="l" defTabSz="2194560" rtl="0" eaLnBrk="1" latinLnBrk="0" hangingPunct="1">
        <a:spcBef>
          <a:spcPct val="20000"/>
        </a:spcBef>
        <a:spcAft>
          <a:spcPts val="2880"/>
        </a:spcAft>
        <a:buClr>
          <a:schemeClr val="tx1"/>
        </a:buClr>
        <a:buSzPct val="80000"/>
        <a:buFont typeface="Wingdings 3" panose="05040102010807070707" pitchFamily="18" charset="2"/>
        <a:buChar char=""/>
        <a:defRPr sz="6720" kern="1200" cap="none">
          <a:solidFill>
            <a:schemeClr val="bg2">
              <a:lumMod val="75000"/>
            </a:schemeClr>
          </a:solidFill>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2.tiff"/><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779" y="0"/>
            <a:ext cx="18643660" cy="4929815"/>
          </a:xfrm>
          <a:prstGeom prst="rect">
            <a:avLst/>
          </a:prstGeom>
        </p:spPr>
      </p:pic>
      <p:sp>
        <p:nvSpPr>
          <p:cNvPr id="7" name="TextBox 6"/>
          <p:cNvSpPr txBox="1"/>
          <p:nvPr/>
        </p:nvSpPr>
        <p:spPr>
          <a:xfrm>
            <a:off x="18147295" y="270983"/>
            <a:ext cx="13222512" cy="3416320"/>
          </a:xfrm>
          <a:prstGeom prst="rect">
            <a:avLst/>
          </a:prstGeom>
          <a:noFill/>
        </p:spPr>
        <p:txBody>
          <a:bodyPr wrap="square" rtlCol="0">
            <a:spAutoFit/>
          </a:bodyPr>
          <a:lstStyle/>
          <a:p>
            <a:pPr algn="ctr"/>
            <a:r>
              <a:rPr lang="en-US" sz="7200" b="1" i="1" dirty="0">
                <a:latin typeface="Adobe Gothic Std B" panose="020B0800000000000000" pitchFamily="34" charset="-128"/>
                <a:ea typeface="Adobe Gothic Std B" panose="020B0800000000000000" pitchFamily="34" charset="-128"/>
              </a:rPr>
              <a:t>EMBRY-RIDDLE </a:t>
            </a:r>
          </a:p>
          <a:p>
            <a:pPr algn="ctr"/>
            <a:r>
              <a:rPr lang="en-US" sz="7200" i="1" dirty="0">
                <a:latin typeface="Adobe Gothic Std B" panose="020B0800000000000000" pitchFamily="34" charset="-128"/>
                <a:ea typeface="Adobe Gothic Std B" panose="020B0800000000000000" pitchFamily="34" charset="-128"/>
              </a:rPr>
              <a:t>AERONAUTICAL UNIVERSITY</a:t>
            </a:r>
          </a:p>
          <a:p>
            <a:pPr algn="ctr"/>
            <a:r>
              <a:rPr lang="en-US" sz="7200" dirty="0">
                <a:latin typeface="Adobe Gothic Std B" panose="020B0800000000000000" pitchFamily="34" charset="-128"/>
                <a:ea typeface="Adobe Gothic Std B" panose="020B0800000000000000" pitchFamily="34" charset="-128"/>
              </a:rPr>
              <a:t>College of Aviation</a:t>
            </a:r>
          </a:p>
        </p:txBody>
      </p:sp>
      <p:sp>
        <p:nvSpPr>
          <p:cNvPr id="8" name="Rectangle 7"/>
          <p:cNvSpPr/>
          <p:nvPr/>
        </p:nvSpPr>
        <p:spPr>
          <a:xfrm>
            <a:off x="0" y="3556675"/>
            <a:ext cx="44043600" cy="2862322"/>
          </a:xfrm>
          <a:prstGeom prst="rect">
            <a:avLst/>
          </a:prstGeom>
          <a:noFill/>
        </p:spPr>
        <p:txBody>
          <a:bodyPr wrap="square" lIns="91440" tIns="45720" rIns="91440" bIns="45720">
            <a:spAutoFit/>
          </a:bodyPr>
          <a:lstStyle/>
          <a:p>
            <a:pPr algn="ctr"/>
            <a:r>
              <a:rPr lang="en-US" altLang="zh-TW" sz="9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Role</a:t>
            </a:r>
            <a:r>
              <a:rPr lang="zh-TW" altLang="en-US" sz="9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9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of Pilot Error and Crew Resource Management in </a:t>
            </a:r>
            <a:r>
              <a:rPr lang="en-US" sz="9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Runway Excursion </a:t>
            </a:r>
            <a:r>
              <a:rPr lang="en-US" sz="9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a:t>
            </a:r>
            <a:r>
              <a:rPr lang="en-US" sz="9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ccidents </a:t>
            </a:r>
            <a:r>
              <a:rPr lang="en-US" sz="9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involving Part 121 </a:t>
            </a:r>
            <a:r>
              <a:rPr lang="en-US" sz="9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Operators</a:t>
            </a:r>
            <a:endParaRPr lang="en-US" sz="9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4" name="TextBox 3"/>
          <p:cNvSpPr txBox="1"/>
          <p:nvPr/>
        </p:nvSpPr>
        <p:spPr>
          <a:xfrm>
            <a:off x="152400" y="6290134"/>
            <a:ext cx="43891200" cy="2585323"/>
          </a:xfrm>
          <a:prstGeom prst="rect">
            <a:avLst/>
          </a:prstGeom>
          <a:noFill/>
        </p:spPr>
        <p:txBody>
          <a:bodyPr wrap="square" rtlCol="0">
            <a:spAutoFit/>
          </a:bodyPr>
          <a:lstStyle/>
          <a:p>
            <a:pPr algn="ctr"/>
            <a:r>
              <a:rPr lang="en-US" altLang="zh-TW" sz="5400" dirty="0" smtClean="0"/>
              <a:t>Presented</a:t>
            </a:r>
            <a:r>
              <a:rPr lang="zh-TW" altLang="en-US" sz="5400" dirty="0" smtClean="0"/>
              <a:t> </a:t>
            </a:r>
            <a:r>
              <a:rPr lang="en-US" altLang="zh-TW" sz="5400" dirty="0" smtClean="0"/>
              <a:t>by:</a:t>
            </a:r>
            <a:r>
              <a:rPr lang="zh-TW" altLang="en-US" sz="5400" dirty="0" smtClean="0"/>
              <a:t> </a:t>
            </a:r>
            <a:r>
              <a:rPr lang="en-US" altLang="zh-TW" sz="5400" dirty="0" smtClean="0"/>
              <a:t>Albert</a:t>
            </a:r>
            <a:r>
              <a:rPr lang="zh-TW" altLang="en-US" sz="5400" dirty="0" smtClean="0"/>
              <a:t> </a:t>
            </a:r>
            <a:r>
              <a:rPr lang="en-US" altLang="zh-TW" sz="5400" dirty="0" smtClean="0"/>
              <a:t>Ma</a:t>
            </a:r>
            <a:endParaRPr lang="zh-TW" altLang="en-US" sz="5400" dirty="0" smtClean="0"/>
          </a:p>
          <a:p>
            <a:pPr algn="ctr"/>
            <a:r>
              <a:rPr lang="en-US" altLang="zh-TW" sz="5400" dirty="0" smtClean="0"/>
              <a:t>Faculty</a:t>
            </a:r>
            <a:r>
              <a:rPr lang="zh-TW" altLang="en-US" sz="5400" dirty="0" smtClean="0"/>
              <a:t> </a:t>
            </a:r>
            <a:r>
              <a:rPr lang="en-US" altLang="zh-TW" sz="5400" dirty="0" smtClean="0"/>
              <a:t>Advisor:</a:t>
            </a:r>
            <a:r>
              <a:rPr lang="zh-TW" altLang="en-US" sz="5400" dirty="0" smtClean="0"/>
              <a:t> </a:t>
            </a:r>
            <a:r>
              <a:rPr lang="en-US" altLang="zh-TW" sz="5400" dirty="0" smtClean="0"/>
              <a:t>Professor</a:t>
            </a:r>
            <a:r>
              <a:rPr lang="zh-TW" altLang="en-US" sz="5400" dirty="0" smtClean="0"/>
              <a:t> </a:t>
            </a:r>
            <a:r>
              <a:rPr lang="en-US" altLang="zh-TW" sz="5400" dirty="0" smtClean="0"/>
              <a:t>Leo</a:t>
            </a:r>
            <a:r>
              <a:rPr lang="zh-TW" altLang="en-US" sz="5400" dirty="0" smtClean="0"/>
              <a:t> </a:t>
            </a:r>
            <a:r>
              <a:rPr lang="en-US" altLang="zh-TW" sz="5400" dirty="0" smtClean="0"/>
              <a:t>Murphy</a:t>
            </a:r>
            <a:endParaRPr lang="zh-TW" altLang="en-US" sz="5400" dirty="0" smtClean="0"/>
          </a:p>
          <a:p>
            <a:endParaRPr lang="en-US" sz="5400" dirty="0"/>
          </a:p>
        </p:txBody>
      </p:sp>
      <p:sp>
        <p:nvSpPr>
          <p:cNvPr id="6" name="TextBox 5"/>
          <p:cNvSpPr txBox="1"/>
          <p:nvPr/>
        </p:nvSpPr>
        <p:spPr>
          <a:xfrm>
            <a:off x="2002971" y="8869600"/>
            <a:ext cx="18701657" cy="6309420"/>
          </a:xfrm>
          <a:prstGeom prst="rect">
            <a:avLst/>
          </a:prstGeom>
          <a:noFill/>
        </p:spPr>
        <p:txBody>
          <a:bodyPr wrap="square" rtlCol="0">
            <a:spAutoFit/>
          </a:bodyPr>
          <a:lstStyle/>
          <a:p>
            <a:r>
              <a:rPr lang="en-US" altLang="zh-TW" sz="4400" b="1" dirty="0" smtClean="0"/>
              <a:t>Abstract</a:t>
            </a:r>
            <a:endParaRPr lang="zh-TW" altLang="en-US" sz="4800" b="1" dirty="0" smtClean="0"/>
          </a:p>
          <a:p>
            <a:pPr algn="just"/>
            <a:r>
              <a:rPr lang="en-US" sz="3600" dirty="0"/>
              <a:t>The purpose of this study </a:t>
            </a:r>
            <a:r>
              <a:rPr lang="en-US" sz="3600" dirty="0" smtClean="0"/>
              <a:t>was </a:t>
            </a:r>
            <a:r>
              <a:rPr lang="en-US" sz="3600" dirty="0"/>
              <a:t>to research the role that pilot error and crew resource management play in runway overrun accidents during the landing phase of flight involving scheduled Part 121 Air Carrier operations in the United States. </a:t>
            </a:r>
            <a:r>
              <a:rPr lang="en-US" altLang="zh-TW" sz="3600" dirty="0" smtClean="0"/>
              <a:t>An</a:t>
            </a:r>
            <a:r>
              <a:rPr lang="zh-TW" altLang="en-US" sz="3600" dirty="0" smtClean="0"/>
              <a:t> </a:t>
            </a:r>
            <a:r>
              <a:rPr lang="en-US" altLang="zh-TW" sz="3600" dirty="0" smtClean="0"/>
              <a:t>inquiry</a:t>
            </a:r>
            <a:r>
              <a:rPr lang="zh-TW" altLang="en-US" sz="3600" dirty="0" smtClean="0"/>
              <a:t> </a:t>
            </a:r>
            <a:r>
              <a:rPr lang="en-US" altLang="zh-TW" sz="3600" dirty="0" smtClean="0"/>
              <a:t>to</a:t>
            </a:r>
            <a:r>
              <a:rPr lang="zh-TW" altLang="en-US" sz="3600" dirty="0" smtClean="0"/>
              <a:t> </a:t>
            </a:r>
            <a:r>
              <a:rPr lang="en-US" altLang="zh-TW" sz="3600" dirty="0" smtClean="0"/>
              <a:t>the</a:t>
            </a:r>
            <a:r>
              <a:rPr lang="zh-TW" altLang="en-US" sz="3600" dirty="0" smtClean="0"/>
              <a:t> </a:t>
            </a:r>
            <a:r>
              <a:rPr lang="en-US" altLang="zh-TW" sz="3600" dirty="0" smtClean="0"/>
              <a:t>National</a:t>
            </a:r>
            <a:r>
              <a:rPr lang="zh-TW" altLang="en-US" sz="3600" dirty="0" smtClean="0"/>
              <a:t> </a:t>
            </a:r>
            <a:r>
              <a:rPr lang="en-US" altLang="zh-TW" sz="3600" dirty="0" smtClean="0"/>
              <a:t>Transportation</a:t>
            </a:r>
            <a:r>
              <a:rPr lang="zh-TW" altLang="en-US" sz="3600" dirty="0" smtClean="0"/>
              <a:t> </a:t>
            </a:r>
            <a:r>
              <a:rPr lang="en-US" altLang="zh-TW" sz="3600" dirty="0" smtClean="0"/>
              <a:t>Safety</a:t>
            </a:r>
            <a:r>
              <a:rPr lang="zh-TW" altLang="en-US" sz="3600" dirty="0" smtClean="0"/>
              <a:t> </a:t>
            </a:r>
            <a:r>
              <a:rPr lang="en-US" altLang="zh-TW" sz="3600" dirty="0" smtClean="0"/>
              <a:t>Board’s</a:t>
            </a:r>
            <a:r>
              <a:rPr lang="zh-TW" altLang="en-US" sz="3600" dirty="0" smtClean="0"/>
              <a:t> </a:t>
            </a:r>
            <a:r>
              <a:rPr lang="en-US" altLang="zh-TW" sz="3600" dirty="0" smtClean="0"/>
              <a:t>Database</a:t>
            </a:r>
            <a:r>
              <a:rPr lang="zh-TW" altLang="en-US" sz="3600" dirty="0" smtClean="0"/>
              <a:t> </a:t>
            </a:r>
            <a:r>
              <a:rPr lang="en-US" altLang="zh-TW" sz="3600" dirty="0" smtClean="0"/>
              <a:t>indicated</a:t>
            </a:r>
            <a:r>
              <a:rPr lang="zh-TW" altLang="en-US" sz="3600" dirty="0" smtClean="0"/>
              <a:t> </a:t>
            </a:r>
            <a:r>
              <a:rPr lang="en-US" altLang="zh-TW" sz="3600" dirty="0" smtClean="0"/>
              <a:t>that</a:t>
            </a:r>
            <a:r>
              <a:rPr lang="zh-TW" altLang="en-US" sz="3600" dirty="0"/>
              <a:t> </a:t>
            </a:r>
            <a:r>
              <a:rPr lang="en-US" altLang="zh-TW" sz="3600" dirty="0" smtClean="0"/>
              <a:t>94</a:t>
            </a:r>
            <a:r>
              <a:rPr lang="zh-TW" altLang="en-US" sz="3600" dirty="0" smtClean="0"/>
              <a:t> </a:t>
            </a:r>
            <a:r>
              <a:rPr lang="en-US" altLang="zh-TW" sz="3600" dirty="0" smtClean="0"/>
              <a:t>accidents</a:t>
            </a:r>
            <a:r>
              <a:rPr lang="zh-TW" altLang="en-US" sz="3600" dirty="0" smtClean="0"/>
              <a:t> </a:t>
            </a:r>
            <a:r>
              <a:rPr lang="en-US" altLang="zh-TW" sz="3600" dirty="0" smtClean="0"/>
              <a:t>involving</a:t>
            </a:r>
            <a:r>
              <a:rPr lang="zh-TW" altLang="en-US" sz="3600" dirty="0" smtClean="0"/>
              <a:t> </a:t>
            </a:r>
            <a:r>
              <a:rPr lang="en-US" altLang="zh-TW" sz="3600" dirty="0" smtClean="0"/>
              <a:t>scheduled</a:t>
            </a:r>
            <a:r>
              <a:rPr lang="zh-TW" altLang="en-US" sz="3600" dirty="0" smtClean="0"/>
              <a:t> </a:t>
            </a:r>
            <a:r>
              <a:rPr lang="en-US" altLang="zh-TW" sz="3600" dirty="0" smtClean="0"/>
              <a:t>Part</a:t>
            </a:r>
            <a:r>
              <a:rPr lang="zh-TW" altLang="en-US" sz="3600" dirty="0" smtClean="0"/>
              <a:t> </a:t>
            </a:r>
            <a:r>
              <a:rPr lang="en-US" altLang="zh-TW" sz="3600" dirty="0" smtClean="0"/>
              <a:t>121</a:t>
            </a:r>
            <a:r>
              <a:rPr lang="zh-TW" altLang="en-US" sz="3600" dirty="0" smtClean="0"/>
              <a:t> </a:t>
            </a:r>
            <a:r>
              <a:rPr lang="en-US" altLang="zh-TW" sz="3600" dirty="0" smtClean="0"/>
              <a:t>operators</a:t>
            </a:r>
            <a:r>
              <a:rPr lang="zh-TW" altLang="en-US" sz="3600" dirty="0" smtClean="0"/>
              <a:t> </a:t>
            </a:r>
            <a:r>
              <a:rPr lang="en-US" altLang="zh-TW" sz="3600" dirty="0" smtClean="0"/>
              <a:t>have</a:t>
            </a:r>
            <a:r>
              <a:rPr lang="zh-TW" altLang="en-US" sz="3600" dirty="0"/>
              <a:t> </a:t>
            </a:r>
            <a:r>
              <a:rPr lang="en-US" altLang="zh-TW" sz="3600" dirty="0" smtClean="0"/>
              <a:t>taken</a:t>
            </a:r>
            <a:r>
              <a:rPr lang="zh-TW" altLang="en-US" sz="3600" dirty="0" smtClean="0"/>
              <a:t> </a:t>
            </a:r>
            <a:r>
              <a:rPr lang="en-US" altLang="zh-TW" sz="3600" dirty="0" smtClean="0"/>
              <a:t>place</a:t>
            </a:r>
            <a:r>
              <a:rPr lang="zh-TW" altLang="en-US" sz="3600" dirty="0" smtClean="0"/>
              <a:t> </a:t>
            </a:r>
            <a:r>
              <a:rPr lang="en-US" altLang="zh-TW" sz="3600" dirty="0" smtClean="0"/>
              <a:t>during</a:t>
            </a:r>
            <a:r>
              <a:rPr lang="zh-TW" altLang="en-US" sz="3600" dirty="0" smtClean="0"/>
              <a:t> </a:t>
            </a:r>
            <a:r>
              <a:rPr lang="en-US" altLang="zh-TW" sz="3600" dirty="0" smtClean="0"/>
              <a:t>the</a:t>
            </a:r>
            <a:r>
              <a:rPr lang="zh-TW" altLang="en-US" sz="3600" dirty="0" smtClean="0"/>
              <a:t> </a:t>
            </a:r>
            <a:r>
              <a:rPr lang="en-US" altLang="zh-TW" sz="3600" dirty="0" smtClean="0"/>
              <a:t>landing</a:t>
            </a:r>
            <a:r>
              <a:rPr lang="zh-TW" altLang="en-US" sz="3600" dirty="0" smtClean="0"/>
              <a:t> </a:t>
            </a:r>
            <a:r>
              <a:rPr lang="en-US" altLang="zh-TW" sz="3600" dirty="0" smtClean="0"/>
              <a:t>phase</a:t>
            </a:r>
            <a:r>
              <a:rPr lang="zh-TW" altLang="en-US" sz="3600" dirty="0" smtClean="0"/>
              <a:t> </a:t>
            </a:r>
            <a:r>
              <a:rPr lang="en-US" altLang="zh-TW" sz="3600" dirty="0" smtClean="0"/>
              <a:t>of</a:t>
            </a:r>
            <a:r>
              <a:rPr lang="zh-TW" altLang="en-US" sz="3600" dirty="0" smtClean="0"/>
              <a:t> </a:t>
            </a:r>
            <a:r>
              <a:rPr lang="en-US" altLang="zh-TW" sz="3600" dirty="0" smtClean="0"/>
              <a:t>flight</a:t>
            </a:r>
            <a:r>
              <a:rPr lang="zh-TW" altLang="en-US" sz="3600" dirty="0" smtClean="0"/>
              <a:t> </a:t>
            </a:r>
            <a:r>
              <a:rPr lang="en-US" altLang="zh-TW" sz="3600" dirty="0" smtClean="0"/>
              <a:t>and</a:t>
            </a:r>
            <a:r>
              <a:rPr lang="zh-TW" altLang="en-US" sz="3600" dirty="0" smtClean="0"/>
              <a:t> </a:t>
            </a:r>
            <a:r>
              <a:rPr lang="en-US" altLang="zh-TW" sz="3600" dirty="0" smtClean="0"/>
              <a:t>30</a:t>
            </a:r>
            <a:r>
              <a:rPr lang="zh-TW" altLang="en-US" sz="3600" dirty="0" smtClean="0"/>
              <a:t> </a:t>
            </a:r>
            <a:r>
              <a:rPr lang="en-US" altLang="zh-TW" sz="3600" dirty="0" smtClean="0"/>
              <a:t>of</a:t>
            </a:r>
            <a:r>
              <a:rPr lang="zh-TW" altLang="en-US" sz="3600" dirty="0" smtClean="0"/>
              <a:t> </a:t>
            </a:r>
            <a:r>
              <a:rPr lang="en-US" altLang="zh-TW" sz="3600" dirty="0" smtClean="0"/>
              <a:t>those</a:t>
            </a:r>
            <a:r>
              <a:rPr lang="zh-TW" altLang="en-US" sz="3600" dirty="0" smtClean="0"/>
              <a:t> </a:t>
            </a:r>
            <a:r>
              <a:rPr lang="en-US" altLang="zh-TW" sz="3600" dirty="0" smtClean="0"/>
              <a:t>accidents</a:t>
            </a:r>
            <a:r>
              <a:rPr lang="zh-TW" altLang="en-US" sz="3600" dirty="0" smtClean="0"/>
              <a:t> </a:t>
            </a:r>
            <a:r>
              <a:rPr lang="en-US" altLang="zh-TW" sz="3600" dirty="0" smtClean="0"/>
              <a:t>involved</a:t>
            </a:r>
            <a:r>
              <a:rPr lang="zh-TW" altLang="en-US" sz="3600" dirty="0" smtClean="0"/>
              <a:t> </a:t>
            </a:r>
            <a:r>
              <a:rPr lang="en-US" altLang="zh-TW" sz="3600" dirty="0" smtClean="0"/>
              <a:t>the</a:t>
            </a:r>
            <a:r>
              <a:rPr lang="zh-TW" altLang="en-US" sz="3600" dirty="0" smtClean="0"/>
              <a:t> </a:t>
            </a:r>
            <a:r>
              <a:rPr lang="en-US" altLang="zh-TW" sz="3600" dirty="0" smtClean="0"/>
              <a:t>aircraft</a:t>
            </a:r>
            <a:r>
              <a:rPr lang="zh-TW" altLang="en-US" sz="3600" dirty="0" smtClean="0"/>
              <a:t> </a:t>
            </a:r>
            <a:r>
              <a:rPr lang="en-US" altLang="zh-TW" sz="3600" dirty="0" smtClean="0"/>
              <a:t>departing</a:t>
            </a:r>
            <a:r>
              <a:rPr lang="zh-TW" altLang="en-US" sz="3600" dirty="0" smtClean="0"/>
              <a:t> </a:t>
            </a:r>
            <a:r>
              <a:rPr lang="en-US" altLang="zh-TW" sz="3600" dirty="0" smtClean="0"/>
              <a:t>the</a:t>
            </a:r>
            <a:r>
              <a:rPr lang="zh-TW" altLang="en-US" sz="3600" dirty="0" smtClean="0"/>
              <a:t> </a:t>
            </a:r>
            <a:r>
              <a:rPr lang="en-US" altLang="zh-TW" sz="3600" dirty="0" smtClean="0"/>
              <a:t>landing</a:t>
            </a:r>
            <a:r>
              <a:rPr lang="zh-TW" altLang="en-US" sz="3600" dirty="0" smtClean="0"/>
              <a:t> </a:t>
            </a:r>
            <a:r>
              <a:rPr lang="en-US" altLang="zh-TW" sz="3600" dirty="0" smtClean="0"/>
              <a:t>runway</a:t>
            </a:r>
            <a:r>
              <a:rPr lang="zh-TW" altLang="en-US" sz="3600" dirty="0" smtClean="0"/>
              <a:t> </a:t>
            </a:r>
            <a:r>
              <a:rPr lang="en-US" altLang="zh-TW" sz="3600" dirty="0" smtClean="0"/>
              <a:t>(runway</a:t>
            </a:r>
            <a:r>
              <a:rPr lang="zh-TW" altLang="en-US" sz="3600" dirty="0" smtClean="0"/>
              <a:t> </a:t>
            </a:r>
            <a:r>
              <a:rPr lang="en-US" altLang="zh-TW" sz="3600" dirty="0" smtClean="0"/>
              <a:t>excursion).</a:t>
            </a:r>
            <a:r>
              <a:rPr lang="zh-TW" altLang="en-US" sz="3600" dirty="0" smtClean="0"/>
              <a:t> </a:t>
            </a:r>
            <a:r>
              <a:rPr lang="en-US" altLang="zh-TW" sz="3600" dirty="0" smtClean="0"/>
              <a:t>According</a:t>
            </a:r>
            <a:r>
              <a:rPr lang="zh-TW" altLang="en-US" sz="3600" dirty="0" smtClean="0"/>
              <a:t> </a:t>
            </a:r>
            <a:r>
              <a:rPr lang="en-US" altLang="zh-TW" sz="3600" dirty="0" smtClean="0"/>
              <a:t>to</a:t>
            </a:r>
            <a:r>
              <a:rPr lang="zh-TW" altLang="en-US" sz="3600" dirty="0" smtClean="0"/>
              <a:t> </a:t>
            </a:r>
            <a:r>
              <a:rPr lang="en-US" altLang="zh-TW" sz="3600" dirty="0" smtClean="0"/>
              <a:t>our</a:t>
            </a:r>
            <a:r>
              <a:rPr lang="zh-TW" altLang="en-US" sz="3600" dirty="0" smtClean="0"/>
              <a:t> </a:t>
            </a:r>
            <a:r>
              <a:rPr lang="en-US" altLang="zh-TW" sz="3600" dirty="0" smtClean="0"/>
              <a:t>analysis,</a:t>
            </a:r>
            <a:r>
              <a:rPr lang="zh-TW" altLang="en-US" sz="3600" dirty="0" smtClean="0"/>
              <a:t> </a:t>
            </a:r>
            <a:r>
              <a:rPr lang="en-US" altLang="zh-TW" sz="3600" dirty="0" smtClean="0"/>
              <a:t>83%</a:t>
            </a:r>
            <a:r>
              <a:rPr lang="zh-TW" altLang="en-US" sz="3600" dirty="0" smtClean="0"/>
              <a:t> </a:t>
            </a:r>
            <a:r>
              <a:rPr lang="en-US" altLang="zh-TW" sz="3600" dirty="0" smtClean="0"/>
              <a:t>of</a:t>
            </a:r>
            <a:r>
              <a:rPr lang="zh-TW" altLang="en-US" sz="3600" dirty="0" smtClean="0"/>
              <a:t> </a:t>
            </a:r>
            <a:r>
              <a:rPr lang="en-US" altLang="zh-TW" sz="3600" dirty="0" smtClean="0"/>
              <a:t>those</a:t>
            </a:r>
            <a:r>
              <a:rPr lang="zh-TW" altLang="en-US" sz="3600" dirty="0" smtClean="0"/>
              <a:t> </a:t>
            </a:r>
            <a:r>
              <a:rPr lang="en-US" altLang="zh-TW" sz="3600" dirty="0" smtClean="0"/>
              <a:t>accidents</a:t>
            </a:r>
            <a:r>
              <a:rPr lang="zh-TW" altLang="en-US" sz="3600" dirty="0" smtClean="0"/>
              <a:t> </a:t>
            </a:r>
            <a:r>
              <a:rPr lang="en-US" altLang="zh-TW" sz="3600" dirty="0" smtClean="0"/>
              <a:t>were</a:t>
            </a:r>
            <a:r>
              <a:rPr lang="zh-TW" altLang="en-US" sz="3600" dirty="0" smtClean="0"/>
              <a:t> </a:t>
            </a:r>
            <a:r>
              <a:rPr lang="en-US" altLang="zh-TW" sz="3600" dirty="0" smtClean="0"/>
              <a:t>a</a:t>
            </a:r>
            <a:r>
              <a:rPr lang="zh-TW" altLang="en-US" sz="3600" dirty="0" smtClean="0"/>
              <a:t> </a:t>
            </a:r>
            <a:r>
              <a:rPr lang="en-US" altLang="zh-TW" sz="3600" dirty="0" smtClean="0"/>
              <a:t>direct</a:t>
            </a:r>
            <a:r>
              <a:rPr lang="zh-TW" altLang="en-US" sz="3600" dirty="0" smtClean="0"/>
              <a:t> </a:t>
            </a:r>
            <a:r>
              <a:rPr lang="en-US" altLang="zh-TW" sz="3600" dirty="0" smtClean="0"/>
              <a:t>result</a:t>
            </a:r>
            <a:r>
              <a:rPr lang="zh-TW" altLang="en-US" sz="3600" dirty="0" smtClean="0"/>
              <a:t> </a:t>
            </a:r>
            <a:r>
              <a:rPr lang="en-US" altLang="zh-TW" sz="3600" dirty="0" smtClean="0"/>
              <a:t>of</a:t>
            </a:r>
            <a:r>
              <a:rPr lang="zh-TW" altLang="en-US" sz="3600" dirty="0" smtClean="0"/>
              <a:t> </a:t>
            </a:r>
            <a:r>
              <a:rPr lang="en-US" altLang="zh-TW" sz="3600" dirty="0" smtClean="0"/>
              <a:t>pilot</a:t>
            </a:r>
            <a:r>
              <a:rPr lang="zh-TW" altLang="en-US" sz="3600" dirty="0" smtClean="0"/>
              <a:t> </a:t>
            </a:r>
            <a:r>
              <a:rPr lang="en-US" altLang="zh-TW" sz="3600" dirty="0" smtClean="0"/>
              <a:t>error</a:t>
            </a:r>
            <a:r>
              <a:rPr lang="zh-TW" altLang="en-US" sz="3600" dirty="0" smtClean="0"/>
              <a:t> </a:t>
            </a:r>
            <a:r>
              <a:rPr lang="en-US" altLang="zh-TW" sz="3600" dirty="0" smtClean="0"/>
              <a:t>and</a:t>
            </a:r>
            <a:r>
              <a:rPr lang="zh-TW" altLang="en-US" sz="3600" dirty="0" smtClean="0"/>
              <a:t> </a:t>
            </a:r>
            <a:r>
              <a:rPr lang="en-US" altLang="zh-TW" sz="3600" dirty="0" smtClean="0"/>
              <a:t>87%</a:t>
            </a:r>
            <a:r>
              <a:rPr lang="zh-TW" altLang="en-US" sz="3600" dirty="0" smtClean="0"/>
              <a:t> </a:t>
            </a:r>
            <a:r>
              <a:rPr lang="en-US" altLang="zh-TW" sz="3600" dirty="0" smtClean="0"/>
              <a:t>of</a:t>
            </a:r>
            <a:r>
              <a:rPr lang="zh-TW" altLang="en-US" sz="3600" dirty="0" smtClean="0"/>
              <a:t> </a:t>
            </a:r>
            <a:r>
              <a:rPr lang="en-US" altLang="zh-TW" sz="3600" dirty="0" smtClean="0"/>
              <a:t>those</a:t>
            </a:r>
            <a:r>
              <a:rPr lang="zh-TW" altLang="en-US" sz="3600" dirty="0" smtClean="0"/>
              <a:t> </a:t>
            </a:r>
            <a:r>
              <a:rPr lang="en-US" altLang="zh-TW" sz="3600" dirty="0" smtClean="0"/>
              <a:t>accidents</a:t>
            </a:r>
            <a:r>
              <a:rPr lang="zh-TW" altLang="en-US" sz="3600" dirty="0" smtClean="0"/>
              <a:t> </a:t>
            </a:r>
            <a:r>
              <a:rPr lang="en-US" altLang="zh-TW" sz="3600" dirty="0" smtClean="0"/>
              <a:t>could</a:t>
            </a:r>
            <a:r>
              <a:rPr lang="zh-TW" altLang="en-US" sz="3600" dirty="0" smtClean="0"/>
              <a:t> </a:t>
            </a:r>
            <a:r>
              <a:rPr lang="en-US" altLang="zh-TW" sz="3600" dirty="0" smtClean="0"/>
              <a:t>potentially </a:t>
            </a:r>
            <a:r>
              <a:rPr lang="en-US" altLang="zh-TW" sz="3600" dirty="0" smtClean="0"/>
              <a:t>have been</a:t>
            </a:r>
            <a:r>
              <a:rPr lang="zh-TW" altLang="en-US" sz="3600" dirty="0" smtClean="0"/>
              <a:t> </a:t>
            </a:r>
            <a:r>
              <a:rPr lang="en-US" altLang="zh-TW" sz="3600" dirty="0" smtClean="0"/>
              <a:t>avoided</a:t>
            </a:r>
            <a:r>
              <a:rPr lang="zh-TW" altLang="en-US" sz="3600" dirty="0" smtClean="0"/>
              <a:t> </a:t>
            </a:r>
            <a:r>
              <a:rPr lang="en-US" altLang="zh-TW" sz="3600" dirty="0" smtClean="0"/>
              <a:t>with</a:t>
            </a:r>
            <a:r>
              <a:rPr lang="zh-TW" altLang="en-US" sz="3600" dirty="0" smtClean="0"/>
              <a:t> </a:t>
            </a:r>
            <a:r>
              <a:rPr lang="en-US" altLang="zh-TW" sz="3600" dirty="0" smtClean="0"/>
              <a:t>proper</a:t>
            </a:r>
            <a:r>
              <a:rPr lang="zh-TW" altLang="en-US" sz="3600" dirty="0" smtClean="0"/>
              <a:t> </a:t>
            </a:r>
            <a:r>
              <a:rPr lang="en-US" altLang="zh-TW" sz="3600" dirty="0" smtClean="0"/>
              <a:t>crew</a:t>
            </a:r>
            <a:r>
              <a:rPr lang="zh-TW" altLang="en-US" sz="3600" dirty="0" smtClean="0"/>
              <a:t> </a:t>
            </a:r>
            <a:r>
              <a:rPr lang="en-US" altLang="zh-TW" sz="3600" dirty="0" smtClean="0"/>
              <a:t>resource</a:t>
            </a:r>
            <a:r>
              <a:rPr lang="zh-TW" altLang="en-US" sz="3600" dirty="0" smtClean="0"/>
              <a:t> </a:t>
            </a:r>
            <a:r>
              <a:rPr lang="en-US" altLang="zh-TW" sz="3600" dirty="0" smtClean="0"/>
              <a:t>management.</a:t>
            </a:r>
            <a:r>
              <a:rPr lang="zh-TW" altLang="en-US" sz="3600" dirty="0" smtClean="0"/>
              <a:t> </a:t>
            </a:r>
          </a:p>
          <a:p>
            <a:endParaRPr lang="zh-TW" altLang="en-US" sz="3600" dirty="0"/>
          </a:p>
        </p:txBody>
      </p:sp>
      <p:sp>
        <p:nvSpPr>
          <p:cNvPr id="12" name="TextBox 11"/>
          <p:cNvSpPr txBox="1"/>
          <p:nvPr/>
        </p:nvSpPr>
        <p:spPr>
          <a:xfrm>
            <a:off x="2002971" y="15409793"/>
            <a:ext cx="19059073" cy="9079409"/>
          </a:xfrm>
          <a:prstGeom prst="rect">
            <a:avLst/>
          </a:prstGeom>
          <a:noFill/>
        </p:spPr>
        <p:txBody>
          <a:bodyPr wrap="square" rtlCol="0">
            <a:spAutoFit/>
          </a:bodyPr>
          <a:lstStyle/>
          <a:p>
            <a:r>
              <a:rPr lang="en-US" altLang="zh-TW" sz="4400" b="1" dirty="0" smtClean="0"/>
              <a:t>Introduction</a:t>
            </a:r>
            <a:endParaRPr lang="zh-TW" altLang="en-US" sz="4800" b="1" dirty="0" smtClean="0"/>
          </a:p>
          <a:p>
            <a:pPr algn="just"/>
            <a:r>
              <a:rPr lang="en-US" sz="3600" dirty="0" smtClean="0"/>
              <a:t>According to a report published by the </a:t>
            </a:r>
            <a:r>
              <a:rPr lang="en-US" altLang="zh-TW" sz="3600" dirty="0" smtClean="0"/>
              <a:t>FAA,</a:t>
            </a:r>
            <a:r>
              <a:rPr lang="zh-TW" altLang="en-US" sz="3600" dirty="0" smtClean="0"/>
              <a:t> </a:t>
            </a:r>
            <a:r>
              <a:rPr lang="en-US" altLang="zh-TW" sz="3600" dirty="0" smtClean="0"/>
              <a:t>an estimated</a:t>
            </a:r>
            <a:r>
              <a:rPr lang="zh-TW" altLang="en-US" sz="3600" dirty="0" smtClean="0"/>
              <a:t> </a:t>
            </a:r>
            <a:r>
              <a:rPr lang="en-US" altLang="zh-TW" sz="3600" dirty="0" smtClean="0"/>
              <a:t>70%</a:t>
            </a:r>
            <a:r>
              <a:rPr lang="zh-TW" altLang="en-US" sz="3600" dirty="0" smtClean="0"/>
              <a:t> </a:t>
            </a:r>
            <a:r>
              <a:rPr lang="en-US" altLang="zh-TW" sz="3600" dirty="0" smtClean="0"/>
              <a:t>to</a:t>
            </a:r>
            <a:r>
              <a:rPr lang="zh-TW" altLang="en-US" sz="3600" dirty="0" smtClean="0"/>
              <a:t> </a:t>
            </a:r>
            <a:r>
              <a:rPr lang="en-US" altLang="zh-TW" sz="3600" dirty="0" smtClean="0"/>
              <a:t>80%</a:t>
            </a:r>
            <a:r>
              <a:rPr lang="zh-TW" altLang="en-US" sz="3600" dirty="0" smtClean="0"/>
              <a:t> </a:t>
            </a:r>
            <a:r>
              <a:rPr lang="en-US" altLang="zh-TW" sz="3600" dirty="0" smtClean="0"/>
              <a:t>of</a:t>
            </a:r>
            <a:r>
              <a:rPr lang="zh-TW" altLang="en-US" sz="3600" dirty="0" smtClean="0"/>
              <a:t> </a:t>
            </a:r>
            <a:r>
              <a:rPr lang="en-US" altLang="zh-TW" sz="3600" dirty="0" smtClean="0"/>
              <a:t>civil</a:t>
            </a:r>
            <a:r>
              <a:rPr lang="zh-TW" altLang="en-US" sz="3600" dirty="0" smtClean="0"/>
              <a:t> </a:t>
            </a:r>
            <a:r>
              <a:rPr lang="en-US" altLang="zh-TW" sz="3600" dirty="0" smtClean="0"/>
              <a:t>and</a:t>
            </a:r>
            <a:r>
              <a:rPr lang="zh-TW" altLang="en-US" sz="3600" dirty="0" smtClean="0"/>
              <a:t> </a:t>
            </a:r>
            <a:r>
              <a:rPr lang="en-US" altLang="zh-TW" sz="3600" dirty="0" smtClean="0"/>
              <a:t>military</a:t>
            </a:r>
            <a:r>
              <a:rPr lang="zh-TW" altLang="en-US" sz="3600" dirty="0" smtClean="0"/>
              <a:t> </a:t>
            </a:r>
            <a:r>
              <a:rPr lang="en-US" altLang="zh-TW" sz="3600" dirty="0" smtClean="0"/>
              <a:t>aviation</a:t>
            </a:r>
            <a:r>
              <a:rPr lang="zh-TW" altLang="en-US" sz="3600" dirty="0" smtClean="0"/>
              <a:t> </a:t>
            </a:r>
            <a:r>
              <a:rPr lang="en-US" altLang="zh-TW" sz="3600" dirty="0" smtClean="0"/>
              <a:t>accidents</a:t>
            </a:r>
            <a:r>
              <a:rPr lang="zh-TW" altLang="en-US" sz="3600" dirty="0" smtClean="0"/>
              <a:t> </a:t>
            </a:r>
            <a:r>
              <a:rPr lang="en-US" altLang="zh-TW" sz="3600" dirty="0" smtClean="0"/>
              <a:t>were</a:t>
            </a:r>
            <a:r>
              <a:rPr lang="zh-TW" altLang="en-US" sz="3600" dirty="0" smtClean="0"/>
              <a:t> </a:t>
            </a:r>
            <a:r>
              <a:rPr lang="en-US" altLang="zh-TW" sz="3600" dirty="0" smtClean="0"/>
              <a:t>caused</a:t>
            </a:r>
            <a:r>
              <a:rPr lang="zh-TW" altLang="en-US" sz="3600" dirty="0" smtClean="0"/>
              <a:t> </a:t>
            </a:r>
            <a:r>
              <a:rPr lang="en-US" altLang="zh-TW" sz="3600" dirty="0" smtClean="0"/>
              <a:t>by</a:t>
            </a:r>
            <a:r>
              <a:rPr lang="zh-TW" altLang="en-US" sz="3600" dirty="0" smtClean="0"/>
              <a:t> </a:t>
            </a:r>
            <a:r>
              <a:rPr lang="en-US" altLang="zh-TW" sz="3600" dirty="0" smtClean="0"/>
              <a:t>human</a:t>
            </a:r>
            <a:r>
              <a:rPr lang="zh-TW" altLang="en-US" sz="3600" dirty="0" smtClean="0"/>
              <a:t> </a:t>
            </a:r>
            <a:r>
              <a:rPr lang="en-US" altLang="zh-TW" sz="3600" dirty="0" smtClean="0"/>
              <a:t>error.</a:t>
            </a:r>
            <a:r>
              <a:rPr lang="zh-TW" altLang="en-US" sz="3600" dirty="0" smtClean="0"/>
              <a:t> </a:t>
            </a:r>
            <a:r>
              <a:rPr lang="en-US" altLang="zh-TW" sz="3600" dirty="0" smtClean="0"/>
              <a:t>As</a:t>
            </a:r>
            <a:r>
              <a:rPr lang="zh-TW" altLang="en-US" sz="3600" dirty="0" smtClean="0"/>
              <a:t> </a:t>
            </a:r>
            <a:r>
              <a:rPr lang="en-US" altLang="zh-TW" sz="3600" dirty="0" smtClean="0"/>
              <a:t>a</a:t>
            </a:r>
            <a:r>
              <a:rPr lang="zh-TW" altLang="en-US" sz="3600" dirty="0" smtClean="0"/>
              <a:t> </a:t>
            </a:r>
            <a:r>
              <a:rPr lang="en-US" altLang="zh-TW" sz="3600" dirty="0" smtClean="0"/>
              <a:t>result,</a:t>
            </a:r>
            <a:r>
              <a:rPr lang="zh-TW" altLang="en-US" sz="3600" dirty="0" smtClean="0"/>
              <a:t> </a:t>
            </a:r>
            <a:r>
              <a:rPr lang="en-US" altLang="zh-TW" sz="3600" dirty="0" smtClean="0"/>
              <a:t>the</a:t>
            </a:r>
            <a:r>
              <a:rPr lang="zh-TW" altLang="en-US" sz="3600" dirty="0" smtClean="0"/>
              <a:t> </a:t>
            </a:r>
            <a:r>
              <a:rPr lang="en-US" altLang="zh-TW" sz="3600" dirty="0" smtClean="0"/>
              <a:t>aviation</a:t>
            </a:r>
            <a:r>
              <a:rPr lang="zh-TW" altLang="en-US" sz="3600" dirty="0" smtClean="0"/>
              <a:t> </a:t>
            </a:r>
            <a:r>
              <a:rPr lang="en-US" altLang="zh-TW" sz="3600" dirty="0" smtClean="0"/>
              <a:t>industry</a:t>
            </a:r>
            <a:r>
              <a:rPr lang="zh-TW" altLang="en-US" sz="3600" dirty="0" smtClean="0"/>
              <a:t> </a:t>
            </a:r>
            <a:r>
              <a:rPr lang="en-US" altLang="zh-TW" sz="3600" dirty="0" smtClean="0"/>
              <a:t>has</a:t>
            </a:r>
            <a:r>
              <a:rPr lang="zh-TW" altLang="en-US" sz="3600" dirty="0" smtClean="0"/>
              <a:t> </a:t>
            </a:r>
            <a:r>
              <a:rPr lang="en-US" altLang="zh-TW" sz="3600" dirty="0" smtClean="0"/>
              <a:t>implemented</a:t>
            </a:r>
            <a:r>
              <a:rPr lang="zh-TW" altLang="en-US" sz="3600" dirty="0" smtClean="0"/>
              <a:t> </a:t>
            </a:r>
            <a:r>
              <a:rPr lang="en-US" altLang="zh-TW" sz="3600" dirty="0" smtClean="0"/>
              <a:t>numerous</a:t>
            </a:r>
            <a:r>
              <a:rPr lang="zh-TW" altLang="en-US" sz="3600" dirty="0" smtClean="0"/>
              <a:t> </a:t>
            </a:r>
            <a:r>
              <a:rPr lang="en-US" altLang="zh-TW" sz="3600" dirty="0" smtClean="0"/>
              <a:t>guardrails</a:t>
            </a:r>
            <a:r>
              <a:rPr lang="zh-TW" altLang="en-US" sz="3600" dirty="0"/>
              <a:t> </a:t>
            </a:r>
            <a:r>
              <a:rPr lang="en-US" altLang="zh-TW" sz="3600" dirty="0" smtClean="0"/>
              <a:t>to</a:t>
            </a:r>
            <a:r>
              <a:rPr lang="zh-TW" altLang="en-US" sz="3600" dirty="0" smtClean="0"/>
              <a:t> </a:t>
            </a:r>
            <a:r>
              <a:rPr lang="en-US" altLang="zh-TW" sz="3600" dirty="0" smtClean="0"/>
              <a:t>prevent</a:t>
            </a:r>
            <a:r>
              <a:rPr lang="zh-TW" altLang="en-US" sz="3600" dirty="0" smtClean="0"/>
              <a:t> </a:t>
            </a:r>
            <a:r>
              <a:rPr lang="en-US" altLang="zh-TW" sz="3600" dirty="0" smtClean="0"/>
              <a:t>human</a:t>
            </a:r>
            <a:r>
              <a:rPr lang="zh-TW" altLang="en-US" sz="3600" dirty="0" smtClean="0"/>
              <a:t> </a:t>
            </a:r>
            <a:r>
              <a:rPr lang="en-US" altLang="zh-TW" sz="3600" dirty="0" smtClean="0"/>
              <a:t>error</a:t>
            </a:r>
            <a:r>
              <a:rPr lang="zh-TW" altLang="en-US" sz="3600" dirty="0" smtClean="0"/>
              <a:t> </a:t>
            </a:r>
            <a:r>
              <a:rPr lang="en-US" altLang="zh-TW" sz="3600" dirty="0" smtClean="0"/>
              <a:t>from</a:t>
            </a:r>
            <a:r>
              <a:rPr lang="zh-TW" altLang="en-US" sz="3600" dirty="0" smtClean="0"/>
              <a:t> </a:t>
            </a:r>
            <a:r>
              <a:rPr lang="en-US" altLang="zh-TW" sz="3600" dirty="0" smtClean="0"/>
              <a:t>resulting</a:t>
            </a:r>
            <a:r>
              <a:rPr lang="zh-TW" altLang="en-US" sz="3600" dirty="0" smtClean="0"/>
              <a:t> </a:t>
            </a:r>
            <a:r>
              <a:rPr lang="en-US" altLang="zh-TW" sz="3600" dirty="0" smtClean="0"/>
              <a:t>in</a:t>
            </a:r>
            <a:r>
              <a:rPr lang="zh-TW" altLang="en-US" sz="3600" dirty="0"/>
              <a:t> </a:t>
            </a:r>
            <a:r>
              <a:rPr lang="en-US" altLang="zh-TW" sz="3600" dirty="0" smtClean="0"/>
              <a:t>accidents,</a:t>
            </a:r>
            <a:r>
              <a:rPr lang="zh-TW" altLang="en-US" sz="3600" dirty="0" smtClean="0"/>
              <a:t> </a:t>
            </a:r>
            <a:r>
              <a:rPr lang="en-US" altLang="zh-TW" sz="3600" dirty="0" smtClean="0"/>
              <a:t>such</a:t>
            </a:r>
            <a:r>
              <a:rPr lang="zh-TW" altLang="en-US" sz="3600" dirty="0" smtClean="0"/>
              <a:t> </a:t>
            </a:r>
            <a:r>
              <a:rPr lang="en-US" altLang="zh-TW" sz="3600" dirty="0" smtClean="0"/>
              <a:t>as</a:t>
            </a:r>
            <a:r>
              <a:rPr lang="zh-TW" altLang="en-US" sz="3600" dirty="0" smtClean="0"/>
              <a:t> </a:t>
            </a:r>
            <a:r>
              <a:rPr lang="en-US" altLang="zh-TW" sz="3600" dirty="0" smtClean="0"/>
              <a:t>implementing</a:t>
            </a:r>
            <a:r>
              <a:rPr lang="zh-TW" altLang="en-US" sz="3600" dirty="0" smtClean="0"/>
              <a:t> </a:t>
            </a:r>
            <a:r>
              <a:rPr lang="en-US" altLang="zh-TW" sz="3600" dirty="0" smtClean="0"/>
              <a:t>mandatory</a:t>
            </a:r>
            <a:r>
              <a:rPr lang="zh-TW" altLang="en-US" sz="3600" dirty="0" smtClean="0"/>
              <a:t> </a:t>
            </a:r>
            <a:r>
              <a:rPr lang="en-US" altLang="zh-TW" sz="3600" dirty="0" smtClean="0"/>
              <a:t>crew</a:t>
            </a:r>
            <a:r>
              <a:rPr lang="zh-TW" altLang="en-US" sz="3600" dirty="0" smtClean="0"/>
              <a:t> </a:t>
            </a:r>
            <a:r>
              <a:rPr lang="en-US" altLang="zh-TW" sz="3600" dirty="0" smtClean="0"/>
              <a:t>resource</a:t>
            </a:r>
            <a:r>
              <a:rPr lang="zh-TW" altLang="en-US" sz="3600" dirty="0" smtClean="0"/>
              <a:t> </a:t>
            </a:r>
            <a:r>
              <a:rPr lang="en-US" altLang="zh-TW" sz="3600" dirty="0" smtClean="0"/>
              <a:t>management</a:t>
            </a:r>
            <a:r>
              <a:rPr lang="zh-TW" altLang="en-US" sz="3600" dirty="0" smtClean="0"/>
              <a:t> </a:t>
            </a:r>
            <a:r>
              <a:rPr lang="en-US" altLang="zh-TW" sz="3600" dirty="0" smtClean="0"/>
              <a:t>training,</a:t>
            </a:r>
            <a:r>
              <a:rPr lang="zh-TW" altLang="en-US" sz="3600" dirty="0"/>
              <a:t> </a:t>
            </a:r>
            <a:r>
              <a:rPr lang="en-US" altLang="zh-TW" sz="3600" dirty="0" smtClean="0"/>
              <a:t>enforcing</a:t>
            </a:r>
            <a:r>
              <a:rPr lang="zh-TW" altLang="en-US" sz="3600" dirty="0" smtClean="0"/>
              <a:t> </a:t>
            </a:r>
            <a:r>
              <a:rPr lang="en-US" altLang="zh-TW" sz="3600" dirty="0" smtClean="0"/>
              <a:t>checklist</a:t>
            </a:r>
            <a:r>
              <a:rPr lang="zh-TW" altLang="en-US" sz="3600" dirty="0" smtClean="0"/>
              <a:t> </a:t>
            </a:r>
            <a:r>
              <a:rPr lang="en-US" altLang="zh-TW" sz="3600" dirty="0" smtClean="0"/>
              <a:t>usage</a:t>
            </a:r>
            <a:r>
              <a:rPr lang="zh-TW" altLang="en-US" sz="3600" dirty="0" smtClean="0"/>
              <a:t> </a:t>
            </a:r>
            <a:r>
              <a:rPr lang="en-US" altLang="zh-TW" sz="3600" dirty="0" smtClean="0"/>
              <a:t>etc.</a:t>
            </a:r>
            <a:r>
              <a:rPr lang="en-US" sz="3600" dirty="0" smtClean="0"/>
              <a:t> For this research study, it </a:t>
            </a:r>
            <a:r>
              <a:rPr lang="en-US" sz="3600" dirty="0"/>
              <a:t>is hypothesized that </a:t>
            </a:r>
            <a:r>
              <a:rPr lang="en-US" sz="3600" dirty="0" smtClean="0"/>
              <a:t>a </a:t>
            </a:r>
            <a:r>
              <a:rPr lang="en-US" sz="3600" dirty="0"/>
              <a:t>significant number of these 30 accidents have probable causes relating to pilot error such as failing to maintain positive control of the aircraft or poor crew resource management. It is also hypothesized that a statistically significant number of these 30 accidents also have contributing factors such as fatigue.</a:t>
            </a:r>
            <a:r>
              <a:rPr lang="en-US" sz="3600" dirty="0" smtClean="0"/>
              <a:t> </a:t>
            </a:r>
            <a:r>
              <a:rPr lang="en-US" sz="3600" dirty="0"/>
              <a:t>The FAA defines </a:t>
            </a:r>
            <a:r>
              <a:rPr lang="en-US" sz="3600" dirty="0" smtClean="0"/>
              <a:t>“pilot</a:t>
            </a:r>
            <a:r>
              <a:rPr lang="en-US" sz="3600" dirty="0"/>
              <a:t> error” as an accident in which an action or decision made by the pilot was the cause or a contributing factor, and “crew resource management” </a:t>
            </a:r>
            <a:r>
              <a:rPr lang="en-US" sz="3600" dirty="0" smtClean="0"/>
              <a:t>as </a:t>
            </a:r>
            <a:r>
              <a:rPr lang="en-US" sz="3600" dirty="0"/>
              <a:t>the effective use of all available resources: human, hardware, and information. </a:t>
            </a:r>
            <a:r>
              <a:rPr lang="en-US" altLang="zh-TW" sz="3600" dirty="0" smtClean="0"/>
              <a:t>This</a:t>
            </a:r>
            <a:r>
              <a:rPr lang="zh-TW" altLang="en-US" sz="3600" dirty="0" smtClean="0"/>
              <a:t> </a:t>
            </a:r>
            <a:r>
              <a:rPr lang="en-US" altLang="zh-TW" sz="3600" dirty="0" smtClean="0"/>
              <a:t>study</a:t>
            </a:r>
            <a:r>
              <a:rPr lang="zh-TW" altLang="en-US" sz="3600" dirty="0" smtClean="0"/>
              <a:t> </a:t>
            </a:r>
            <a:r>
              <a:rPr lang="en-US" altLang="zh-TW" sz="3600" dirty="0" smtClean="0"/>
              <a:t>is</a:t>
            </a:r>
            <a:r>
              <a:rPr lang="zh-TW" altLang="en-US" sz="3600" dirty="0" smtClean="0"/>
              <a:t> </a:t>
            </a:r>
            <a:r>
              <a:rPr lang="en-US" altLang="zh-TW" sz="3600" dirty="0" smtClean="0"/>
              <a:t>relevant</a:t>
            </a:r>
            <a:r>
              <a:rPr lang="zh-TW" altLang="en-US" sz="3600" dirty="0" smtClean="0"/>
              <a:t> </a:t>
            </a:r>
            <a:r>
              <a:rPr lang="en-US" altLang="zh-TW" sz="3600" dirty="0" smtClean="0"/>
              <a:t>for</a:t>
            </a:r>
            <a:r>
              <a:rPr lang="zh-TW" altLang="en-US" sz="3600" dirty="0" smtClean="0"/>
              <a:t> </a:t>
            </a:r>
            <a:r>
              <a:rPr lang="en-US" altLang="zh-TW" sz="3600" dirty="0" smtClean="0"/>
              <a:t>future</a:t>
            </a:r>
            <a:r>
              <a:rPr lang="zh-TW" altLang="en-US" sz="3600" dirty="0" smtClean="0"/>
              <a:t> </a:t>
            </a:r>
            <a:r>
              <a:rPr lang="en-US" altLang="zh-TW" sz="3600" dirty="0" smtClean="0"/>
              <a:t>investigations</a:t>
            </a:r>
            <a:r>
              <a:rPr lang="zh-TW" altLang="en-US" sz="3600" dirty="0" smtClean="0"/>
              <a:t> </a:t>
            </a:r>
            <a:r>
              <a:rPr lang="en-US" altLang="zh-TW" sz="3600" dirty="0" smtClean="0"/>
              <a:t>to</a:t>
            </a:r>
            <a:r>
              <a:rPr lang="zh-TW" altLang="en-US" sz="3600" dirty="0" smtClean="0"/>
              <a:t> </a:t>
            </a:r>
            <a:r>
              <a:rPr lang="en-US" altLang="zh-TW" sz="3600" dirty="0" smtClean="0"/>
              <a:t>reduce</a:t>
            </a:r>
            <a:r>
              <a:rPr lang="zh-TW" altLang="en-US" sz="3600" dirty="0" smtClean="0"/>
              <a:t> </a:t>
            </a:r>
            <a:r>
              <a:rPr lang="en-US" altLang="zh-TW" sz="3600" dirty="0" smtClean="0"/>
              <a:t>the</a:t>
            </a:r>
            <a:r>
              <a:rPr lang="zh-TW" altLang="en-US" sz="3600" dirty="0" smtClean="0"/>
              <a:t> </a:t>
            </a:r>
            <a:r>
              <a:rPr lang="en-US" altLang="zh-TW" sz="3600" dirty="0" smtClean="0"/>
              <a:t>number</a:t>
            </a:r>
            <a:r>
              <a:rPr lang="zh-TW" altLang="en-US" sz="3600" dirty="0" smtClean="0"/>
              <a:t> </a:t>
            </a:r>
            <a:r>
              <a:rPr lang="en-US" altLang="zh-TW" sz="3600" dirty="0" smtClean="0"/>
              <a:t>of</a:t>
            </a:r>
            <a:r>
              <a:rPr lang="zh-TW" altLang="en-US" sz="3600" dirty="0" smtClean="0"/>
              <a:t> </a:t>
            </a:r>
            <a:r>
              <a:rPr lang="en-US" altLang="zh-TW" sz="3600" dirty="0" smtClean="0"/>
              <a:t>accidents</a:t>
            </a:r>
            <a:r>
              <a:rPr lang="zh-TW" altLang="en-US" sz="3600" dirty="0" smtClean="0"/>
              <a:t> </a:t>
            </a:r>
            <a:r>
              <a:rPr lang="en-US" altLang="zh-TW" sz="3600" dirty="0" smtClean="0"/>
              <a:t>caused</a:t>
            </a:r>
            <a:r>
              <a:rPr lang="zh-TW" altLang="en-US" sz="3600" dirty="0" smtClean="0"/>
              <a:t> </a:t>
            </a:r>
            <a:r>
              <a:rPr lang="en-US" altLang="zh-TW" sz="3600" dirty="0" smtClean="0"/>
              <a:t>by</a:t>
            </a:r>
            <a:r>
              <a:rPr lang="zh-TW" altLang="en-US" sz="3600" dirty="0"/>
              <a:t> </a:t>
            </a:r>
            <a:r>
              <a:rPr lang="en-US" altLang="zh-TW" sz="3600" dirty="0" smtClean="0"/>
              <a:t>pilot</a:t>
            </a:r>
            <a:r>
              <a:rPr lang="zh-TW" altLang="en-US" sz="3600" dirty="0" smtClean="0"/>
              <a:t> </a:t>
            </a:r>
            <a:r>
              <a:rPr lang="en-US" altLang="zh-TW" sz="3600" dirty="0" smtClean="0"/>
              <a:t>error</a:t>
            </a:r>
            <a:r>
              <a:rPr lang="zh-TW" altLang="en-US" sz="3600" dirty="0" smtClean="0"/>
              <a:t> </a:t>
            </a:r>
            <a:r>
              <a:rPr lang="en-US" altLang="zh-TW" sz="3600" dirty="0" smtClean="0"/>
              <a:t>and</a:t>
            </a:r>
            <a:r>
              <a:rPr lang="zh-TW" altLang="en-US" sz="3600" dirty="0" smtClean="0"/>
              <a:t> </a:t>
            </a:r>
            <a:r>
              <a:rPr lang="en-US" altLang="zh-TW" sz="3600" dirty="0" smtClean="0"/>
              <a:t>poor</a:t>
            </a:r>
            <a:r>
              <a:rPr lang="zh-TW" altLang="en-US" sz="3600" dirty="0" smtClean="0"/>
              <a:t> </a:t>
            </a:r>
            <a:r>
              <a:rPr lang="en-US" altLang="zh-TW" sz="3600" dirty="0" smtClean="0"/>
              <a:t>crew</a:t>
            </a:r>
            <a:r>
              <a:rPr lang="zh-TW" altLang="en-US" sz="3600" dirty="0" smtClean="0"/>
              <a:t> </a:t>
            </a:r>
            <a:r>
              <a:rPr lang="en-US" altLang="zh-TW" sz="3600" dirty="0" smtClean="0"/>
              <a:t>resource</a:t>
            </a:r>
            <a:r>
              <a:rPr lang="zh-TW" altLang="en-US" sz="3600" dirty="0" smtClean="0"/>
              <a:t> </a:t>
            </a:r>
            <a:r>
              <a:rPr lang="en-US" altLang="zh-TW" sz="3600" dirty="0" smtClean="0"/>
              <a:t>management.</a:t>
            </a:r>
            <a:r>
              <a:rPr lang="zh-TW" altLang="en-US" sz="3600" dirty="0" smtClean="0"/>
              <a:t> </a:t>
            </a:r>
          </a:p>
          <a:p>
            <a:endParaRPr lang="zh-TW" altLang="en-US" sz="3600" dirty="0"/>
          </a:p>
        </p:txBody>
      </p:sp>
      <p:sp>
        <p:nvSpPr>
          <p:cNvPr id="10" name="TextBox 9"/>
          <p:cNvSpPr txBox="1"/>
          <p:nvPr/>
        </p:nvSpPr>
        <p:spPr>
          <a:xfrm>
            <a:off x="2002971" y="24131868"/>
            <a:ext cx="12496800" cy="7478970"/>
          </a:xfrm>
          <a:prstGeom prst="rect">
            <a:avLst/>
          </a:prstGeom>
          <a:noFill/>
        </p:spPr>
        <p:txBody>
          <a:bodyPr wrap="square" rtlCol="0">
            <a:spAutoFit/>
          </a:bodyPr>
          <a:lstStyle/>
          <a:p>
            <a:r>
              <a:rPr lang="en-US" altLang="zh-TW" sz="4400" b="1" dirty="0" smtClean="0"/>
              <a:t>Methods</a:t>
            </a:r>
            <a:endParaRPr lang="zh-TW" altLang="en-US" sz="3600" b="1" dirty="0" smtClean="0"/>
          </a:p>
          <a:p>
            <a:pPr algn="just"/>
            <a:r>
              <a:rPr lang="en-US" sz="3600" dirty="0"/>
              <a:t>All civil aviation accidents in the National Transportation Safety Board Aviation Accident Database </a:t>
            </a:r>
            <a:r>
              <a:rPr lang="en-US" altLang="zh-TW" sz="3600" dirty="0" smtClean="0"/>
              <a:t>involving</a:t>
            </a:r>
            <a:r>
              <a:rPr lang="zh-TW" altLang="en-US" sz="3600" dirty="0" smtClean="0"/>
              <a:t> </a:t>
            </a:r>
            <a:r>
              <a:rPr lang="en-US" altLang="zh-TW" sz="3600" dirty="0" smtClean="0"/>
              <a:t>Part</a:t>
            </a:r>
            <a:r>
              <a:rPr lang="zh-TW" altLang="en-US" sz="3600" dirty="0" smtClean="0"/>
              <a:t> </a:t>
            </a:r>
            <a:r>
              <a:rPr lang="en-US" altLang="zh-TW" sz="3600" dirty="0" smtClean="0"/>
              <a:t>121</a:t>
            </a:r>
            <a:r>
              <a:rPr lang="zh-TW" altLang="en-US" sz="3600" dirty="0" smtClean="0"/>
              <a:t> </a:t>
            </a:r>
            <a:r>
              <a:rPr lang="en-US" altLang="zh-TW" sz="3600" dirty="0" smtClean="0"/>
              <a:t>operators</a:t>
            </a:r>
            <a:r>
              <a:rPr lang="zh-TW" altLang="en-US" sz="3600" dirty="0" smtClean="0"/>
              <a:t> </a:t>
            </a:r>
            <a:r>
              <a:rPr lang="en-US" altLang="zh-TW" sz="3600" dirty="0" smtClean="0"/>
              <a:t>during</a:t>
            </a:r>
            <a:r>
              <a:rPr lang="zh-TW" altLang="en-US" sz="3600" dirty="0" smtClean="0"/>
              <a:t> </a:t>
            </a:r>
            <a:r>
              <a:rPr lang="en-US" altLang="zh-TW" sz="3600" dirty="0" smtClean="0"/>
              <a:t>the</a:t>
            </a:r>
            <a:r>
              <a:rPr lang="zh-TW" altLang="en-US" sz="3600" dirty="0" smtClean="0"/>
              <a:t> </a:t>
            </a:r>
            <a:r>
              <a:rPr lang="en-US" altLang="zh-TW" sz="3600" dirty="0" smtClean="0"/>
              <a:t>landing</a:t>
            </a:r>
            <a:r>
              <a:rPr lang="zh-TW" altLang="en-US" sz="3600" dirty="0" smtClean="0"/>
              <a:t> </a:t>
            </a:r>
            <a:r>
              <a:rPr lang="en-US" altLang="zh-TW" sz="3600" dirty="0" smtClean="0"/>
              <a:t>phase</a:t>
            </a:r>
            <a:r>
              <a:rPr lang="zh-TW" altLang="en-US" sz="3600" dirty="0" smtClean="0"/>
              <a:t> </a:t>
            </a:r>
            <a:r>
              <a:rPr lang="en-US" altLang="zh-TW" sz="3600" dirty="0" smtClean="0"/>
              <a:t>of</a:t>
            </a:r>
            <a:r>
              <a:rPr lang="zh-TW" altLang="en-US" sz="3600" dirty="0" smtClean="0"/>
              <a:t> </a:t>
            </a:r>
            <a:r>
              <a:rPr lang="en-US" altLang="zh-TW" sz="3600" dirty="0" smtClean="0"/>
              <a:t>flight</a:t>
            </a:r>
            <a:r>
              <a:rPr lang="zh-TW" altLang="en-US" sz="3600" dirty="0" smtClean="0"/>
              <a:t> </a:t>
            </a:r>
            <a:r>
              <a:rPr lang="en-US" altLang="zh-TW" sz="3600" dirty="0" smtClean="0"/>
              <a:t>were</a:t>
            </a:r>
            <a:r>
              <a:rPr lang="zh-TW" altLang="en-US" sz="3600" dirty="0" smtClean="0"/>
              <a:t> </a:t>
            </a:r>
            <a:r>
              <a:rPr lang="en-US" altLang="zh-TW" sz="3600" dirty="0" smtClean="0"/>
              <a:t>tabulated.</a:t>
            </a:r>
            <a:r>
              <a:rPr lang="zh-TW" altLang="en-US" sz="3600" dirty="0" smtClean="0"/>
              <a:t> </a:t>
            </a:r>
            <a:r>
              <a:rPr lang="en-US" sz="3600" dirty="0" smtClean="0"/>
              <a:t>Out </a:t>
            </a:r>
            <a:r>
              <a:rPr lang="en-US" sz="3600" dirty="0"/>
              <a:t>of the 94 accidents </a:t>
            </a:r>
            <a:r>
              <a:rPr lang="en-US" altLang="zh-TW" sz="3600" dirty="0" smtClean="0"/>
              <a:t>that</a:t>
            </a:r>
            <a:r>
              <a:rPr lang="zh-TW" altLang="en-US" sz="3600" dirty="0" smtClean="0"/>
              <a:t> </a:t>
            </a:r>
            <a:r>
              <a:rPr lang="en-US" altLang="zh-TW" sz="3600" dirty="0" smtClean="0"/>
              <a:t>occurred</a:t>
            </a:r>
            <a:r>
              <a:rPr lang="zh-TW" altLang="en-US" sz="3600" dirty="0" smtClean="0"/>
              <a:t> </a:t>
            </a:r>
            <a:r>
              <a:rPr lang="en-US" altLang="zh-TW" sz="3600" dirty="0" smtClean="0"/>
              <a:t>during</a:t>
            </a:r>
            <a:r>
              <a:rPr lang="zh-TW" altLang="en-US" sz="3600" dirty="0" smtClean="0"/>
              <a:t> </a:t>
            </a:r>
            <a:r>
              <a:rPr lang="en-US" altLang="zh-TW" sz="3600" dirty="0" smtClean="0"/>
              <a:t>landing</a:t>
            </a:r>
            <a:r>
              <a:rPr lang="en-US" sz="3600" dirty="0" smtClean="0"/>
              <a:t>, </a:t>
            </a:r>
            <a:r>
              <a:rPr lang="en-US" sz="3600" dirty="0"/>
              <a:t>30 accidents involved </a:t>
            </a:r>
            <a:r>
              <a:rPr lang="en-US" altLang="zh-TW" sz="3600" dirty="0" smtClean="0"/>
              <a:t>a</a:t>
            </a:r>
            <a:r>
              <a:rPr lang="zh-TW" altLang="en-US" sz="3600" dirty="0" smtClean="0"/>
              <a:t> </a:t>
            </a:r>
            <a:r>
              <a:rPr lang="en-US" altLang="zh-TW" sz="3600" dirty="0" smtClean="0"/>
              <a:t>runway</a:t>
            </a:r>
            <a:r>
              <a:rPr lang="zh-TW" altLang="en-US" sz="3600" dirty="0" smtClean="0"/>
              <a:t> </a:t>
            </a:r>
            <a:r>
              <a:rPr lang="en-US" altLang="zh-TW" sz="3600" dirty="0" smtClean="0"/>
              <a:t>excursion.</a:t>
            </a:r>
            <a:r>
              <a:rPr lang="zh-TW" altLang="en-US" sz="3600" dirty="0" smtClean="0"/>
              <a:t> </a:t>
            </a:r>
            <a:r>
              <a:rPr lang="en-US" altLang="zh-TW" sz="3600" dirty="0" smtClean="0"/>
              <a:t>Every</a:t>
            </a:r>
            <a:r>
              <a:rPr lang="zh-TW" altLang="en-US" sz="3600" dirty="0" smtClean="0"/>
              <a:t> </a:t>
            </a:r>
            <a:r>
              <a:rPr lang="en-US" altLang="zh-TW" sz="3600" dirty="0" smtClean="0"/>
              <a:t>accident</a:t>
            </a:r>
            <a:r>
              <a:rPr lang="zh-TW" altLang="en-US" sz="3600" dirty="0" smtClean="0"/>
              <a:t> </a:t>
            </a:r>
            <a:r>
              <a:rPr lang="en-US" altLang="zh-TW" sz="3600" dirty="0" smtClean="0"/>
              <a:t>was</a:t>
            </a:r>
            <a:r>
              <a:rPr lang="zh-TW" altLang="en-US" sz="3600" dirty="0" smtClean="0"/>
              <a:t> </a:t>
            </a:r>
            <a:r>
              <a:rPr lang="en-US" altLang="zh-TW" sz="3600" dirty="0" smtClean="0"/>
              <a:t>examined</a:t>
            </a:r>
            <a:r>
              <a:rPr lang="zh-TW" altLang="en-US" sz="3600" dirty="0" smtClean="0"/>
              <a:t> </a:t>
            </a:r>
            <a:r>
              <a:rPr lang="en-US" altLang="zh-TW" sz="3600" dirty="0" smtClean="0"/>
              <a:t>and</a:t>
            </a:r>
            <a:r>
              <a:rPr lang="zh-TW" altLang="en-US" sz="3600" dirty="0" smtClean="0"/>
              <a:t> </a:t>
            </a:r>
            <a:r>
              <a:rPr lang="en-US" altLang="zh-TW" sz="3600" dirty="0" smtClean="0"/>
              <a:t>the</a:t>
            </a:r>
            <a:r>
              <a:rPr lang="zh-TW" altLang="en-US" sz="3600" dirty="0" smtClean="0"/>
              <a:t> </a:t>
            </a:r>
            <a:r>
              <a:rPr lang="en-US" altLang="zh-TW" sz="3600" dirty="0" smtClean="0"/>
              <a:t>probable</a:t>
            </a:r>
            <a:r>
              <a:rPr lang="zh-TW" altLang="en-US" sz="3600" dirty="0" smtClean="0"/>
              <a:t> </a:t>
            </a:r>
            <a:r>
              <a:rPr lang="en-US" altLang="zh-TW" sz="3600" dirty="0" smtClean="0"/>
              <a:t>causes</a:t>
            </a:r>
            <a:r>
              <a:rPr lang="zh-TW" altLang="en-US" sz="3600" dirty="0" smtClean="0"/>
              <a:t> </a:t>
            </a:r>
            <a:r>
              <a:rPr lang="en-US" altLang="zh-TW" sz="3600" dirty="0" smtClean="0"/>
              <a:t>were</a:t>
            </a:r>
            <a:r>
              <a:rPr lang="zh-TW" altLang="en-US" sz="3600" dirty="0" smtClean="0"/>
              <a:t> </a:t>
            </a:r>
            <a:r>
              <a:rPr lang="en-US" altLang="zh-TW" sz="3600" dirty="0" smtClean="0"/>
              <a:t>characterized</a:t>
            </a:r>
            <a:r>
              <a:rPr lang="zh-TW" altLang="en-US" sz="3600" dirty="0" smtClean="0"/>
              <a:t> </a:t>
            </a:r>
            <a:r>
              <a:rPr lang="en-US" altLang="zh-TW" sz="3600" dirty="0" smtClean="0"/>
              <a:t>using</a:t>
            </a:r>
            <a:r>
              <a:rPr lang="zh-TW" altLang="en-US" sz="3600" dirty="0" smtClean="0"/>
              <a:t> </a:t>
            </a:r>
            <a:r>
              <a:rPr lang="en-US" altLang="zh-TW" sz="3600" dirty="0" smtClean="0"/>
              <a:t>the</a:t>
            </a:r>
            <a:r>
              <a:rPr lang="zh-TW" altLang="en-US" sz="3600" dirty="0" smtClean="0"/>
              <a:t> </a:t>
            </a:r>
            <a:r>
              <a:rPr lang="en-US" altLang="zh-TW" sz="3600" dirty="0" smtClean="0"/>
              <a:t>SHEL</a:t>
            </a:r>
            <a:r>
              <a:rPr lang="zh-TW" altLang="en-US" sz="3600" dirty="0" smtClean="0"/>
              <a:t> </a:t>
            </a:r>
            <a:r>
              <a:rPr lang="en-US" altLang="zh-TW" sz="3600" dirty="0" smtClean="0"/>
              <a:t>Model,</a:t>
            </a:r>
            <a:r>
              <a:rPr lang="zh-TW" altLang="en-US" sz="3600" dirty="0" smtClean="0"/>
              <a:t> </a:t>
            </a:r>
            <a:r>
              <a:rPr lang="en-US" altLang="zh-TW" sz="3600" dirty="0" smtClean="0"/>
              <a:t>a</a:t>
            </a:r>
            <a:r>
              <a:rPr lang="zh-TW" altLang="en-US" sz="3600" dirty="0" smtClean="0"/>
              <a:t> </a:t>
            </a:r>
            <a:r>
              <a:rPr lang="en-US" altLang="zh-TW" sz="3600" dirty="0" smtClean="0"/>
              <a:t>conceptual</a:t>
            </a:r>
            <a:r>
              <a:rPr lang="zh-TW" altLang="en-US" sz="3600" dirty="0" smtClean="0"/>
              <a:t> </a:t>
            </a:r>
            <a:r>
              <a:rPr lang="en-US" altLang="zh-TW" sz="3600" dirty="0" smtClean="0"/>
              <a:t>model</a:t>
            </a:r>
            <a:r>
              <a:rPr lang="zh-TW" altLang="en-US" sz="3600" dirty="0" smtClean="0"/>
              <a:t> </a:t>
            </a:r>
            <a:r>
              <a:rPr lang="en-US" altLang="zh-TW" sz="3600" dirty="0" smtClean="0"/>
              <a:t>to</a:t>
            </a:r>
            <a:r>
              <a:rPr lang="zh-TW" altLang="en-US" sz="3600" dirty="0" smtClean="0"/>
              <a:t> </a:t>
            </a:r>
            <a:r>
              <a:rPr lang="en-US" altLang="zh-TW" sz="3600" dirty="0" smtClean="0"/>
              <a:t>better</a:t>
            </a:r>
            <a:r>
              <a:rPr lang="zh-TW" altLang="en-US" sz="3600" dirty="0" smtClean="0"/>
              <a:t> </a:t>
            </a:r>
            <a:r>
              <a:rPr lang="en-US" altLang="zh-TW" sz="3600" dirty="0" smtClean="0"/>
              <a:t>define</a:t>
            </a:r>
            <a:r>
              <a:rPr lang="zh-TW" altLang="en-US" sz="3600" dirty="0" smtClean="0"/>
              <a:t> </a:t>
            </a:r>
            <a:r>
              <a:rPr lang="en-US" altLang="zh-TW" sz="3600" dirty="0" smtClean="0"/>
              <a:t>the</a:t>
            </a:r>
            <a:r>
              <a:rPr lang="zh-TW" altLang="en-US" sz="3600" dirty="0" smtClean="0"/>
              <a:t> </a:t>
            </a:r>
            <a:r>
              <a:rPr lang="en-US" altLang="zh-TW" sz="3600" dirty="0" smtClean="0"/>
              <a:t>role</a:t>
            </a:r>
            <a:r>
              <a:rPr lang="zh-TW" altLang="en-US" sz="3600" dirty="0" smtClean="0"/>
              <a:t> </a:t>
            </a:r>
            <a:r>
              <a:rPr lang="en-US" altLang="zh-TW" sz="3600" dirty="0" smtClean="0"/>
              <a:t>of</a:t>
            </a:r>
            <a:r>
              <a:rPr lang="zh-TW" altLang="en-US" sz="3600" dirty="0" smtClean="0"/>
              <a:t> </a:t>
            </a:r>
            <a:r>
              <a:rPr lang="en-US" altLang="zh-TW" sz="3600" dirty="0" smtClean="0"/>
              <a:t>human</a:t>
            </a:r>
            <a:r>
              <a:rPr lang="zh-TW" altLang="en-US" sz="3600" dirty="0" smtClean="0"/>
              <a:t> </a:t>
            </a:r>
            <a:r>
              <a:rPr lang="en-US" altLang="zh-TW" sz="3600" dirty="0" smtClean="0"/>
              <a:t>factors</a:t>
            </a:r>
            <a:r>
              <a:rPr lang="zh-TW" altLang="en-US" sz="3600" dirty="0" smtClean="0"/>
              <a:t> </a:t>
            </a:r>
            <a:r>
              <a:rPr lang="en-US" altLang="zh-TW" sz="3600" dirty="0" smtClean="0"/>
              <a:t>in</a:t>
            </a:r>
            <a:r>
              <a:rPr lang="zh-TW" altLang="en-US" sz="3600" dirty="0" smtClean="0"/>
              <a:t> </a:t>
            </a:r>
            <a:r>
              <a:rPr lang="en-US" altLang="zh-TW" sz="3600" dirty="0" smtClean="0"/>
              <a:t>aviation</a:t>
            </a:r>
            <a:r>
              <a:rPr lang="zh-TW" altLang="en-US" sz="3600" dirty="0" smtClean="0"/>
              <a:t> </a:t>
            </a:r>
            <a:r>
              <a:rPr lang="en-US" altLang="zh-TW" sz="3600" dirty="0" smtClean="0"/>
              <a:t>and</a:t>
            </a:r>
            <a:r>
              <a:rPr lang="zh-TW" altLang="en-US" sz="3600" dirty="0" smtClean="0"/>
              <a:t> </a:t>
            </a:r>
            <a:r>
              <a:rPr lang="en-US" altLang="zh-TW" sz="3600" dirty="0" smtClean="0"/>
              <a:t>how</a:t>
            </a:r>
            <a:r>
              <a:rPr lang="zh-TW" altLang="en-US" sz="3600" dirty="0" smtClean="0"/>
              <a:t> </a:t>
            </a:r>
            <a:r>
              <a:rPr lang="en-US" altLang="zh-TW" sz="3600" dirty="0" smtClean="0"/>
              <a:t>they</a:t>
            </a:r>
            <a:r>
              <a:rPr lang="zh-TW" altLang="en-US" sz="3600" dirty="0" smtClean="0"/>
              <a:t> </a:t>
            </a:r>
            <a:r>
              <a:rPr lang="en-US" altLang="zh-TW" sz="3600" dirty="0" smtClean="0"/>
              <a:t>interrelate.</a:t>
            </a:r>
            <a:r>
              <a:rPr lang="zh-TW" altLang="en-US" sz="3600" dirty="0" smtClean="0"/>
              <a:t> </a:t>
            </a:r>
            <a:r>
              <a:rPr lang="en-US" altLang="zh-TW" sz="3600" dirty="0" smtClean="0"/>
              <a:t>The</a:t>
            </a:r>
            <a:r>
              <a:rPr lang="zh-TW" altLang="en-US" sz="3600" dirty="0" smtClean="0"/>
              <a:t> </a:t>
            </a:r>
            <a:r>
              <a:rPr lang="en-US" altLang="zh-TW" sz="3600" dirty="0" smtClean="0"/>
              <a:t>contributing</a:t>
            </a:r>
            <a:r>
              <a:rPr lang="zh-TW" altLang="en-US" sz="3600" dirty="0" smtClean="0"/>
              <a:t> </a:t>
            </a:r>
            <a:r>
              <a:rPr lang="en-US" altLang="zh-TW" sz="3600" dirty="0" smtClean="0"/>
              <a:t>factors</a:t>
            </a:r>
            <a:r>
              <a:rPr lang="zh-TW" altLang="en-US" sz="3600" dirty="0" smtClean="0"/>
              <a:t> </a:t>
            </a:r>
            <a:r>
              <a:rPr lang="en-US" altLang="zh-TW" sz="3600" dirty="0" smtClean="0"/>
              <a:t>of</a:t>
            </a:r>
            <a:r>
              <a:rPr lang="zh-TW" altLang="en-US" sz="3600" dirty="0" smtClean="0"/>
              <a:t> </a:t>
            </a:r>
            <a:r>
              <a:rPr lang="en-US" altLang="zh-TW" sz="3600" dirty="0" smtClean="0"/>
              <a:t>the</a:t>
            </a:r>
            <a:r>
              <a:rPr lang="zh-TW" altLang="en-US" sz="3600" dirty="0" smtClean="0"/>
              <a:t> </a:t>
            </a:r>
            <a:r>
              <a:rPr lang="en-US" altLang="zh-TW" sz="3600" dirty="0" smtClean="0"/>
              <a:t>accidents</a:t>
            </a:r>
            <a:r>
              <a:rPr lang="zh-TW" altLang="en-US" sz="3600" dirty="0" smtClean="0"/>
              <a:t> </a:t>
            </a:r>
            <a:r>
              <a:rPr lang="en-US" altLang="zh-TW" sz="3600" dirty="0" smtClean="0"/>
              <a:t>involving</a:t>
            </a:r>
            <a:r>
              <a:rPr lang="zh-TW" altLang="en-US" sz="3600" dirty="0" smtClean="0"/>
              <a:t> </a:t>
            </a:r>
            <a:r>
              <a:rPr lang="en-US" altLang="zh-TW" sz="3600" dirty="0" smtClean="0"/>
              <a:t>runway</a:t>
            </a:r>
            <a:r>
              <a:rPr lang="zh-TW" altLang="en-US" sz="3600" dirty="0" smtClean="0"/>
              <a:t> </a:t>
            </a:r>
            <a:r>
              <a:rPr lang="en-US" altLang="zh-TW" sz="3600" dirty="0" smtClean="0"/>
              <a:t>excursions</a:t>
            </a:r>
            <a:r>
              <a:rPr lang="zh-TW" altLang="en-US" sz="3600" dirty="0" smtClean="0"/>
              <a:t> </a:t>
            </a:r>
            <a:r>
              <a:rPr lang="en-US" altLang="zh-TW" sz="3600" dirty="0" smtClean="0"/>
              <a:t>were</a:t>
            </a:r>
            <a:r>
              <a:rPr lang="zh-TW" altLang="en-US" sz="3600" dirty="0" smtClean="0"/>
              <a:t> </a:t>
            </a:r>
            <a:r>
              <a:rPr lang="en-US" altLang="zh-TW" sz="3600" dirty="0" smtClean="0"/>
              <a:t>also</a:t>
            </a:r>
            <a:r>
              <a:rPr lang="zh-TW" altLang="en-US" sz="3600" dirty="0" smtClean="0"/>
              <a:t> </a:t>
            </a:r>
            <a:r>
              <a:rPr lang="en-US" altLang="zh-TW" sz="3600" dirty="0" smtClean="0"/>
              <a:t>examined</a:t>
            </a:r>
            <a:r>
              <a:rPr lang="zh-TW" altLang="en-US" sz="3600" dirty="0" smtClean="0"/>
              <a:t> </a:t>
            </a:r>
            <a:r>
              <a:rPr lang="en-US" altLang="zh-TW" sz="3600" dirty="0" smtClean="0"/>
              <a:t>for</a:t>
            </a:r>
            <a:r>
              <a:rPr lang="zh-TW" altLang="en-US" sz="3600" dirty="0" smtClean="0"/>
              <a:t> </a:t>
            </a:r>
            <a:r>
              <a:rPr lang="en-US" altLang="zh-TW" sz="3600" dirty="0" smtClean="0"/>
              <a:t>crew</a:t>
            </a:r>
            <a:r>
              <a:rPr lang="zh-TW" altLang="en-US" sz="3600" dirty="0" smtClean="0"/>
              <a:t> </a:t>
            </a:r>
            <a:r>
              <a:rPr lang="en-US" altLang="zh-TW" sz="3600" dirty="0" smtClean="0"/>
              <a:t>fatigue.</a:t>
            </a:r>
            <a:endParaRPr lang="en-US" sz="3600" dirty="0"/>
          </a:p>
        </p:txBody>
      </p:sp>
      <p:pic>
        <p:nvPicPr>
          <p:cNvPr id="11" name="Picture 10"/>
          <p:cNvPicPr>
            <a:picLocks noChangeAspect="1"/>
          </p:cNvPicPr>
          <p:nvPr/>
        </p:nvPicPr>
        <p:blipFill>
          <a:blip r:embed="rId4"/>
          <a:stretch>
            <a:fillRect/>
          </a:stretch>
        </p:blipFill>
        <p:spPr>
          <a:xfrm>
            <a:off x="14751119" y="24269321"/>
            <a:ext cx="8220777" cy="4988818"/>
          </a:xfrm>
          <a:prstGeom prst="rect">
            <a:avLst/>
          </a:prstGeom>
        </p:spPr>
      </p:pic>
      <p:sp>
        <p:nvSpPr>
          <p:cNvPr id="15" name="TextBox 14"/>
          <p:cNvSpPr txBox="1"/>
          <p:nvPr/>
        </p:nvSpPr>
        <p:spPr>
          <a:xfrm>
            <a:off x="22076229" y="8278655"/>
            <a:ext cx="21466628" cy="5632311"/>
          </a:xfrm>
          <a:prstGeom prst="rect">
            <a:avLst/>
          </a:prstGeom>
          <a:noFill/>
        </p:spPr>
        <p:txBody>
          <a:bodyPr wrap="square" rtlCol="0">
            <a:spAutoFit/>
          </a:bodyPr>
          <a:lstStyle/>
          <a:p>
            <a:pPr>
              <a:lnSpc>
                <a:spcPct val="120000"/>
              </a:lnSpc>
            </a:pPr>
            <a:r>
              <a:rPr lang="en-US" altLang="zh-TW" sz="4400" b="1" dirty="0" smtClean="0"/>
              <a:t>Results</a:t>
            </a:r>
            <a:endParaRPr lang="zh-TW" altLang="en-US" sz="4800" b="1" dirty="0"/>
          </a:p>
          <a:p>
            <a:pPr marL="285773" indent="-285773">
              <a:lnSpc>
                <a:spcPct val="120000"/>
              </a:lnSpc>
              <a:buFont typeface="Arial" panose="020B0604020202020204" pitchFamily="34" charset="0"/>
              <a:buChar char="•"/>
            </a:pPr>
            <a:r>
              <a:rPr lang="en-US" sz="3600" dirty="0"/>
              <a:t>25 of the total 30 accidents (83%) were a direct </a:t>
            </a:r>
            <a:r>
              <a:rPr lang="en-US" altLang="zh-TW" sz="3600" dirty="0"/>
              <a:t>result</a:t>
            </a:r>
            <a:r>
              <a:rPr lang="en-US" sz="3600" dirty="0"/>
              <a:t> of pilot error</a:t>
            </a:r>
          </a:p>
          <a:p>
            <a:pPr marL="285773" indent="-285773">
              <a:lnSpc>
                <a:spcPct val="120000"/>
              </a:lnSpc>
              <a:buFont typeface="Arial" panose="020B0604020202020204" pitchFamily="34" charset="0"/>
              <a:buChar char="•"/>
            </a:pPr>
            <a:r>
              <a:rPr lang="en-US" sz="3600" dirty="0" smtClean="0"/>
              <a:t>26 of the total 30 accidents </a:t>
            </a:r>
            <a:r>
              <a:rPr lang="en-US" altLang="zh-TW" sz="3600" dirty="0" smtClean="0"/>
              <a:t>(87%)</a:t>
            </a:r>
            <a:r>
              <a:rPr lang="zh-TW" altLang="en-US" sz="3600" dirty="0" smtClean="0"/>
              <a:t> </a:t>
            </a:r>
            <a:r>
              <a:rPr lang="en-US" sz="3600" dirty="0" smtClean="0"/>
              <a:t>could have been avoided with appropriate Crew Resource Management techniques</a:t>
            </a:r>
          </a:p>
          <a:p>
            <a:pPr marL="285773" indent="-285773">
              <a:lnSpc>
                <a:spcPct val="120000"/>
              </a:lnSpc>
              <a:buFont typeface="Arial" panose="020B0604020202020204" pitchFamily="34" charset="0"/>
              <a:buChar char="•"/>
            </a:pPr>
            <a:r>
              <a:rPr lang="en-US" sz="3600" dirty="0" smtClean="0"/>
              <a:t>Only 3 of the total 30 accidents cited Crew Fatigue as a contributing factor</a:t>
            </a:r>
          </a:p>
          <a:p>
            <a:pPr marL="285773" indent="-285773">
              <a:lnSpc>
                <a:spcPct val="120000"/>
              </a:lnSpc>
              <a:buFont typeface="Arial" panose="020B0604020202020204" pitchFamily="34" charset="0"/>
              <a:buChar char="•"/>
            </a:pPr>
            <a:r>
              <a:rPr lang="en-US" sz="3600" dirty="0" smtClean="0"/>
              <a:t>Prior to the year 2000, most (77%) runway excursion accidents were committed by turbofan aircraft. However, after the year 2000, most (59%) accidents were committed by turboprop aircraft. </a:t>
            </a:r>
            <a:endParaRPr lang="en-US" sz="3600" dirty="0"/>
          </a:p>
        </p:txBody>
      </p:sp>
      <p:graphicFrame>
        <p:nvGraphicFramePr>
          <p:cNvPr id="13" name="Chart 12"/>
          <p:cNvGraphicFramePr/>
          <p:nvPr>
            <p:extLst>
              <p:ext uri="{D42A27DB-BD31-4B8C-83A1-F6EECF244321}">
                <p14:modId xmlns:p14="http://schemas.microsoft.com/office/powerpoint/2010/main" val="1690359238"/>
              </p:ext>
            </p:extLst>
          </p:nvPr>
        </p:nvGraphicFramePr>
        <p:xfrm>
          <a:off x="22631399" y="14112371"/>
          <a:ext cx="9865703" cy="1005784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23223245" y="24216592"/>
            <a:ext cx="20319612" cy="5755422"/>
          </a:xfrm>
          <a:prstGeom prst="rect">
            <a:avLst/>
          </a:prstGeom>
          <a:noFill/>
        </p:spPr>
        <p:txBody>
          <a:bodyPr wrap="square" rtlCol="0">
            <a:spAutoFit/>
          </a:bodyPr>
          <a:lstStyle/>
          <a:p>
            <a:r>
              <a:rPr lang="en-US" altLang="zh-TW" sz="4400" b="1" dirty="0" smtClean="0"/>
              <a:t>Discussions</a:t>
            </a:r>
            <a:endParaRPr lang="en-US" altLang="zh-TW" sz="4800" b="1" dirty="0" smtClean="0"/>
          </a:p>
          <a:p>
            <a:pPr marL="571500" indent="-571500" algn="just">
              <a:buFont typeface="Arial" charset="0"/>
              <a:buChar char="•"/>
            </a:pPr>
            <a:r>
              <a:rPr lang="en-US" sz="3600" dirty="0" smtClean="0"/>
              <a:t>Despite efforts to reduce the number of accidents resulted from pilot error or poor crew resource management, it is evident that especially during critical phases of flights such as take off and landings, more guardrails need to be implemented to reduce accident occurrences. This relates to the discussion of increasing the frequency of utilizing </a:t>
            </a:r>
            <a:r>
              <a:rPr lang="en-US" sz="3600" dirty="0" err="1" smtClean="0"/>
              <a:t>autoland</a:t>
            </a:r>
            <a:r>
              <a:rPr lang="en-US" sz="3600" dirty="0" smtClean="0"/>
              <a:t> functions in the future, if equipped, to prevent human error from taking place. </a:t>
            </a:r>
          </a:p>
          <a:p>
            <a:pPr marL="571500" indent="-571500" algn="just">
              <a:buFont typeface="Arial" charset="0"/>
              <a:buChar char="•"/>
            </a:pPr>
            <a:r>
              <a:rPr lang="en-US" sz="3600" dirty="0" smtClean="0"/>
              <a:t>The increase in accidents involving turboprop aircraft in recent years could be due to airline expansion into smaller airfields with shorter runways </a:t>
            </a:r>
            <a:r>
              <a:rPr lang="en-US" sz="3600" dirty="0" smtClean="0"/>
              <a:t>and opens the opportunity for future research </a:t>
            </a:r>
            <a:r>
              <a:rPr lang="en-US" sz="3600" smtClean="0"/>
              <a:t>in this area. </a:t>
            </a:r>
            <a:endParaRPr lang="en-US" sz="3600" dirty="0" smtClean="0"/>
          </a:p>
          <a:p>
            <a:pPr marL="571500" indent="-571500" algn="just">
              <a:buFont typeface="Arial" charset="0"/>
              <a:buChar char="•"/>
            </a:pPr>
            <a:endParaRPr lang="en-US" sz="3600" dirty="0"/>
          </a:p>
        </p:txBody>
      </p:sp>
      <p:pic>
        <p:nvPicPr>
          <p:cNvPr id="14" name="Picture 4" descr="「southwest runway overrun」的圖片搜尋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2999" y="4989430"/>
            <a:ext cx="7209510" cy="3888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6" descr="「N438AT」的圖片搜尋結果"/>
          <p:cNvPicPr>
            <a:picLocks noChangeAspect="1" noChangeArrowheads="1"/>
          </p:cNvPicPr>
          <p:nvPr/>
        </p:nvPicPr>
        <p:blipFill rotWithShape="1">
          <a:blip r:embed="rId7">
            <a:extLst>
              <a:ext uri="{28A0092B-C50C-407E-A947-70E740481C1C}">
                <a14:useLocalDpi xmlns:a14="http://schemas.microsoft.com/office/drawing/2010/main" val="0"/>
              </a:ext>
            </a:extLst>
          </a:blip>
          <a:srcRect l="6788" t="6870" r="2239" b="19847"/>
          <a:stretch/>
        </p:blipFill>
        <p:spPr bwMode="auto">
          <a:xfrm>
            <a:off x="34529486" y="4945887"/>
            <a:ext cx="6913684" cy="3888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9" name="Chart 18"/>
          <p:cNvGraphicFramePr/>
          <p:nvPr>
            <p:extLst>
              <p:ext uri="{D42A27DB-BD31-4B8C-83A1-F6EECF244321}">
                <p14:modId xmlns:p14="http://schemas.microsoft.com/office/powerpoint/2010/main" val="505759538"/>
              </p:ext>
            </p:extLst>
          </p:nvPr>
        </p:nvGraphicFramePr>
        <p:xfrm>
          <a:off x="32497101" y="14112371"/>
          <a:ext cx="9272995" cy="52152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p:cNvGraphicFramePr/>
          <p:nvPr>
            <p:extLst>
              <p:ext uri="{D42A27DB-BD31-4B8C-83A1-F6EECF244321}">
                <p14:modId xmlns:p14="http://schemas.microsoft.com/office/powerpoint/2010/main" val="1885620629"/>
              </p:ext>
            </p:extLst>
          </p:nvPr>
        </p:nvGraphicFramePr>
        <p:xfrm>
          <a:off x="32497101" y="19300524"/>
          <a:ext cx="9272995" cy="4869693"/>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Box 1"/>
          <p:cNvSpPr txBox="1"/>
          <p:nvPr/>
        </p:nvSpPr>
        <p:spPr>
          <a:xfrm>
            <a:off x="15240779" y="29495424"/>
            <a:ext cx="28912458" cy="3293209"/>
          </a:xfrm>
          <a:prstGeom prst="rect">
            <a:avLst/>
          </a:prstGeom>
          <a:noFill/>
        </p:spPr>
        <p:txBody>
          <a:bodyPr wrap="square" rtlCol="0">
            <a:spAutoFit/>
          </a:bodyPr>
          <a:lstStyle/>
          <a:p>
            <a:r>
              <a:rPr lang="en-US" sz="4800" dirty="0" smtClean="0"/>
              <a:t>References</a:t>
            </a:r>
          </a:p>
          <a:p>
            <a:pPr marL="457200" indent="-457200">
              <a:buFont typeface="Arial" charset="0"/>
              <a:buChar char="•"/>
            </a:pPr>
            <a:r>
              <a:rPr lang="en-US" sz="3200" dirty="0" err="1"/>
              <a:t>Wiegmann</a:t>
            </a:r>
            <a:r>
              <a:rPr lang="en-US" sz="3200" dirty="0"/>
              <a:t>, </a:t>
            </a:r>
            <a:r>
              <a:rPr lang="en-US" sz="3200" dirty="0" smtClean="0"/>
              <a:t>D. (2001). </a:t>
            </a:r>
            <a:r>
              <a:rPr lang="en-US" sz="3200" i="1" dirty="0" smtClean="0"/>
              <a:t>A </a:t>
            </a:r>
            <a:r>
              <a:rPr lang="en-US" sz="3200" i="1" dirty="0"/>
              <a:t>Human Error Analysis of Commercial Aviation Accidents Using the Human Factors Analysis and Classification System</a:t>
            </a:r>
            <a:r>
              <a:rPr lang="en-US" sz="3200" dirty="0" smtClean="0"/>
              <a:t>. Washington, DC: Office of Aviation Medicine.</a:t>
            </a:r>
          </a:p>
          <a:p>
            <a:pPr marL="457200" indent="-457200">
              <a:buFont typeface="Arial" charset="0"/>
              <a:buChar char="•"/>
            </a:pPr>
            <a:r>
              <a:rPr lang="en-US" sz="3200" dirty="0" smtClean="0"/>
              <a:t>National </a:t>
            </a:r>
            <a:r>
              <a:rPr lang="en-US" sz="3200" dirty="0"/>
              <a:t>Transportation Safety Board. </a:t>
            </a:r>
            <a:r>
              <a:rPr lang="en-US" sz="3200" dirty="0" smtClean="0"/>
              <a:t>(</a:t>
            </a:r>
            <a:r>
              <a:rPr lang="en-US" sz="3200" dirty="0" err="1" smtClean="0"/>
              <a:t>n.d</a:t>
            </a:r>
            <a:r>
              <a:rPr lang="en-US" sz="3200" dirty="0" smtClean="0"/>
              <a:t>). </a:t>
            </a:r>
            <a:r>
              <a:rPr lang="en-US" sz="3200" i="1" dirty="0"/>
              <a:t>Aviation Accident Database &amp; Synopses</a:t>
            </a:r>
            <a:r>
              <a:rPr lang="en-US" sz="3200" dirty="0"/>
              <a:t>. </a:t>
            </a:r>
            <a:endParaRPr lang="en-US" sz="3200" dirty="0" smtClean="0"/>
          </a:p>
          <a:p>
            <a:r>
              <a:rPr lang="en-US" sz="3200" smtClean="0"/>
              <a:t>    Retrieved from https</a:t>
            </a:r>
            <a:r>
              <a:rPr lang="en-US" sz="3200" dirty="0"/>
              <a:t>://</a:t>
            </a:r>
            <a:r>
              <a:rPr lang="en-US" sz="3200" dirty="0" err="1"/>
              <a:t>www.ntsb.gov</a:t>
            </a:r>
            <a:r>
              <a:rPr lang="en-US" sz="3200" dirty="0"/>
              <a:t>/_layouts/</a:t>
            </a:r>
            <a:r>
              <a:rPr lang="en-US" sz="3200" dirty="0" err="1"/>
              <a:t>ntsb.aviation</a:t>
            </a:r>
            <a:r>
              <a:rPr lang="en-US" sz="3200" dirty="0"/>
              <a:t>/</a:t>
            </a:r>
            <a:r>
              <a:rPr lang="en-US" sz="3200" dirty="0" err="1"/>
              <a:t>index.aspx</a:t>
            </a:r>
            <a:endParaRPr lang="en-US" sz="3200" dirty="0" smtClean="0">
              <a:solidFill>
                <a:srgbClr val="FF0000"/>
              </a:solidFill>
            </a:endParaRPr>
          </a:p>
          <a:p>
            <a:pPr marL="457200" indent="-457200">
              <a:buFont typeface="Arial" charset="0"/>
              <a:buChar char="•"/>
            </a:pPr>
            <a:r>
              <a:rPr lang="en-US" sz="3200" dirty="0" smtClean="0"/>
              <a:t>Reinhart</a:t>
            </a:r>
            <a:r>
              <a:rPr lang="en-US" sz="3200" dirty="0"/>
              <a:t>, </a:t>
            </a:r>
            <a:r>
              <a:rPr lang="en-US" sz="3200" dirty="0" smtClean="0"/>
              <a:t>R. (2008). </a:t>
            </a:r>
            <a:r>
              <a:rPr lang="en-US" sz="3200" i="1" dirty="0"/>
              <a:t>Basic Flight Physiology</a:t>
            </a:r>
            <a:r>
              <a:rPr lang="en-US" sz="3200" dirty="0"/>
              <a:t>. New </a:t>
            </a:r>
            <a:r>
              <a:rPr lang="en-US" sz="3200" dirty="0" smtClean="0"/>
              <a:t>York, NY: McGraw-Hill. </a:t>
            </a:r>
            <a:endParaRPr lang="en-US" sz="4800" dirty="0"/>
          </a:p>
        </p:txBody>
      </p:sp>
    </p:spTree>
    <p:extLst>
      <p:ext uri="{BB962C8B-B14F-4D97-AF65-F5344CB8AC3E}">
        <p14:creationId xmlns:p14="http://schemas.microsoft.com/office/powerpoint/2010/main" val="1055733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1681</TotalTime>
  <Words>680</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微軟正黑體</vt:lpstr>
      <vt:lpstr>新細明體</vt:lpstr>
      <vt:lpstr>Adobe Gothic Std B</vt:lpstr>
      <vt:lpstr>Arial</vt:lpstr>
      <vt:lpstr>Calibri</vt:lpstr>
      <vt:lpstr>Century Gothic</vt:lpstr>
      <vt:lpstr>Wingdings 3</vt:lpstr>
      <vt:lpstr>Slice</vt:lpstr>
      <vt:lpstr>PowerPoint Presentation</vt:lpstr>
    </vt:vector>
  </TitlesOfParts>
  <Company>ERAU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Murphy, Leo F.</cp:lastModifiedBy>
  <cp:revision>37</cp:revision>
  <dcterms:created xsi:type="dcterms:W3CDTF">2017-04-24T21:34:04Z</dcterms:created>
  <dcterms:modified xsi:type="dcterms:W3CDTF">2017-05-01T14:58:38Z</dcterms:modified>
</cp:coreProperties>
</file>