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1" r:id="rId3"/>
    <p:sldMasterId id="2147483679" r:id="rId4"/>
  </p:sldMasterIdLst>
  <p:notesMasterIdLst>
    <p:notesMasterId r:id="rId6"/>
  </p:notesMasterIdLst>
  <p:sldIdLst>
    <p:sldId id="300" r:id="rId5"/>
  </p:sldIdLst>
  <p:sldSz cx="43891200" cy="32918400"/>
  <p:notesSz cx="7010400" cy="92964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pos="287">
          <p15:clr>
            <a:srgbClr val="A4A3A4"/>
          </p15:clr>
        </p15:guide>
        <p15:guide id="3" orient="horz" pos="4862">
          <p15:clr>
            <a:srgbClr val="A4A3A4"/>
          </p15:clr>
        </p15:guide>
        <p15:guide id="4" pos="13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024"/>
    <a:srgbClr val="B1810B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1" autoAdjust="0"/>
  </p:normalViewPr>
  <p:slideViewPr>
    <p:cSldViewPr snapToGrid="0" snapToObjects="1">
      <p:cViewPr varScale="1">
        <p:scale>
          <a:sx n="23" d="100"/>
          <a:sy n="23" d="100"/>
        </p:scale>
        <p:origin x="102" y="102"/>
      </p:cViewPr>
      <p:guideLst>
        <p:guide orient="horz" pos="1013"/>
        <p:guide pos="287"/>
        <p:guide orient="horz" pos="4862"/>
        <p:guide pos="13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8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81" y="29159777"/>
            <a:ext cx="6569064" cy="204335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754490"/>
            <a:ext cx="43891200" cy="563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029" t="3371" r="30736" b="30681"/>
          <a:stretch/>
        </p:blipFill>
        <p:spPr>
          <a:xfrm>
            <a:off x="27553188" y="19042104"/>
            <a:ext cx="16338014" cy="1387630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583697" y="5177049"/>
            <a:ext cx="36072341" cy="3594154"/>
          </a:xfrm>
          <a:prstGeom prst="rect">
            <a:avLst/>
          </a:prstGeom>
        </p:spPr>
        <p:txBody>
          <a:bodyPr lIns="438912" tIns="219456" rIns="438912" bIns="219456" anchor="t">
            <a:noAutofit/>
          </a:bodyPr>
          <a:lstStyle>
            <a:lvl1pPr>
              <a:lnSpc>
                <a:spcPct val="90000"/>
              </a:lnSpc>
              <a:defRPr sz="25000" cap="none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7" y="8576856"/>
            <a:ext cx="36072350" cy="7011965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5000" cap="none" baseline="0">
                <a:ln>
                  <a:noFill/>
                </a:ln>
                <a:solidFill>
                  <a:srgbClr val="B1810B"/>
                </a:solidFill>
                <a:latin typeface="Impact"/>
                <a:cs typeface="Impact"/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3" y="17403499"/>
            <a:ext cx="36069710" cy="1496352"/>
          </a:xfrm>
        </p:spPr>
        <p:txBody>
          <a:bodyPr>
            <a:noAutofit/>
          </a:bodyPr>
          <a:lstStyle>
            <a:lvl1pPr>
              <a:defRPr sz="8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583680" y="18741365"/>
            <a:ext cx="36069715" cy="13884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83678" y="22020629"/>
            <a:ext cx="36069710" cy="1496352"/>
          </a:xfrm>
        </p:spPr>
        <p:txBody>
          <a:bodyPr>
            <a:noAutofit/>
          </a:bodyPr>
          <a:lstStyle>
            <a:lvl1pPr>
              <a:defRPr sz="86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Name, if applicable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583675" y="23358497"/>
            <a:ext cx="36069715" cy="135859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200" b="1" i="0" baseline="0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3300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762227" y="7719067"/>
            <a:ext cx="39964891" cy="214045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376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423702" y="7681790"/>
            <a:ext cx="19272936" cy="2172379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872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84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320" y="7368542"/>
            <a:ext cx="19392902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6320" y="10439400"/>
            <a:ext cx="19392902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67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762227" y="7719067"/>
            <a:ext cx="39964891" cy="214045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773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423702" y="7681790"/>
            <a:ext cx="19272936" cy="2172379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99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28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320" y="7368542"/>
            <a:ext cx="19392902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6320" y="10439400"/>
            <a:ext cx="19392902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9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"/>
            <a:ext cx="43891200" cy="6392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Only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762227" y="7719067"/>
            <a:ext cx="39964891" cy="214045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65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754490"/>
            <a:ext cx="43891200" cy="563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029" t="3371" r="30736" b="30681"/>
          <a:stretch/>
        </p:blipFill>
        <p:spPr>
          <a:xfrm>
            <a:off x="27553188" y="19042104"/>
            <a:ext cx="16338014" cy="1387630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6541342" y="6172977"/>
            <a:ext cx="36072341" cy="3594154"/>
          </a:xfrm>
          <a:prstGeom prst="rect">
            <a:avLst/>
          </a:prstGeom>
        </p:spPr>
        <p:txBody>
          <a:bodyPr lIns="438912" tIns="219456" rIns="438912" bIns="219456" anchor="t">
            <a:noAutofit/>
          </a:bodyPr>
          <a:lstStyle>
            <a:lvl1pPr>
              <a:lnSpc>
                <a:spcPct val="90000"/>
              </a:lnSpc>
              <a:defRPr sz="25000" cap="none" baseline="0">
                <a:ln>
                  <a:noFill/>
                </a:ln>
                <a:solidFill>
                  <a:srgbClr val="B1810B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41332" y="9572784"/>
            <a:ext cx="36072350" cy="7011965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400" cap="none" baseline="0">
                <a:ln>
                  <a:noFill/>
                </a:ln>
                <a:solidFill>
                  <a:schemeClr val="tx1"/>
                </a:solidFill>
                <a:latin typeface="Impact"/>
                <a:cs typeface="Impact"/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Line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81" y="29159777"/>
            <a:ext cx="6569064" cy="20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7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ext &amp; Picture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423702" y="7681790"/>
            <a:ext cx="19272936" cy="2172379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457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wo Content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84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mparison+Social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320" y="7368542"/>
            <a:ext cx="19392902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6320" y="10439400"/>
            <a:ext cx="19392902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311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1762227" y="7719067"/>
            <a:ext cx="39964891" cy="214045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671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2423702" y="7681790"/>
            <a:ext cx="19272936" cy="2172379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2224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320" y="7368542"/>
            <a:ext cx="19392902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6320" y="10439400"/>
            <a:ext cx="19392902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>
            <a:normAutofit/>
          </a:bodyPr>
          <a:lstStyle>
            <a:lvl1pPr marL="0" indent="0">
              <a:buNone/>
              <a:defRPr sz="9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>
            <a:normAutofit/>
          </a:bodyPr>
          <a:lstStyle>
            <a:lvl1pPr>
              <a:defRPr sz="77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all" baseline="0">
                <a:ln>
                  <a:noFill/>
                </a:ln>
                <a:solidFill>
                  <a:schemeClr val="tx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all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+ N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754490"/>
            <a:ext cx="43891200" cy="563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8" name="Picture 7" descr="illustration - no words-04.png"/>
          <p:cNvPicPr>
            <a:picLocks noChangeAspect="1"/>
          </p:cNvPicPr>
          <p:nvPr userDrawn="1"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3673" y="3"/>
            <a:ext cx="21317525" cy="1668345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idx="12"/>
          </p:nvPr>
        </p:nvSpPr>
        <p:spPr>
          <a:xfrm>
            <a:off x="1762227" y="7719067"/>
            <a:ext cx="39964891" cy="214045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760225" y="902712"/>
            <a:ext cx="39966898" cy="3322320"/>
          </a:xfrm>
        </p:spPr>
        <p:txBody>
          <a:bodyPr>
            <a:noAutofit/>
          </a:bodyPr>
          <a:lstStyle>
            <a:lvl1pPr>
              <a:defRPr sz="21100" cap="none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760225" y="4221480"/>
            <a:ext cx="39966898" cy="2103120"/>
          </a:xfrm>
        </p:spPr>
        <p:txBody>
          <a:bodyPr>
            <a:normAutofit/>
          </a:bodyPr>
          <a:lstStyle>
            <a:lvl1pPr>
              <a:defRPr sz="8600" b="1" i="0" cap="none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21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"/>
            <a:ext cx="43891200" cy="6392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754490"/>
            <a:ext cx="43891200" cy="5637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029" t="3371" r="30736" b="30681"/>
          <a:stretch/>
        </p:blipFill>
        <p:spPr>
          <a:xfrm>
            <a:off x="27553188" y="19042104"/>
            <a:ext cx="16338014" cy="1387630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41332" y="7544902"/>
            <a:ext cx="36069710" cy="2323829"/>
          </a:xfrm>
        </p:spPr>
        <p:txBody>
          <a:bodyPr>
            <a:noAutofit/>
          </a:bodyPr>
          <a:lstStyle>
            <a:lvl1pPr>
              <a:defRPr sz="8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541330" y="9868730"/>
            <a:ext cx="36069715" cy="132790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title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41330" y="11264201"/>
            <a:ext cx="36069715" cy="132790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Your school/department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541330" y="12659671"/>
            <a:ext cx="36069715" cy="1327906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200" b="1">
                <a:solidFill>
                  <a:srgbClr val="B1810B"/>
                </a:solidFill>
              </a:defRPr>
            </a:lvl1pPr>
          </a:lstStyle>
          <a:p>
            <a:pPr lvl="0"/>
            <a:r>
              <a:rPr lang="en-US" dirty="0" err="1"/>
              <a:t>emailaddress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481" y="29159777"/>
            <a:ext cx="6569064" cy="20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jpeg"/><Relationship Id="rId11" Type="http://schemas.openxmlformats.org/officeDocument/2006/relationships/image" Target="../media/image9.png"/><Relationship Id="rId5" Type="http://schemas.openxmlformats.org/officeDocument/2006/relationships/theme" Target="../theme/theme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" y="607742"/>
            <a:ext cx="43891195" cy="357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224" y="7782384"/>
            <a:ext cx="39964896" cy="21608246"/>
          </a:xfrm>
          <a:prstGeom prst="rect">
            <a:avLst/>
          </a:prstGeom>
        </p:spPr>
        <p:txBody>
          <a:bodyPr vert="horz" lIns="438912" tIns="219456" rIns="438912" bIns="219456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2224" y="7370534"/>
            <a:ext cx="39964896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" y="0"/>
            <a:ext cx="43891200" cy="577517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55200" y="31296245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2710" y="1870795"/>
            <a:ext cx="3248820" cy="10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0" r:id="rId2"/>
    <p:sldLayoutId id="2147483667" r:id="rId3"/>
    <p:sldLayoutId id="2147483657" r:id="rId4"/>
    <p:sldLayoutId id="2147483652" r:id="rId5"/>
    <p:sldLayoutId id="2147483653" r:id="rId6"/>
    <p:sldLayoutId id="2147483691" r:id="rId7"/>
    <p:sldLayoutId id="2147483655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2194560" rtl="0" eaLnBrk="1" latinLnBrk="0" hangingPunct="1">
        <a:spcBef>
          <a:spcPct val="0"/>
        </a:spcBef>
        <a:buNone/>
        <a:defRPr sz="211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2194560" rtl="0" eaLnBrk="1" latinLnBrk="0" hangingPunct="1">
        <a:spcBef>
          <a:spcPct val="20000"/>
        </a:spcBef>
        <a:buFontTx/>
        <a:buNone/>
        <a:defRPr sz="7700" kern="1200">
          <a:solidFill>
            <a:schemeClr val="tx1"/>
          </a:solidFill>
          <a:latin typeface="Arial"/>
          <a:ea typeface="+mn-ea"/>
          <a:cs typeface="Arial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2pPr>
      <a:lvl3pPr marL="5486400" indent="-1097280" algn="l" defTabSz="2194560" rtl="0" eaLnBrk="1" latinLnBrk="0" hangingPunct="1">
        <a:spcBef>
          <a:spcPct val="20000"/>
        </a:spcBef>
        <a:buFont typeface="Lucida Grande"/>
        <a:buChar char="–"/>
        <a:defRPr sz="7700" kern="1200">
          <a:solidFill>
            <a:schemeClr val="tx1"/>
          </a:solidFill>
          <a:latin typeface="Arial"/>
          <a:ea typeface="+mn-ea"/>
          <a:cs typeface="Arial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Arial"/>
          <a:ea typeface="+mn-ea"/>
          <a:cs typeface="Arial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345" y="29159782"/>
            <a:ext cx="6569064" cy="204335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" y="607742"/>
            <a:ext cx="43891195" cy="357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224" y="7782384"/>
            <a:ext cx="39964896" cy="21608246"/>
          </a:xfrm>
          <a:prstGeom prst="rect">
            <a:avLst/>
          </a:prstGeom>
        </p:spPr>
        <p:txBody>
          <a:bodyPr vert="horz" lIns="438912" tIns="219456" rIns="438912" bIns="219456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2224" y="7370534"/>
            <a:ext cx="39964896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" y="0"/>
            <a:ext cx="43891200" cy="577517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55200" y="31296245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3950"/>
            <a:ext cx="43891200" cy="35575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422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2194560" rtl="0" eaLnBrk="1" latinLnBrk="0" hangingPunct="1">
        <a:spcBef>
          <a:spcPct val="0"/>
        </a:spcBef>
        <a:buNone/>
        <a:defRPr sz="211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2194560" rtl="0" eaLnBrk="1" latinLnBrk="0" hangingPunct="1">
        <a:spcBef>
          <a:spcPct val="20000"/>
        </a:spcBef>
        <a:buFontTx/>
        <a:buNone/>
        <a:defRPr sz="7700" kern="1200">
          <a:solidFill>
            <a:schemeClr val="tx1"/>
          </a:solidFill>
          <a:latin typeface="Arial"/>
          <a:ea typeface="+mn-ea"/>
          <a:cs typeface="Arial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2pPr>
      <a:lvl3pPr marL="5486400" indent="-1097280" algn="l" defTabSz="2194560" rtl="0" eaLnBrk="1" latinLnBrk="0" hangingPunct="1">
        <a:spcBef>
          <a:spcPct val="20000"/>
        </a:spcBef>
        <a:buFont typeface="Lucida Grande"/>
        <a:buChar char="–"/>
        <a:defRPr sz="7700" kern="1200">
          <a:solidFill>
            <a:schemeClr val="tx1"/>
          </a:solidFill>
          <a:latin typeface="Arial"/>
          <a:ea typeface="+mn-ea"/>
          <a:cs typeface="Arial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Arial"/>
          <a:ea typeface="+mn-ea"/>
          <a:cs typeface="Arial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345" y="29159782"/>
            <a:ext cx="6569064" cy="204335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" y="607742"/>
            <a:ext cx="43891195" cy="357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224" y="7782384"/>
            <a:ext cx="39964896" cy="21608246"/>
          </a:xfrm>
          <a:prstGeom prst="rect">
            <a:avLst/>
          </a:prstGeom>
        </p:spPr>
        <p:txBody>
          <a:bodyPr vert="horz" lIns="438912" tIns="219456" rIns="438912" bIns="219456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2224" y="7370534"/>
            <a:ext cx="39964896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" y="0"/>
            <a:ext cx="43891200" cy="577517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55200" y="31296245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2224" y="30028706"/>
            <a:ext cx="32098320" cy="118186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>
              <a:tabLst>
                <a:tab pos="6850382" algn="l"/>
                <a:tab pos="14005560" algn="l"/>
                <a:tab pos="18105120" algn="l"/>
                <a:tab pos="19194782" algn="l"/>
              </a:tabLs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polytechnic.purdue.edu		/</a:t>
            </a:r>
            <a:r>
              <a:rPr lang="en-US" sz="4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TechPurdue		#PurduePolytechnic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330846" y="30028709"/>
            <a:ext cx="5524632" cy="1208304"/>
            <a:chOff x="2152259" y="6255981"/>
            <a:chExt cx="1150965" cy="2517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9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59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10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876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1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alphaModFix amt="40000"/>
            </a:blip>
            <a:stretch>
              <a:fillRect/>
            </a:stretch>
          </p:blipFill>
          <p:spPr>
            <a:xfrm>
              <a:off x="3051494" y="6255981"/>
              <a:ext cx="251730" cy="25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6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2194560" rtl="0" eaLnBrk="1" latinLnBrk="0" hangingPunct="1">
        <a:spcBef>
          <a:spcPct val="0"/>
        </a:spcBef>
        <a:buNone/>
        <a:defRPr sz="211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2194560" rtl="0" eaLnBrk="1" latinLnBrk="0" hangingPunct="1">
        <a:spcBef>
          <a:spcPct val="20000"/>
        </a:spcBef>
        <a:buFontTx/>
        <a:buNone/>
        <a:defRPr sz="7700" kern="1200">
          <a:solidFill>
            <a:schemeClr val="tx1"/>
          </a:solidFill>
          <a:latin typeface="Arial"/>
          <a:ea typeface="+mn-ea"/>
          <a:cs typeface="Arial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2pPr>
      <a:lvl3pPr marL="5486400" indent="-1097280" algn="l" defTabSz="2194560" rtl="0" eaLnBrk="1" latinLnBrk="0" hangingPunct="1">
        <a:spcBef>
          <a:spcPct val="20000"/>
        </a:spcBef>
        <a:buFont typeface="Lucida Grande"/>
        <a:buChar char="–"/>
        <a:defRPr sz="7700" kern="1200">
          <a:solidFill>
            <a:schemeClr val="tx1"/>
          </a:solidFill>
          <a:latin typeface="Arial"/>
          <a:ea typeface="+mn-ea"/>
          <a:cs typeface="Arial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Arial"/>
          <a:ea typeface="+mn-ea"/>
          <a:cs typeface="Arial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345" y="29159782"/>
            <a:ext cx="6569064" cy="204335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" y="607742"/>
            <a:ext cx="43891195" cy="35775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2224" y="7782384"/>
            <a:ext cx="39964896" cy="21608246"/>
          </a:xfrm>
          <a:prstGeom prst="rect">
            <a:avLst/>
          </a:prstGeom>
        </p:spPr>
        <p:txBody>
          <a:bodyPr vert="horz" lIns="438912" tIns="219456" rIns="438912" bIns="219456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62224" y="7370534"/>
            <a:ext cx="39964896" cy="1772794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5" y="0"/>
            <a:ext cx="43891200" cy="577517"/>
          </a:xfrm>
          <a:prstGeom prst="rect">
            <a:avLst/>
          </a:prstGeom>
          <a:solidFill>
            <a:srgbClr val="B181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255200" y="31296245"/>
            <a:ext cx="886397" cy="1772794"/>
          </a:xfrm>
          <a:prstGeom prst="rect">
            <a:avLst/>
          </a:prstGeom>
          <a:noFill/>
        </p:spPr>
        <p:txBody>
          <a:bodyPr wrap="none" lIns="438912" tIns="219456" rIns="438912" bIns="219456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62224" y="30028706"/>
            <a:ext cx="32098320" cy="1181861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>
              <a:tabLst>
                <a:tab pos="6850382" algn="l"/>
                <a:tab pos="14005560" algn="l"/>
                <a:tab pos="18105120" algn="l"/>
                <a:tab pos="19194782" algn="l"/>
              </a:tabLst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polytechnic.purdue.edu		/</a:t>
            </a:r>
            <a:r>
              <a:rPr lang="en-US" sz="48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TechPurdue		#PurduePolytechnic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330846" y="30028709"/>
            <a:ext cx="5524632" cy="1208304"/>
            <a:chOff x="2152259" y="6255981"/>
            <a:chExt cx="1150965" cy="2517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259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876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0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94" y="6255981"/>
              <a:ext cx="251730" cy="251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>
              <a:alphaModFix amt="40000"/>
            </a:blip>
            <a:stretch>
              <a:fillRect/>
            </a:stretch>
          </p:blipFill>
          <p:spPr>
            <a:xfrm>
              <a:off x="3051494" y="6255981"/>
              <a:ext cx="251730" cy="25173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3950"/>
            <a:ext cx="43891200" cy="35575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7661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2194560" rtl="0" eaLnBrk="1" latinLnBrk="0" hangingPunct="1">
        <a:spcBef>
          <a:spcPct val="0"/>
        </a:spcBef>
        <a:buNone/>
        <a:defRPr sz="21100" kern="1200" cap="none" baseline="0">
          <a:ln>
            <a:solidFill>
              <a:schemeClr val="bg1">
                <a:alpha val="50000"/>
              </a:schemeClr>
            </a:solidFill>
          </a:ln>
          <a:solidFill>
            <a:srgbClr val="D19B23"/>
          </a:solidFill>
          <a:effectLst/>
          <a:latin typeface="Impact"/>
          <a:ea typeface="+mj-ea"/>
          <a:cs typeface="Impact"/>
        </a:defRPr>
      </a:lvl1pPr>
    </p:titleStyle>
    <p:bodyStyle>
      <a:lvl1pPr marL="0" indent="0" algn="l" defTabSz="2194560" rtl="0" eaLnBrk="1" latinLnBrk="0" hangingPunct="1">
        <a:spcBef>
          <a:spcPct val="20000"/>
        </a:spcBef>
        <a:buFontTx/>
        <a:buNone/>
        <a:defRPr sz="7700" kern="1200">
          <a:solidFill>
            <a:schemeClr val="tx1"/>
          </a:solidFill>
          <a:latin typeface="Arial"/>
          <a:ea typeface="+mn-ea"/>
          <a:cs typeface="Arial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2pPr>
      <a:lvl3pPr marL="5486400" indent="-1097280" algn="l" defTabSz="2194560" rtl="0" eaLnBrk="1" latinLnBrk="0" hangingPunct="1">
        <a:spcBef>
          <a:spcPct val="20000"/>
        </a:spcBef>
        <a:buFont typeface="Lucida Grande"/>
        <a:buChar char="–"/>
        <a:defRPr sz="7700" kern="1200">
          <a:solidFill>
            <a:schemeClr val="tx1"/>
          </a:solidFill>
          <a:latin typeface="Arial"/>
          <a:ea typeface="+mn-ea"/>
          <a:cs typeface="Arial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Arial"/>
          <a:ea typeface="+mn-ea"/>
          <a:cs typeface="Arial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Arial"/>
          <a:ea typeface="+mn-ea"/>
          <a:cs typeface="Arial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hyperlink" Target="mailto:rburani@purdue.edu?subject=UAA%20Poster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49441"/>
            <a:ext cx="43891200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Aviation Association</a:t>
            </a:r>
          </a:p>
          <a:p>
            <a:pPr algn="ctr"/>
            <a:r>
              <a:rPr lang="en-US" sz="5000" b="1" dirty="0">
                <a:latin typeface="Times New Roman" charset="0"/>
                <a:cs typeface="Times New Roman" panose="02020603050405020304" pitchFamily="18" charset="0"/>
              </a:rPr>
              <a:t>Transparency of P</a:t>
            </a:r>
            <a:r>
              <a:rPr lang="en-US" sz="5000" b="1" dirty="0" smtClean="0">
                <a:latin typeface="Times New Roman" charset="0"/>
                <a:cs typeface="Times New Roman" panose="02020603050405020304" pitchFamily="18" charset="0"/>
              </a:rPr>
              <a:t>eople and </a:t>
            </a:r>
            <a:r>
              <a:rPr lang="en-US" sz="5000" b="1" dirty="0">
                <a:latin typeface="Times New Roman" charset="0"/>
                <a:cs typeface="Times New Roman" panose="02020603050405020304" pitchFamily="18" charset="0"/>
              </a:rPr>
              <a:t>P</a:t>
            </a:r>
            <a:r>
              <a:rPr lang="en-US" sz="5000" b="1" dirty="0" smtClean="0">
                <a:latin typeface="Times New Roman" charset="0"/>
                <a:cs typeface="Times New Roman" panose="02020603050405020304" pitchFamily="18" charset="0"/>
              </a:rPr>
              <a:t>arts </a:t>
            </a:r>
            <a:r>
              <a:rPr lang="en-US" sz="5000" b="1" dirty="0">
                <a:latin typeface="Times New Roman" charset="0"/>
                <a:cs typeface="Times New Roman" panose="02020603050405020304" pitchFamily="18" charset="0"/>
              </a:rPr>
              <a:t>in an A</a:t>
            </a:r>
            <a:r>
              <a:rPr lang="en-US" sz="5000" b="1" dirty="0" smtClean="0">
                <a:latin typeface="Times New Roman" charset="0"/>
                <a:cs typeface="Times New Roman" panose="02020603050405020304" pitchFamily="18" charset="0"/>
              </a:rPr>
              <a:t>ircraft </a:t>
            </a:r>
            <a:r>
              <a:rPr lang="en-US" sz="5000" b="1" dirty="0">
                <a:latin typeface="Times New Roman" charset="0"/>
                <a:cs typeface="Times New Roman" panose="02020603050405020304" pitchFamily="18" charset="0"/>
              </a:rPr>
              <a:t>d</a:t>
            </a:r>
            <a:r>
              <a:rPr lang="en-US" sz="5000" b="1" dirty="0" smtClean="0">
                <a:latin typeface="Times New Roman" charset="0"/>
                <a:cs typeface="Times New Roman" panose="02020603050405020304" pitchFamily="18" charset="0"/>
              </a:rPr>
              <a:t>uring </a:t>
            </a:r>
            <a:r>
              <a:rPr lang="en-US" sz="5000" b="1" dirty="0">
                <a:latin typeface="Times New Roman" charset="0"/>
                <a:cs typeface="Times New Roman" panose="02020603050405020304" pitchFamily="18" charset="0"/>
              </a:rPr>
              <a:t>M</a:t>
            </a:r>
            <a:r>
              <a:rPr lang="en-US" sz="5000" b="1" dirty="0" smtClean="0">
                <a:latin typeface="Times New Roman" charset="0"/>
                <a:cs typeface="Times New Roman" panose="02020603050405020304" pitchFamily="18" charset="0"/>
              </a:rPr>
              <a:t>aintenance</a:t>
            </a:r>
            <a:endParaRPr lang="en-US" sz="5000" b="1" dirty="0">
              <a:latin typeface="Times New Roman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Rohit Burani, Kyle Jackson, Yiyiang Gu &amp; Linfeng Jin</a:t>
            </a:r>
            <a:endParaRPr lang="en-US" sz="4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Aviation and Transportation Technology, Purdue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Faculty Advisor: Mr. Timothy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Ropp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SATT, Purdue Polytechnic Institute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09392"/>
            <a:ext cx="12392983" cy="12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1598826"/>
            <a:ext cx="13560903" cy="209999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9500" b="1" dirty="0" smtClean="0"/>
              <a:t>Technical Challenges</a:t>
            </a:r>
            <a:endParaRPr lang="en-US" b="1" dirty="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b="1" dirty="0"/>
              <a:t>Tracking People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7100" dirty="0"/>
              <a:t>GPS is expensive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7100" dirty="0"/>
              <a:t>Complex </a:t>
            </a:r>
            <a:r>
              <a:rPr lang="en-US" sz="7100" dirty="0" smtClean="0"/>
              <a:t>system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b="1" dirty="0"/>
              <a:t>Tracking Parts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7100" dirty="0"/>
              <a:t>Website content transfer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7100" dirty="0"/>
              <a:t>System setup such as bad </a:t>
            </a:r>
            <a:r>
              <a:rPr lang="en-US" sz="7100" dirty="0" smtClean="0"/>
              <a:t>contact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7100" dirty="0" smtClean="0"/>
              <a:t>Network restrictions inside the aircraft</a:t>
            </a:r>
            <a:endParaRPr lang="en-US" sz="7100" dirty="0"/>
          </a:p>
          <a:p>
            <a:endParaRPr lang="en-US" dirty="0"/>
          </a:p>
          <a:p>
            <a:pPr algn="ctr"/>
            <a:r>
              <a:rPr lang="en-US" sz="9500" b="1" dirty="0"/>
              <a:t>Approach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b="1" dirty="0"/>
              <a:t>Tracking People</a:t>
            </a:r>
          </a:p>
          <a:p>
            <a:r>
              <a:rPr lang="en-US" sz="7100" dirty="0" smtClean="0"/>
              <a:t>Possible ways: GPS</a:t>
            </a:r>
            <a:r>
              <a:rPr lang="en-US" sz="7100" dirty="0"/>
              <a:t>, RFID, </a:t>
            </a:r>
            <a:r>
              <a:rPr lang="en-US" sz="7100" dirty="0" smtClean="0"/>
              <a:t>NFC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dirty="0"/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b="1" dirty="0"/>
              <a:t>Tracking Parts</a:t>
            </a:r>
          </a:p>
          <a:p>
            <a:r>
              <a:rPr lang="en-US" sz="7100" dirty="0" smtClean="0"/>
              <a:t>Possible ways: NFC</a:t>
            </a:r>
            <a:r>
              <a:rPr lang="en-US" sz="7100" dirty="0"/>
              <a:t>, RFID,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393952" y="26805826"/>
            <a:ext cx="14825899" cy="6599118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Wearable NFC to tag in and out of the aircraft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Arduino with proximity sensor tracks part installation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" y="4350327"/>
            <a:ext cx="13073223" cy="65248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 problem exists in the current accountability and tracking of parts, people and maintenance items in the aft section of the Purdue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CRJ-100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26309" y="4260994"/>
            <a:ext cx="14190893" cy="5342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4977" y="11039300"/>
            <a:ext cx="8534400" cy="4267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48134" y="11039300"/>
            <a:ext cx="4407736" cy="4267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64977" y="26805826"/>
            <a:ext cx="14190892" cy="553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Less than $200 spent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Complete people and parts tracking system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Permanent installation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5988" y="3657984"/>
            <a:ext cx="16141829" cy="23954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507" y="9628585"/>
            <a:ext cx="995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CRJ 100 – The aircraft used for this project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64977" y="15308656"/>
            <a:ext cx="758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Arduino setup over mobile network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71015" y="15361277"/>
            <a:ext cx="662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Arduino </a:t>
            </a:r>
            <a:r>
              <a:rPr lang="en-US" sz="4000" dirty="0"/>
              <a:t>cable attached to </a:t>
            </a:r>
            <a:r>
              <a:rPr lang="en-US" sz="4000" dirty="0" smtClean="0"/>
              <a:t>seat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7817" y="16493998"/>
            <a:ext cx="2753109" cy="5630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6401" y="22545320"/>
            <a:ext cx="7758716" cy="42605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30926" y="16398753"/>
            <a:ext cx="6285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CRJ Seat Monitor based on input from the Arduino </a:t>
            </a:r>
          </a:p>
          <a:p>
            <a:r>
              <a:rPr lang="en-US" sz="4000" dirty="0" smtClean="0"/>
              <a:t>over mobile network</a:t>
            </a:r>
            <a:endParaRPr lang="en-US" sz="4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84480" y="4251173"/>
            <a:ext cx="0" cy="28620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11325666"/>
            <a:ext cx="12984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23378160"/>
            <a:ext cx="12984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529280" y="4196397"/>
            <a:ext cx="0" cy="28751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1355" y="16493997"/>
            <a:ext cx="3235074" cy="56300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8529280" y="10583394"/>
            <a:ext cx="15361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336384" y="19569514"/>
            <a:ext cx="62447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/>
              <a:t>An example of the </a:t>
            </a:r>
            <a:r>
              <a:rPr lang="en-US" sz="4000" dirty="0"/>
              <a:t>A</a:t>
            </a:r>
            <a:r>
              <a:rPr lang="en-US" sz="4000" dirty="0" smtClean="0"/>
              <a:t>rduino </a:t>
            </a:r>
          </a:p>
          <a:p>
            <a:pPr algn="r"/>
            <a:r>
              <a:rPr lang="en-US" sz="4000" dirty="0" smtClean="0"/>
              <a:t>backend code for the seat </a:t>
            </a:r>
          </a:p>
          <a:p>
            <a:pPr algn="r"/>
            <a:r>
              <a:rPr lang="en-US" sz="4000" dirty="0" smtClean="0"/>
              <a:t>monitor as well as employee </a:t>
            </a:r>
          </a:p>
          <a:p>
            <a:pPr algn="r"/>
            <a:r>
              <a:rPr lang="en-US" sz="4000" dirty="0" smtClean="0"/>
              <a:t>monitor 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28877817" y="22539674"/>
            <a:ext cx="70804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Employee Status Monitor </a:t>
            </a:r>
          </a:p>
          <a:p>
            <a:r>
              <a:rPr lang="en-US" sz="4000" dirty="0" smtClean="0"/>
              <a:t>which includes a timestamp, </a:t>
            </a:r>
          </a:p>
          <a:p>
            <a:r>
              <a:rPr lang="en-US" sz="4000" dirty="0" smtClean="0"/>
              <a:t>employee ID, name and the type </a:t>
            </a:r>
          </a:p>
          <a:p>
            <a:r>
              <a:rPr lang="en-US" sz="4000" dirty="0" smtClean="0"/>
              <a:t>of activity that the sensor detects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8529280" y="16075997"/>
            <a:ext cx="15361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540794" y="26879823"/>
            <a:ext cx="153619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853694" y="32290711"/>
            <a:ext cx="1300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Direct all correspondence about this research </a:t>
            </a:r>
            <a:r>
              <a:rPr lang="en-US" sz="2800" dirty="0" smtClean="0"/>
              <a:t>to: Mr. Rohit Burani (</a:t>
            </a:r>
            <a:r>
              <a:rPr lang="en-US" sz="2800" dirty="0" smtClean="0">
                <a:hlinkClick r:id="rId11"/>
              </a:rPr>
              <a:t>rburani@purdue.edu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2984480" y="27188160"/>
            <a:ext cx="15556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ternate 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+SocialMe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lternate+SocialMe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236</Words>
  <Application>Microsoft Office PowerPoint</Application>
  <PresentationFormat>Custom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Calibri</vt:lpstr>
      <vt:lpstr>Impact</vt:lpstr>
      <vt:lpstr>Lucida Grande</vt:lpstr>
      <vt:lpstr>Times New Roman</vt:lpstr>
      <vt:lpstr>Wingdings</vt:lpstr>
      <vt:lpstr>Basic</vt:lpstr>
      <vt:lpstr>Alternate Basic</vt:lpstr>
      <vt:lpstr>Basic+SocialMedia</vt:lpstr>
      <vt:lpstr>Alternate+SocialMedia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Rohit Burani</dc:creator>
  <cp:lastModifiedBy>University Aviation</cp:lastModifiedBy>
  <cp:revision>165</cp:revision>
  <cp:lastPrinted>2015-12-09T00:02:41Z</cp:lastPrinted>
  <dcterms:created xsi:type="dcterms:W3CDTF">2011-09-20T15:44:26Z</dcterms:created>
  <dcterms:modified xsi:type="dcterms:W3CDTF">2016-12-02T21:42:01Z</dcterms:modified>
</cp:coreProperties>
</file>