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59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43891200" cy="32918400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85212F"/>
    <a:srgbClr val="00FFFF"/>
    <a:srgbClr val="FFFF99"/>
    <a:srgbClr val="CC0000"/>
    <a:srgbClr val="CCFF66"/>
    <a:srgbClr val="EAEAE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861" autoAdjust="0"/>
    <p:restoredTop sz="95238" autoAdjust="0"/>
  </p:normalViewPr>
  <p:slideViewPr>
    <p:cSldViewPr>
      <p:cViewPr varScale="1">
        <p:scale>
          <a:sx n="22" d="100"/>
          <a:sy n="22" d="100"/>
        </p:scale>
        <p:origin x="138" y="18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000" b="0" i="0" u="none" strike="noStrike" kern="1200" cap="none" spc="0" baseline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40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Go/No-go Decisions</a:t>
            </a:r>
            <a:r>
              <a:rPr lang="en-US" sz="4000" b="0" cap="none" spc="0" baseline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by Course</a:t>
            </a:r>
            <a:endParaRPr lang="en-US" sz="4000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cap="none" spc="0" baseline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[Quincy_alldata2cleaned.xlsx]Aero4!$H$21</c:f>
              <c:strCache>
                <c:ptCount val="1"/>
                <c:pt idx="0">
                  <c:v>Go</c:v>
                </c:pt>
              </c:strCache>
            </c:strRef>
          </c:tx>
          <c:spPr>
            <a:solidFill>
              <a:srgbClr val="85212F"/>
            </a:solidFill>
            <a:ln>
              <a:noFill/>
            </a:ln>
            <a:effectLst/>
          </c:spPr>
          <c:invertIfNegative val="0"/>
          <c:cat>
            <c:strRef>
              <c:f>[Quincy_alldata2cleaned.xlsx]Aero4!$I$20:$K$20</c:f>
              <c:strCache>
                <c:ptCount val="3"/>
                <c:pt idx="0">
                  <c:v>Aero1</c:v>
                </c:pt>
                <c:pt idx="1">
                  <c:v>Aero3</c:v>
                </c:pt>
                <c:pt idx="2">
                  <c:v>Aero4</c:v>
                </c:pt>
              </c:strCache>
            </c:strRef>
          </c:cat>
          <c:val>
            <c:numRef>
              <c:f>[Quincy_alldata2cleaned.xlsx]Aero4!$I$21:$K$21</c:f>
              <c:numCache>
                <c:formatCode>General</c:formatCode>
                <c:ptCount val="3"/>
                <c:pt idx="0">
                  <c:v>9</c:v>
                </c:pt>
                <c:pt idx="1">
                  <c:v>9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1C-4DDF-A483-28D777DE7B3F}"/>
            </c:ext>
          </c:extLst>
        </c:ser>
        <c:ser>
          <c:idx val="1"/>
          <c:order val="1"/>
          <c:tx>
            <c:strRef>
              <c:f>[Quincy_alldata2cleaned.xlsx]Aero4!$H$22</c:f>
              <c:strCache>
                <c:ptCount val="1"/>
                <c:pt idx="0">
                  <c:v>No-Go</c:v>
                </c:pt>
              </c:strCache>
            </c:strRef>
          </c:tx>
          <c:spPr>
            <a:solidFill>
              <a:srgbClr val="FFD761"/>
            </a:solidFill>
            <a:ln>
              <a:noFill/>
            </a:ln>
            <a:effectLst/>
          </c:spPr>
          <c:invertIfNegative val="0"/>
          <c:cat>
            <c:strRef>
              <c:f>[Quincy_alldata2cleaned.xlsx]Aero4!$I$20:$K$20</c:f>
              <c:strCache>
                <c:ptCount val="3"/>
                <c:pt idx="0">
                  <c:v>Aero1</c:v>
                </c:pt>
                <c:pt idx="1">
                  <c:v>Aero3</c:v>
                </c:pt>
                <c:pt idx="2">
                  <c:v>Aero4</c:v>
                </c:pt>
              </c:strCache>
            </c:strRef>
          </c:cat>
          <c:val>
            <c:numRef>
              <c:f>[Quincy_alldata2cleaned.xlsx]Aero4!$I$22:$K$22</c:f>
              <c:numCache>
                <c:formatCode>General</c:formatCode>
                <c:ptCount val="3"/>
                <c:pt idx="0">
                  <c:v>27</c:v>
                </c:pt>
                <c:pt idx="1">
                  <c:v>24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1C-4DDF-A483-28D777DE7B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2449192"/>
        <c:axId val="152452328"/>
      </c:barChart>
      <c:catAx>
        <c:axId val="1524491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cap="none" spc="0" baseline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r>
                  <a:rPr lang="en-US" sz="3200" b="0" cap="none" spc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Aeronautics Course</a:t>
                </a:r>
              </a:p>
            </c:rich>
          </c:tx>
          <c:layout>
            <c:manualLayout>
              <c:xMode val="edge"/>
              <c:yMode val="edge"/>
              <c:x val="0.37719442761962446"/>
              <c:y val="0.8088064992230078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3200" b="0" i="0" u="none" strike="noStrike" kern="1200" cap="none" spc="0" baseline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cap="none" spc="0" baseline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452328"/>
        <c:crosses val="autoZero"/>
        <c:auto val="1"/>
        <c:lblAlgn val="ctr"/>
        <c:lblOffset val="100"/>
        <c:noMultiLvlLbl val="0"/>
      </c:catAx>
      <c:valAx>
        <c:axId val="152452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200" b="0" i="0" u="none" strike="noStrike" kern="1200" cap="none" spc="0" baseline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r>
                  <a:rPr lang="en-US" sz="3200" b="0" cap="none" spc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Number</a:t>
                </a:r>
                <a:r>
                  <a:rPr lang="en-US" sz="3200" b="0" cap="none" spc="0" baseline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 of Students</a:t>
                </a:r>
                <a:endParaRPr lang="en-US" sz="3200" b="0" cap="none" spc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c:rich>
          </c:tx>
          <c:layout>
            <c:manualLayout>
              <c:xMode val="edge"/>
              <c:yMode val="edge"/>
              <c:x val="1.5384615384615385E-2"/>
              <c:y val="0.1291264539170563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200" b="0" i="0" u="none" strike="noStrike" kern="1200" cap="none" spc="0" baseline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cap="none" spc="0" baseline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449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677946025977523"/>
          <c:y val="0.91857011145561474"/>
          <c:w val="0.20644107948044957"/>
          <c:h val="8.1429888544385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cap="none" spc="0" baseline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85212F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000" b="0" i="0" u="none" strike="noStrike" kern="1200" cap="none" spc="0" baseline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40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Average Risk Rating by Course</a:t>
            </a:r>
          </a:p>
        </c:rich>
      </c:tx>
      <c:layout>
        <c:manualLayout>
          <c:xMode val="edge"/>
          <c:yMode val="edge"/>
          <c:x val="0.2592777441281378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cap="none" spc="0" baseline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[Quincy_alldata2cleaned.xlsx]Aero4!$P$22</c:f>
              <c:strCache>
                <c:ptCount val="1"/>
                <c:pt idx="0">
                  <c:v>Graphical</c:v>
                </c:pt>
              </c:strCache>
            </c:strRef>
          </c:tx>
          <c:spPr>
            <a:solidFill>
              <a:srgbClr val="85212F"/>
            </a:solidFill>
            <a:ln>
              <a:noFill/>
            </a:ln>
            <a:effectLst/>
          </c:spPr>
          <c:invertIfNegative val="0"/>
          <c:cat>
            <c:strRef>
              <c:f>[Quincy_alldata2cleaned.xlsx]Aero4!$Q$21:$T$21</c:f>
              <c:strCache>
                <c:ptCount val="4"/>
                <c:pt idx="0">
                  <c:v>Aero1</c:v>
                </c:pt>
                <c:pt idx="1">
                  <c:v>Aero3</c:v>
                </c:pt>
                <c:pt idx="2">
                  <c:v>Aero4</c:v>
                </c:pt>
                <c:pt idx="3">
                  <c:v>Total</c:v>
                </c:pt>
              </c:strCache>
            </c:strRef>
          </c:cat>
          <c:val>
            <c:numRef>
              <c:f>[Quincy_alldata2cleaned.xlsx]Aero4!$Q$22:$T$22</c:f>
              <c:numCache>
                <c:formatCode>General</c:formatCode>
                <c:ptCount val="4"/>
                <c:pt idx="0">
                  <c:v>50</c:v>
                </c:pt>
                <c:pt idx="1">
                  <c:v>57</c:v>
                </c:pt>
                <c:pt idx="2">
                  <c:v>70</c:v>
                </c:pt>
                <c:pt idx="3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AD-443F-8C7A-B02B38666354}"/>
            </c:ext>
          </c:extLst>
        </c:ser>
        <c:ser>
          <c:idx val="1"/>
          <c:order val="1"/>
          <c:tx>
            <c:strRef>
              <c:f>[Quincy_alldata2cleaned.xlsx]Aero4!$P$23</c:f>
              <c:strCache>
                <c:ptCount val="1"/>
                <c:pt idx="0">
                  <c:v>Text</c:v>
                </c:pt>
              </c:strCache>
            </c:strRef>
          </c:tx>
          <c:spPr>
            <a:solidFill>
              <a:srgbClr val="FFD761"/>
            </a:solidFill>
            <a:ln>
              <a:noFill/>
            </a:ln>
            <a:effectLst/>
          </c:spPr>
          <c:invertIfNegative val="0"/>
          <c:cat>
            <c:strRef>
              <c:f>[Quincy_alldata2cleaned.xlsx]Aero4!$Q$21:$T$21</c:f>
              <c:strCache>
                <c:ptCount val="4"/>
                <c:pt idx="0">
                  <c:v>Aero1</c:v>
                </c:pt>
                <c:pt idx="1">
                  <c:v>Aero3</c:v>
                </c:pt>
                <c:pt idx="2">
                  <c:v>Aero4</c:v>
                </c:pt>
                <c:pt idx="3">
                  <c:v>Total</c:v>
                </c:pt>
              </c:strCache>
            </c:strRef>
          </c:cat>
          <c:val>
            <c:numRef>
              <c:f>[Quincy_alldata2cleaned.xlsx]Aero4!$Q$23:$T$23</c:f>
              <c:numCache>
                <c:formatCode>General</c:formatCode>
                <c:ptCount val="4"/>
                <c:pt idx="0">
                  <c:v>73</c:v>
                </c:pt>
                <c:pt idx="1">
                  <c:v>67</c:v>
                </c:pt>
                <c:pt idx="2">
                  <c:v>75</c:v>
                </c:pt>
                <c:pt idx="3">
                  <c:v>69.95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AD-443F-8C7A-B02B386663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2451544"/>
        <c:axId val="152451152"/>
      </c:barChart>
      <c:catAx>
        <c:axId val="1524515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cap="none" spc="0" baseline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r>
                  <a:rPr lang="en-US" sz="3200" b="0" cap="none" spc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Aeronatics Course</a:t>
                </a:r>
              </a:p>
            </c:rich>
          </c:tx>
          <c:layout>
            <c:manualLayout>
              <c:xMode val="edge"/>
              <c:yMode val="edge"/>
              <c:x val="0.38815667272360188"/>
              <c:y val="0.8185833401490536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3200" b="0" i="0" u="none" strike="noStrike" kern="1200" cap="none" spc="0" baseline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cap="none" spc="0" baseline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451152"/>
        <c:crosses val="autoZero"/>
        <c:auto val="1"/>
        <c:lblAlgn val="ctr"/>
        <c:lblOffset val="100"/>
        <c:noMultiLvlLbl val="0"/>
      </c:catAx>
      <c:valAx>
        <c:axId val="152451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200" b="0" i="0" u="none" strike="noStrike" kern="1200" cap="none" spc="0" baseline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r>
                  <a:rPr lang="en-US" sz="3200" b="0" cap="none" spc="0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Avg. Risk</a:t>
                </a:r>
                <a:endParaRPr lang="en-US" sz="32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200" b="0" i="0" u="none" strike="noStrike" kern="1200" cap="none" spc="0" baseline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cap="none" spc="0" baseline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451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137990443502254"/>
          <c:y val="0.8882245110650121"/>
          <c:w val="0.30407779796756174"/>
          <c:h val="9.01355770684471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cap="none" spc="0" baseline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85212F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defTabSz="92392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13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defTabSz="92392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8831263"/>
            <a:ext cx="29813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51D9AEEC-2FE5-45BE-A6DF-F886B5032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624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defTabSz="92392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6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416425"/>
            <a:ext cx="55054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defTabSz="92392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829675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411827A-1D2F-4F68-BB0D-AEB91446B8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5255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defTabSz="923925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defTabSz="923925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defTabSz="923925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defTabSz="923925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fld id="{92C9A8BB-6E6C-470F-86D7-B61BD5001670}" type="slidenum">
              <a:rPr lang="en-US" sz="1200" smtClean="0"/>
              <a:pPr/>
              <a:t>1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1950651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/>
            </a:lvl1pPr>
            <a:lvl2pPr marL="2194301" indent="0" algn="ctr">
              <a:buNone/>
              <a:defRPr/>
            </a:lvl2pPr>
            <a:lvl3pPr marL="4388606" indent="0" algn="ctr">
              <a:buNone/>
              <a:defRPr/>
            </a:lvl3pPr>
            <a:lvl4pPr marL="6582912" indent="0" algn="ctr">
              <a:buNone/>
              <a:defRPr/>
            </a:lvl4pPr>
            <a:lvl5pPr marL="8777213" indent="0" algn="ctr">
              <a:buNone/>
              <a:defRPr/>
            </a:lvl5pPr>
            <a:lvl6pPr marL="10971518" indent="0" algn="ctr">
              <a:buNone/>
              <a:defRPr/>
            </a:lvl6pPr>
            <a:lvl7pPr marL="13165819" indent="0" algn="ctr">
              <a:buNone/>
              <a:defRPr/>
            </a:lvl7pPr>
            <a:lvl8pPr marL="15360125" indent="0" algn="ctr">
              <a:buNone/>
              <a:defRPr/>
            </a:lvl8pPr>
            <a:lvl9pPr marL="17554426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62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2CBF4-0181-42C0-8B44-D8F651FC07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715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2480" y="2926080"/>
            <a:ext cx="9326880" cy="263347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1840" y="2926080"/>
            <a:ext cx="27249120" cy="2633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976A7-272C-4E3B-AD18-923E64620C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837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840" y="2926080"/>
            <a:ext cx="37307520" cy="5486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3291840" y="9509760"/>
            <a:ext cx="18288000" cy="1975104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1360" y="9509760"/>
            <a:ext cx="18288000" cy="197510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D5BED-6A45-4FD0-9712-6A08DE9F0E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279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429000" y="0"/>
            <a:ext cx="37306250" cy="259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76400" y="3962400"/>
            <a:ext cx="20215225" cy="1216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2044025" y="3962400"/>
            <a:ext cx="20215225" cy="1216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676400" y="16276638"/>
            <a:ext cx="20215225" cy="12161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44025" y="16276638"/>
            <a:ext cx="20215225" cy="12161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6DC78-D7E1-4F90-9892-EA424C567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362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0AFBF-1B9D-49BA-96D5-098458402D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687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7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/>
            </a:lvl1pPr>
            <a:lvl2pPr marL="2194301" indent="0">
              <a:buNone/>
              <a:defRPr sz="8600"/>
            </a:lvl2pPr>
            <a:lvl3pPr marL="4388606" indent="0">
              <a:buNone/>
              <a:defRPr sz="7700"/>
            </a:lvl3pPr>
            <a:lvl4pPr marL="6582912" indent="0">
              <a:buNone/>
              <a:defRPr sz="6700"/>
            </a:lvl4pPr>
            <a:lvl5pPr marL="8777213" indent="0">
              <a:buNone/>
              <a:defRPr sz="6700"/>
            </a:lvl5pPr>
            <a:lvl6pPr marL="10971518" indent="0">
              <a:buNone/>
              <a:defRPr sz="6700"/>
            </a:lvl6pPr>
            <a:lvl7pPr marL="13165819" indent="0">
              <a:buNone/>
              <a:defRPr sz="6700"/>
            </a:lvl7pPr>
            <a:lvl8pPr marL="15360125" indent="0">
              <a:buNone/>
              <a:defRPr sz="6700"/>
            </a:lvl8pPr>
            <a:lvl9pPr marL="17554426" indent="0">
              <a:buNone/>
              <a:defRPr sz="6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1F59E-CC26-4982-8B40-A3AD75522D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47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1840" y="9509760"/>
            <a:ext cx="18288000" cy="19751040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9509760"/>
            <a:ext cx="18288000" cy="19751040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3E318-A4EE-41B7-ADD7-24A10018C0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623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5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301" indent="0">
              <a:buNone/>
              <a:defRPr sz="9600" b="1"/>
            </a:lvl2pPr>
            <a:lvl3pPr marL="4388606" indent="0">
              <a:buNone/>
              <a:defRPr sz="8600" b="1"/>
            </a:lvl3pPr>
            <a:lvl4pPr marL="6582912" indent="0">
              <a:buNone/>
              <a:defRPr sz="7700" b="1"/>
            </a:lvl4pPr>
            <a:lvl5pPr marL="8777213" indent="0">
              <a:buNone/>
              <a:defRPr sz="7700" b="1"/>
            </a:lvl5pPr>
            <a:lvl6pPr marL="10971518" indent="0">
              <a:buNone/>
              <a:defRPr sz="7700" b="1"/>
            </a:lvl6pPr>
            <a:lvl7pPr marL="13165819" indent="0">
              <a:buNone/>
              <a:defRPr sz="7700" b="1"/>
            </a:lvl7pPr>
            <a:lvl8pPr marL="15360125" indent="0">
              <a:buNone/>
              <a:defRPr sz="7700" b="1"/>
            </a:lvl8pPr>
            <a:lvl9pPr marL="17554426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5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7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301" indent="0">
              <a:buNone/>
              <a:defRPr sz="9600" b="1"/>
            </a:lvl2pPr>
            <a:lvl3pPr marL="4388606" indent="0">
              <a:buNone/>
              <a:defRPr sz="8600" b="1"/>
            </a:lvl3pPr>
            <a:lvl4pPr marL="6582912" indent="0">
              <a:buNone/>
              <a:defRPr sz="7700" b="1"/>
            </a:lvl4pPr>
            <a:lvl5pPr marL="8777213" indent="0">
              <a:buNone/>
              <a:defRPr sz="7700" b="1"/>
            </a:lvl5pPr>
            <a:lvl6pPr marL="10971518" indent="0">
              <a:buNone/>
              <a:defRPr sz="7700" b="1"/>
            </a:lvl6pPr>
            <a:lvl7pPr marL="13165819" indent="0">
              <a:buNone/>
              <a:defRPr sz="7700" b="1"/>
            </a:lvl7pPr>
            <a:lvl8pPr marL="15360125" indent="0">
              <a:buNone/>
              <a:defRPr sz="7700" b="1"/>
            </a:lvl8pPr>
            <a:lvl9pPr marL="17554426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7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29D3C-8E68-43A5-B483-8FA3C9ED1E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161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489E25-A453-41C3-9460-C88B477DE5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29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B39BE-CC6F-44ED-8C56-E229FA2AA3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66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7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7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301" indent="0">
              <a:buNone/>
              <a:defRPr sz="5800"/>
            </a:lvl2pPr>
            <a:lvl3pPr marL="4388606" indent="0">
              <a:buNone/>
              <a:defRPr sz="4800"/>
            </a:lvl3pPr>
            <a:lvl4pPr marL="6582912" indent="0">
              <a:buNone/>
              <a:defRPr sz="4300"/>
            </a:lvl4pPr>
            <a:lvl5pPr marL="8777213" indent="0">
              <a:buNone/>
              <a:defRPr sz="4300"/>
            </a:lvl5pPr>
            <a:lvl6pPr marL="10971518" indent="0">
              <a:buNone/>
              <a:defRPr sz="4300"/>
            </a:lvl6pPr>
            <a:lvl7pPr marL="13165819" indent="0">
              <a:buNone/>
              <a:defRPr sz="4300"/>
            </a:lvl7pPr>
            <a:lvl8pPr marL="15360125" indent="0">
              <a:buNone/>
              <a:defRPr sz="4300"/>
            </a:lvl8pPr>
            <a:lvl9pPr marL="17554426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CB29B-9518-494A-8BD4-8D50E17E65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42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301" indent="0">
              <a:buNone/>
              <a:defRPr sz="13400"/>
            </a:lvl2pPr>
            <a:lvl3pPr marL="4388606" indent="0">
              <a:buNone/>
              <a:defRPr sz="11500"/>
            </a:lvl3pPr>
            <a:lvl4pPr marL="6582912" indent="0">
              <a:buNone/>
              <a:defRPr sz="9600"/>
            </a:lvl4pPr>
            <a:lvl5pPr marL="8777213" indent="0">
              <a:buNone/>
              <a:defRPr sz="9600"/>
            </a:lvl5pPr>
            <a:lvl6pPr marL="10971518" indent="0">
              <a:buNone/>
              <a:defRPr sz="9600"/>
            </a:lvl6pPr>
            <a:lvl7pPr marL="13165819" indent="0">
              <a:buNone/>
              <a:defRPr sz="9600"/>
            </a:lvl7pPr>
            <a:lvl8pPr marL="15360125" indent="0">
              <a:buNone/>
              <a:defRPr sz="9600"/>
            </a:lvl8pPr>
            <a:lvl9pPr marL="17554426" indent="0">
              <a:buNone/>
              <a:defRPr sz="96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301" indent="0">
              <a:buNone/>
              <a:defRPr sz="5800"/>
            </a:lvl2pPr>
            <a:lvl3pPr marL="4388606" indent="0">
              <a:buNone/>
              <a:defRPr sz="4800"/>
            </a:lvl3pPr>
            <a:lvl4pPr marL="6582912" indent="0">
              <a:buNone/>
              <a:defRPr sz="4300"/>
            </a:lvl4pPr>
            <a:lvl5pPr marL="8777213" indent="0">
              <a:buNone/>
              <a:defRPr sz="4300"/>
            </a:lvl5pPr>
            <a:lvl6pPr marL="10971518" indent="0">
              <a:buNone/>
              <a:defRPr sz="4300"/>
            </a:lvl6pPr>
            <a:lvl7pPr marL="13165819" indent="0">
              <a:buNone/>
              <a:defRPr sz="4300"/>
            </a:lvl7pPr>
            <a:lvl8pPr marL="15360125" indent="0">
              <a:buNone/>
              <a:defRPr sz="4300"/>
            </a:lvl8pPr>
            <a:lvl9pPr marL="17554426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7CCCE-2790-4B35-A57D-5CBE6BF1DE3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700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1840" y="2926080"/>
            <a:ext cx="3730752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438859" tIns="219427" rIns="438859" bIns="2194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1840" y="9509760"/>
            <a:ext cx="37307520" cy="1975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438859" tIns="219427" rIns="438859" bIns="2194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1840" y="29992320"/>
            <a:ext cx="9144000" cy="219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8859" tIns="219427" rIns="438859" bIns="219427" numCol="1" anchor="t" anchorCtr="0" compatLnSpc="1">
            <a:prstTxWarp prst="textNoShape">
              <a:avLst/>
            </a:prstTxWarp>
          </a:bodyPr>
          <a:lstStyle>
            <a:lvl1pPr>
              <a:defRPr sz="67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6160" y="29992320"/>
            <a:ext cx="13898880" cy="219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8859" tIns="219427" rIns="438859" bIns="219427" numCol="1" anchor="t" anchorCtr="0" compatLnSpc="1">
            <a:prstTxWarp prst="textNoShape">
              <a:avLst/>
            </a:prstTxWarp>
          </a:bodyPr>
          <a:lstStyle>
            <a:lvl1pPr algn="ctr">
              <a:defRPr sz="67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5360" y="29992320"/>
            <a:ext cx="9144000" cy="219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8859" tIns="219427" rIns="438859" bIns="219427" numCol="1" anchor="t" anchorCtr="0" compatLnSpc="1">
            <a:prstTxWarp prst="textNoShape">
              <a:avLst/>
            </a:prstTxWarp>
          </a:bodyPr>
          <a:lstStyle>
            <a:lvl1pPr algn="r">
              <a:defRPr sz="6700" smtClean="0"/>
            </a:lvl1pPr>
          </a:lstStyle>
          <a:p>
            <a:pPr>
              <a:defRPr/>
            </a:pPr>
            <a:fld id="{405D5BED-6A45-4FD0-9712-6A08DE9F0E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16" descr="b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" y="0"/>
            <a:ext cx="43898822" cy="32926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7" descr="bg.jp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891200" cy="3291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8" descr="bg.jpg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891200" cy="3291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7"/>
          <p:cNvSpPr txBox="1">
            <a:spLocks noChangeArrowheads="1"/>
          </p:cNvSpPr>
          <p:nvPr userDrawn="1"/>
        </p:nvSpPr>
        <p:spPr bwMode="auto">
          <a:xfrm>
            <a:off x="2286000" y="41910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  <p:sldLayoutId id="2147483871" r:id="rId12"/>
    <p:sldLayoutId id="2147483872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pitchFamily="-112" charset="0"/>
          <a:ea typeface="ヒラギノ角ゴ Pro W3" pitchFamily="-112" charset="-128"/>
          <a:cs typeface="ヒラギノ角ゴ Pro W3" pitchFamily="-11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pitchFamily="-112" charset="0"/>
          <a:ea typeface="ヒラギノ角ゴ Pro W3" pitchFamily="-112" charset="-128"/>
          <a:cs typeface="ヒラギノ角ゴ Pro W3" pitchFamily="-11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pitchFamily="-112" charset="0"/>
          <a:ea typeface="ヒラギノ角ゴ Pro W3" pitchFamily="-112" charset="-128"/>
          <a:cs typeface="ヒラギノ角ゴ Pro W3" pitchFamily="-11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pitchFamily="-112" charset="0"/>
          <a:ea typeface="ヒラギノ角ゴ Pro W3" pitchFamily="-112" charset="-128"/>
          <a:cs typeface="ヒラギノ角ゴ Pro W3" pitchFamily="-112" charset="-128"/>
        </a:defRPr>
      </a:lvl5pPr>
      <a:lvl6pPr marL="2194301" algn="ctr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pitchFamily="-112" charset="0"/>
          <a:ea typeface="ヒラギノ角ゴ Pro W3" pitchFamily="-112" charset="-128"/>
          <a:cs typeface="ヒラギノ角ゴ Pro W3" pitchFamily="-112" charset="-128"/>
        </a:defRPr>
      </a:lvl6pPr>
      <a:lvl7pPr marL="4388606" algn="ctr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pitchFamily="-112" charset="0"/>
          <a:ea typeface="ヒラギノ角ゴ Pro W3" pitchFamily="-112" charset="-128"/>
          <a:cs typeface="ヒラギノ角ゴ Pro W3" pitchFamily="-112" charset="-128"/>
        </a:defRPr>
      </a:lvl7pPr>
      <a:lvl8pPr marL="6582912" algn="ctr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pitchFamily="-112" charset="0"/>
          <a:ea typeface="ヒラギノ角ゴ Pro W3" pitchFamily="-112" charset="-128"/>
          <a:cs typeface="ヒラギノ角ゴ Pro W3" pitchFamily="-112" charset="-128"/>
        </a:defRPr>
      </a:lvl8pPr>
      <a:lvl9pPr marL="8777213" algn="ctr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pitchFamily="-112" charset="0"/>
          <a:ea typeface="ヒラギノ角ゴ Pro W3" pitchFamily="-112" charset="-128"/>
          <a:cs typeface="ヒラギノ角ゴ Pro W3" pitchFamily="-112" charset="-128"/>
        </a:defRPr>
      </a:lvl9pPr>
    </p:titleStyle>
    <p:bodyStyle>
      <a:lvl1pPr marL="1645728" indent="-1645728" algn="l" rtl="0" eaLnBrk="1" fontAlgn="base" hangingPunct="1">
        <a:spcBef>
          <a:spcPct val="20000"/>
        </a:spcBef>
        <a:spcAft>
          <a:spcPct val="0"/>
        </a:spcAft>
        <a:buChar char="•"/>
        <a:defRPr sz="15400">
          <a:solidFill>
            <a:schemeClr val="tx1"/>
          </a:solidFill>
          <a:latin typeface="+mn-lt"/>
          <a:ea typeface="+mn-ea"/>
          <a:cs typeface="+mn-cs"/>
        </a:defRPr>
      </a:lvl1pPr>
      <a:lvl2pPr marL="3565742" indent="-1371442" algn="l" rtl="0" eaLnBrk="1" fontAlgn="base" hangingPunct="1">
        <a:spcBef>
          <a:spcPct val="20000"/>
        </a:spcBef>
        <a:spcAft>
          <a:spcPct val="0"/>
        </a:spcAft>
        <a:buChar char="–"/>
        <a:defRPr sz="13400">
          <a:solidFill>
            <a:schemeClr val="tx1"/>
          </a:solidFill>
          <a:latin typeface="+mn-lt"/>
          <a:ea typeface="+mn-ea"/>
          <a:cs typeface="+mn-cs"/>
        </a:defRPr>
      </a:lvl2pPr>
      <a:lvl3pPr marL="5485762" indent="-1097150" algn="l" rtl="0" eaLnBrk="1" fontAlgn="base" hangingPunct="1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  <a:ea typeface="+mn-ea"/>
          <a:cs typeface="+mn-cs"/>
        </a:defRPr>
      </a:lvl3pPr>
      <a:lvl4pPr marL="7680062" indent="-1097150" algn="l" rtl="0" eaLnBrk="1" fontAlgn="base" hangingPunct="1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  <a:ea typeface="+mn-ea"/>
          <a:cs typeface="+mn-cs"/>
        </a:defRPr>
      </a:lvl4pPr>
      <a:lvl5pPr marL="9874363" indent="-1097150" algn="l" rtl="0" eaLnBrk="1" fontAlgn="base" hangingPunct="1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+mn-ea"/>
          <a:cs typeface="+mn-cs"/>
        </a:defRPr>
      </a:lvl5pPr>
      <a:lvl6pPr marL="12068669" indent="-1097150" algn="l" rtl="0" eaLnBrk="1" fontAlgn="base" hangingPunct="1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+mn-ea"/>
          <a:cs typeface="+mn-cs"/>
        </a:defRPr>
      </a:lvl6pPr>
      <a:lvl7pPr marL="14262974" indent="-1097150" algn="l" rtl="0" eaLnBrk="1" fontAlgn="base" hangingPunct="1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+mn-ea"/>
          <a:cs typeface="+mn-cs"/>
        </a:defRPr>
      </a:lvl7pPr>
      <a:lvl8pPr marL="16457275" indent="-1097150" algn="l" rtl="0" eaLnBrk="1" fontAlgn="base" hangingPunct="1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+mn-ea"/>
          <a:cs typeface="+mn-cs"/>
        </a:defRPr>
      </a:lvl8pPr>
      <a:lvl9pPr marL="18651581" indent="-1097150" algn="l" rtl="0" eaLnBrk="1" fontAlgn="base" hangingPunct="1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301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301" algn="l" defTabSz="2194301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606" algn="l" defTabSz="2194301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2912" algn="l" defTabSz="2194301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213" algn="l" defTabSz="2194301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1518" algn="l" defTabSz="2194301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5819" algn="l" defTabSz="2194301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0125" algn="l" defTabSz="2194301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4426" algn="l" defTabSz="2194301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Line 10"/>
          <p:cNvSpPr>
            <a:spLocks noChangeShapeType="1"/>
          </p:cNvSpPr>
          <p:nvPr/>
        </p:nvSpPr>
        <p:spPr bwMode="auto">
          <a:xfrm flipV="1">
            <a:off x="1600200" y="7506908"/>
            <a:ext cx="40614600" cy="1"/>
          </a:xfrm>
          <a:prstGeom prst="line">
            <a:avLst/>
          </a:prstGeom>
          <a:noFill/>
          <a:ln w="50800">
            <a:solidFill>
              <a:srgbClr val="8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4267200" y="3962400"/>
            <a:ext cx="8915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29" tIns="45714" rIns="91429" bIns="45714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2" charset="0"/>
                <a:ea typeface="ヒラギノ角ゴ Pro W3" pitchFamily="-112" charset="-128"/>
                <a:cs typeface="ヒラギノ角ゴ Pro W3" pitchFamily="-112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2" charset="0"/>
                <a:ea typeface="ヒラギノ角ゴ Pro W3" pitchFamily="-112" charset="-128"/>
                <a:cs typeface="ヒラギノ角ゴ Pro W3" pitchFamily="-112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2" charset="0"/>
                <a:ea typeface="ヒラギノ角ゴ Pro W3" pitchFamily="-112" charset="-128"/>
                <a:cs typeface="ヒラギノ角ゴ Pro W3" pitchFamily="-112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2" charset="0"/>
                <a:ea typeface="ヒラギノ角ゴ Pro W3" pitchFamily="-112" charset="-128"/>
                <a:cs typeface="ヒラギノ角ゴ Pro W3" pitchFamily="-112" charset="-128"/>
              </a:defRPr>
            </a:lvl5pPr>
            <a:lvl6pPr marL="457146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2" charset="0"/>
                <a:ea typeface="ヒラギノ角ゴ Pro W3" pitchFamily="-112" charset="-128"/>
                <a:cs typeface="ヒラギノ角ゴ Pro W3" pitchFamily="-112" charset="-128"/>
              </a:defRPr>
            </a:lvl6pPr>
            <a:lvl7pPr marL="914293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2" charset="0"/>
                <a:ea typeface="ヒラギノ角ゴ Pro W3" pitchFamily="-112" charset="-128"/>
                <a:cs typeface="ヒラギノ角ゴ Pro W3" pitchFamily="-112" charset="-128"/>
              </a:defRPr>
            </a:lvl7pPr>
            <a:lvl8pPr marL="137144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2" charset="0"/>
                <a:ea typeface="ヒラギノ角ゴ Pro W3" pitchFamily="-112" charset="-128"/>
                <a:cs typeface="ヒラギノ角ゴ Pro W3" pitchFamily="-112" charset="-128"/>
              </a:defRPr>
            </a:lvl8pPr>
            <a:lvl9pPr marL="1828586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2" charset="0"/>
                <a:ea typeface="ヒラギノ角ゴ Pro W3" pitchFamily="-112" charset="-128"/>
                <a:cs typeface="ヒラギノ角ゴ Pro W3" pitchFamily="-112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6600" i="1" dirty="0" smtClean="0"/>
              <a:t>College of Aeronautics</a:t>
            </a:r>
            <a:endParaRPr lang="en-US" sz="6600" i="1" dirty="0"/>
          </a:p>
        </p:txBody>
      </p:sp>
      <p:sp>
        <p:nvSpPr>
          <p:cNvPr id="40" name="Rectangle 2"/>
          <p:cNvSpPr>
            <a:spLocks noGrp="1" noChangeArrowheads="1"/>
          </p:cNvSpPr>
          <p:nvPr>
            <p:ph type="title"/>
          </p:nvPr>
        </p:nvSpPr>
        <p:spPr>
          <a:xfrm>
            <a:off x="20040600" y="1371600"/>
            <a:ext cx="22098000" cy="3886200"/>
          </a:xfrm>
          <a:noFill/>
          <a:ln/>
        </p:spPr>
        <p:txBody>
          <a:bodyPr/>
          <a:lstStyle/>
          <a:p>
            <a:r>
              <a:rPr lang="en-US" sz="9600" dirty="0"/>
              <a:t>Impact of Graphical and Textual Weather Briefings on Preflight Aeronautical Decision Making </a:t>
            </a:r>
          </a:p>
        </p:txBody>
      </p:sp>
      <p:sp>
        <p:nvSpPr>
          <p:cNvPr id="41" name="Text Box 24"/>
          <p:cNvSpPr txBox="1">
            <a:spLocks noChangeArrowheads="1"/>
          </p:cNvSpPr>
          <p:nvPr/>
        </p:nvSpPr>
        <p:spPr bwMode="auto">
          <a:xfrm>
            <a:off x="1676400" y="5750004"/>
            <a:ext cx="404622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/>
            <a:r>
              <a:rPr lang="en-US" sz="6600" dirty="0" smtClean="0">
                <a:latin typeface="+mj-lt"/>
              </a:rPr>
              <a:t>Quincy Little and Brooke Wheeler</a:t>
            </a:r>
            <a:endParaRPr lang="en-US" sz="6600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83660" y="7860174"/>
            <a:ext cx="12344400" cy="11664732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000000"/>
                </a:solidFill>
                <a:latin typeface="+mj-lt"/>
              </a:rPr>
              <a:t>Background</a:t>
            </a:r>
            <a:endParaRPr lang="en-US" sz="6000" dirty="0" smtClean="0">
              <a:solidFill>
                <a:srgbClr val="000000"/>
              </a:solidFill>
              <a:latin typeface="+mj-lt"/>
            </a:endParaRPr>
          </a:p>
          <a:p>
            <a:endParaRPr lang="en-US" dirty="0">
              <a:solidFill>
                <a:srgbClr val="000000"/>
              </a:solidFill>
              <a:latin typeface="+mj-lt"/>
            </a:endParaRPr>
          </a:p>
          <a:p>
            <a:pPr marL="857250" indent="-857250">
              <a:buFont typeface="Arial"/>
              <a:buChar char="•"/>
            </a:pPr>
            <a:r>
              <a:rPr lang="en-US" sz="4000" dirty="0" smtClean="0"/>
              <a:t>How </a:t>
            </a:r>
            <a:r>
              <a:rPr lang="en-US" sz="4000" dirty="0"/>
              <a:t>weather information is presented impacts the </a:t>
            </a:r>
            <a:r>
              <a:rPr lang="en-US" sz="4000" dirty="0" smtClean="0"/>
              <a:t>pilots’ decision </a:t>
            </a:r>
            <a:r>
              <a:rPr lang="en-US" sz="4000" dirty="0"/>
              <a:t>of whether a planned flight is within the Federal Aviation Administration’s bounds of </a:t>
            </a:r>
            <a:r>
              <a:rPr lang="en-US" sz="4000" dirty="0" smtClean="0"/>
              <a:t>visual </a:t>
            </a:r>
            <a:r>
              <a:rPr lang="en-US" sz="4000" dirty="0"/>
              <a:t>flight </a:t>
            </a:r>
            <a:r>
              <a:rPr lang="en-US" sz="4000" dirty="0" smtClean="0"/>
              <a:t>rules.</a:t>
            </a:r>
          </a:p>
          <a:p>
            <a:pPr marL="857250" indent="-857250">
              <a:buFont typeface="Arial"/>
              <a:buChar char="•"/>
            </a:pPr>
            <a:endParaRPr lang="en-US" sz="4000" dirty="0"/>
          </a:p>
          <a:p>
            <a:pPr marL="857250" indent="-857250">
              <a:buFont typeface="Arial"/>
              <a:buChar char="•"/>
            </a:pPr>
            <a:r>
              <a:rPr lang="en-US" sz="4000" dirty="0"/>
              <a:t>It also impacts how the pilot assesses the danger and risk of preforming a flight during the presented </a:t>
            </a:r>
            <a:r>
              <a:rPr lang="en-US" sz="4000" dirty="0" smtClean="0"/>
              <a:t>weather.</a:t>
            </a:r>
          </a:p>
          <a:p>
            <a:pPr marL="857250" indent="-857250">
              <a:buFont typeface="Arial"/>
              <a:buChar char="•"/>
            </a:pPr>
            <a:endParaRPr lang="en-US" sz="4000" dirty="0" smtClean="0"/>
          </a:p>
          <a:p>
            <a:pPr marL="857250" indent="-857250">
              <a:buFont typeface="Arial"/>
              <a:buChar char="•"/>
            </a:pPr>
            <a:r>
              <a:rPr lang="en-US" sz="4000" dirty="0"/>
              <a:t>How pilots obtain their information is up to their </a:t>
            </a:r>
            <a:r>
              <a:rPr lang="en-US" sz="4000" dirty="0" smtClean="0"/>
              <a:t>discretion. The </a:t>
            </a:r>
            <a:r>
              <a:rPr lang="en-US" sz="4000" dirty="0"/>
              <a:t>problem occurs when a pilot relies on only one </a:t>
            </a:r>
            <a:r>
              <a:rPr lang="en-US" sz="4000" dirty="0" smtClean="0"/>
              <a:t>type of </a:t>
            </a:r>
            <a:r>
              <a:rPr lang="en-US" sz="4000" dirty="0"/>
              <a:t>weather </a:t>
            </a:r>
            <a:r>
              <a:rPr lang="en-US" sz="4000" dirty="0" smtClean="0"/>
              <a:t>report.</a:t>
            </a:r>
          </a:p>
          <a:p>
            <a:pPr marL="857250" indent="-857250">
              <a:buFont typeface="Arial"/>
              <a:buChar char="•"/>
            </a:pPr>
            <a:endParaRPr lang="en-US" sz="4000" dirty="0"/>
          </a:p>
          <a:p>
            <a:pPr marL="857250" indent="-857250">
              <a:buFont typeface="Arial"/>
              <a:buChar char="•"/>
            </a:pPr>
            <a:r>
              <a:rPr lang="en-US" sz="4000" dirty="0" smtClean="0"/>
              <a:t>The </a:t>
            </a:r>
            <a:r>
              <a:rPr lang="en-US" sz="4000" dirty="0"/>
              <a:t>purpose of this </a:t>
            </a:r>
            <a:r>
              <a:rPr lang="en-US" sz="4000" dirty="0" smtClean="0"/>
              <a:t>research </a:t>
            </a:r>
            <a:r>
              <a:rPr lang="en-US" sz="4000" dirty="0"/>
              <a:t>was to examine how </a:t>
            </a:r>
            <a:r>
              <a:rPr lang="en-US" sz="4000" dirty="0" smtClean="0"/>
              <a:t> pilots’ perception of risk and their decision to go </a:t>
            </a:r>
            <a:r>
              <a:rPr lang="en-US" sz="4000" dirty="0"/>
              <a:t>were impacted when </a:t>
            </a:r>
            <a:r>
              <a:rPr lang="en-US" sz="4000" dirty="0" smtClean="0"/>
              <a:t>weather information was presented as text or image.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00200" y="20497800"/>
            <a:ext cx="12344400" cy="10433625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000000"/>
                </a:solidFill>
                <a:latin typeface="+mj-lt"/>
              </a:rPr>
              <a:t>Method</a:t>
            </a:r>
            <a:endParaRPr lang="en-US" sz="6000" dirty="0" smtClean="0">
              <a:solidFill>
                <a:srgbClr val="000000"/>
              </a:solidFill>
              <a:latin typeface="+mj-lt"/>
            </a:endParaRPr>
          </a:p>
          <a:p>
            <a:endParaRPr lang="en-US" dirty="0">
              <a:solidFill>
                <a:srgbClr val="000000"/>
              </a:solidFill>
              <a:latin typeface="+mj-lt"/>
            </a:endParaRP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4000" dirty="0"/>
              <a:t>There were two different </a:t>
            </a:r>
            <a:r>
              <a:rPr lang="en-US" sz="4000" dirty="0" smtClean="0"/>
              <a:t>surveys: </a:t>
            </a:r>
            <a:r>
              <a:rPr lang="en-US" sz="4000" dirty="0"/>
              <a:t>each presented </a:t>
            </a:r>
            <a:r>
              <a:rPr lang="en-US" sz="4000" dirty="0" smtClean="0"/>
              <a:t>the same weather </a:t>
            </a:r>
            <a:r>
              <a:rPr lang="en-US" sz="4000" dirty="0"/>
              <a:t>in textual or graphical </a:t>
            </a:r>
            <a:r>
              <a:rPr lang="en-US" sz="4000" dirty="0" smtClean="0"/>
              <a:t>form. The participants were randomly assigned graphical or textual surveys.</a:t>
            </a:r>
            <a:endParaRPr lang="en-US" sz="4000" dirty="0"/>
          </a:p>
          <a:p>
            <a:r>
              <a:rPr lang="en-US" sz="4000" dirty="0" smtClean="0"/>
              <a:t>It was predicted that:</a:t>
            </a:r>
          </a:p>
          <a:p>
            <a:r>
              <a:rPr lang="en-US" sz="4000" dirty="0"/>
              <a:t>H</a:t>
            </a:r>
            <a:r>
              <a:rPr lang="en-US" sz="4000" baseline="-25000" dirty="0"/>
              <a:t>0a </a:t>
            </a:r>
            <a:r>
              <a:rPr lang="en-US" sz="4000" dirty="0"/>
              <a:t>=No change in perception of risk with change in weather information form</a:t>
            </a:r>
          </a:p>
          <a:p>
            <a:r>
              <a:rPr lang="en-US" sz="4000" dirty="0"/>
              <a:t>H</a:t>
            </a:r>
            <a:r>
              <a:rPr lang="en-US" sz="4000" baseline="-25000" dirty="0"/>
              <a:t>1a</a:t>
            </a:r>
            <a:r>
              <a:rPr lang="en-US" sz="4000" dirty="0"/>
              <a:t>= Change in perception of risk with change </a:t>
            </a:r>
            <a:r>
              <a:rPr lang="en-US" sz="4000" dirty="0" smtClean="0"/>
              <a:t>in </a:t>
            </a:r>
            <a:r>
              <a:rPr lang="en-US" sz="4000" dirty="0"/>
              <a:t>weather </a:t>
            </a:r>
            <a:r>
              <a:rPr lang="en-US" sz="4000" dirty="0" smtClean="0"/>
              <a:t>information form.</a:t>
            </a:r>
            <a:endParaRPr lang="en-US" sz="4000" dirty="0"/>
          </a:p>
          <a:p>
            <a:r>
              <a:rPr lang="en-US" sz="4000" dirty="0"/>
              <a:t>H</a:t>
            </a:r>
            <a:r>
              <a:rPr lang="en-US" sz="4000" baseline="-25000" dirty="0"/>
              <a:t>0b</a:t>
            </a:r>
            <a:r>
              <a:rPr lang="en-US" sz="4000" dirty="0"/>
              <a:t>= No </a:t>
            </a:r>
            <a:r>
              <a:rPr lang="en-US" sz="4000" dirty="0" smtClean="0"/>
              <a:t>change </a:t>
            </a:r>
            <a:r>
              <a:rPr lang="en-US" sz="4000" dirty="0"/>
              <a:t>in go/no-go decision with change in weather information form</a:t>
            </a:r>
            <a:r>
              <a:rPr lang="en-US" sz="4000" dirty="0" smtClean="0"/>
              <a:t>.</a:t>
            </a:r>
            <a:endParaRPr lang="en-US" sz="4000" dirty="0"/>
          </a:p>
          <a:p>
            <a:r>
              <a:rPr lang="en-US" sz="4000" dirty="0"/>
              <a:t>H</a:t>
            </a:r>
            <a:r>
              <a:rPr lang="en-US" sz="4000" baseline="-25000" dirty="0"/>
              <a:t>1b</a:t>
            </a:r>
            <a:r>
              <a:rPr lang="en-US" sz="4000" dirty="0"/>
              <a:t>= Change in go/no-go decision </a:t>
            </a:r>
            <a:r>
              <a:rPr lang="en-US" sz="4000" dirty="0" smtClean="0"/>
              <a:t>with change in </a:t>
            </a:r>
            <a:r>
              <a:rPr lang="en-US" sz="4000" dirty="0"/>
              <a:t>weather information form</a:t>
            </a:r>
            <a:r>
              <a:rPr lang="en-US" sz="4000" dirty="0" smtClean="0"/>
              <a:t>.</a:t>
            </a:r>
            <a:endParaRPr lang="en-US" sz="4000" dirty="0"/>
          </a:p>
          <a:p>
            <a:r>
              <a:rPr lang="en-US" sz="4000" dirty="0" smtClean="0"/>
              <a:t>H</a:t>
            </a:r>
            <a:r>
              <a:rPr lang="en-US" sz="4000" baseline="-25000" dirty="0" smtClean="0"/>
              <a:t>0c </a:t>
            </a:r>
            <a:r>
              <a:rPr lang="en-US" sz="4000" dirty="0" smtClean="0"/>
              <a:t>= No change </a:t>
            </a:r>
            <a:r>
              <a:rPr lang="en-US" sz="4000" dirty="0"/>
              <a:t>in perception of risk with experience</a:t>
            </a:r>
          </a:p>
          <a:p>
            <a:r>
              <a:rPr lang="en-US" sz="4000" dirty="0" smtClean="0"/>
              <a:t>H</a:t>
            </a:r>
            <a:r>
              <a:rPr lang="en-US" sz="4000" baseline="-25000" dirty="0" smtClean="0"/>
              <a:t>1c</a:t>
            </a:r>
            <a:r>
              <a:rPr lang="en-US" sz="4000" dirty="0" smtClean="0"/>
              <a:t>= Change </a:t>
            </a:r>
            <a:r>
              <a:rPr lang="en-US" sz="4000" dirty="0"/>
              <a:t>in perception of risk with experience</a:t>
            </a:r>
            <a:endParaRPr lang="en-US" sz="40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29870400" y="8003357"/>
            <a:ext cx="12344400" cy="6986528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000000"/>
                </a:solidFill>
                <a:latin typeface="+mj-lt"/>
              </a:rPr>
              <a:t>Results</a:t>
            </a:r>
            <a:endParaRPr lang="en-US" sz="6000" dirty="0" smtClean="0">
              <a:solidFill>
                <a:srgbClr val="000000"/>
              </a:solidFill>
              <a:latin typeface="+mj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The data indicated that there is a difference in the perception of risk with different weather information formats.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The data also indicated a difference in the go/no-go decision, with 14 of the total 19 go decision from the graphical form and 35 of the 60 total no go decisions from the textual form.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Perception of risk also differed between aeronautics classes.  </a:t>
            </a:r>
            <a:endParaRPr lang="en-US" sz="4000" dirty="0"/>
          </a:p>
          <a:p>
            <a:endParaRPr lang="en-US" sz="40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29870400" y="21144685"/>
            <a:ext cx="12344400" cy="5816977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000000"/>
                </a:solidFill>
                <a:latin typeface="+mj-lt"/>
              </a:rPr>
              <a:t>Future Research</a:t>
            </a:r>
          </a:p>
          <a:p>
            <a:pPr algn="ctr"/>
            <a:endParaRPr lang="en-US" sz="4400" dirty="0" smtClean="0">
              <a:solidFill>
                <a:srgbClr val="000000"/>
              </a:solidFill>
              <a:latin typeface="+mj-lt"/>
            </a:endParaRPr>
          </a:p>
          <a:p>
            <a:pPr marL="685800" indent="-685800">
              <a:buFont typeface="Arial"/>
              <a:buChar char="•"/>
            </a:pPr>
            <a:r>
              <a:rPr lang="en-US" sz="4000" dirty="0">
                <a:latin typeface="Times New Roman"/>
                <a:cs typeface="Times New Roman"/>
              </a:rPr>
              <a:t>Further research </a:t>
            </a:r>
            <a:r>
              <a:rPr lang="en-US" sz="4000" dirty="0" smtClean="0">
                <a:latin typeface="Times New Roman"/>
                <a:cs typeface="Times New Roman"/>
              </a:rPr>
              <a:t>may be conducted using other methods of weather information presentation such as auditory weather briefings or specific weather products. </a:t>
            </a:r>
          </a:p>
          <a:p>
            <a:pPr marL="685800" indent="-685800">
              <a:buFont typeface="Arial"/>
              <a:buChar char="•"/>
            </a:pPr>
            <a:endParaRPr lang="en-US" sz="4000" dirty="0">
              <a:latin typeface="Times New Roman"/>
              <a:cs typeface="Times New Roman"/>
            </a:endParaRPr>
          </a:p>
          <a:p>
            <a:pPr marL="685800" indent="-685800">
              <a:buFont typeface="Arial"/>
              <a:buChar char="•"/>
            </a:pPr>
            <a:r>
              <a:rPr lang="en-US" sz="4000" dirty="0">
                <a:latin typeface="Times New Roman"/>
                <a:cs typeface="Times New Roman"/>
              </a:rPr>
              <a:t>Further research should </a:t>
            </a:r>
            <a:r>
              <a:rPr lang="en-US" sz="4000" dirty="0" smtClean="0">
                <a:latin typeface="Times New Roman"/>
                <a:cs typeface="Times New Roman"/>
              </a:rPr>
              <a:t>include a </a:t>
            </a:r>
            <a:r>
              <a:rPr lang="en-US" sz="4000" dirty="0">
                <a:latin typeface="Times New Roman"/>
                <a:cs typeface="Times New Roman"/>
              </a:rPr>
              <a:t>bigger population of </a:t>
            </a:r>
            <a:r>
              <a:rPr lang="en-US" sz="4000" dirty="0" smtClean="0">
                <a:latin typeface="Times New Roman"/>
                <a:cs typeface="Times New Roman"/>
              </a:rPr>
              <a:t>pilots, and compare individual changes in risk perception for possible general trends. </a:t>
            </a:r>
            <a:endParaRPr lang="en-US" sz="4000" dirty="0">
              <a:latin typeface="Times New Roman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870400" y="15209468"/>
            <a:ext cx="12344400" cy="5755422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000000"/>
                </a:solidFill>
                <a:latin typeface="+mj-lt"/>
              </a:rPr>
              <a:t>Discussion </a:t>
            </a:r>
            <a:endParaRPr lang="en-US" sz="6000" dirty="0" smtClean="0">
              <a:solidFill>
                <a:srgbClr val="000000"/>
              </a:solidFill>
              <a:latin typeface="+mj-lt"/>
            </a:endParaRPr>
          </a:p>
          <a:p>
            <a:endParaRPr lang="en-US" sz="4000" dirty="0" smtClean="0"/>
          </a:p>
          <a:p>
            <a:pPr marL="857250" indent="-857250">
              <a:buFont typeface="Arial"/>
              <a:buChar char="•"/>
            </a:pPr>
            <a:r>
              <a:rPr lang="en-US" sz="4000" dirty="0" smtClean="0"/>
              <a:t>The findings </a:t>
            </a:r>
            <a:r>
              <a:rPr lang="en-US" sz="4000" dirty="0"/>
              <a:t>support that risk perception </a:t>
            </a:r>
            <a:r>
              <a:rPr lang="en-US" sz="4000" dirty="0" smtClean="0"/>
              <a:t>is different between textual and graphical weather formats.</a:t>
            </a:r>
          </a:p>
          <a:p>
            <a:pPr marL="857250" indent="-857250">
              <a:buFont typeface="Arial"/>
              <a:buChar char="•"/>
            </a:pPr>
            <a:endParaRPr lang="en-US" sz="4000" dirty="0" smtClean="0"/>
          </a:p>
          <a:p>
            <a:pPr marL="857250" indent="-857250">
              <a:buFont typeface="Arial"/>
              <a:buChar char="•"/>
            </a:pPr>
            <a:r>
              <a:rPr lang="en-US" sz="4000" dirty="0" smtClean="0"/>
              <a:t>The results suggest that even when the weather presented is the same there is a higher perceived risk when the weather information is in text.</a:t>
            </a:r>
            <a:endParaRPr lang="en-US" sz="4000" dirty="0"/>
          </a:p>
          <a:p>
            <a:pPr marL="857250" indent="-857250">
              <a:buFont typeface="Arial"/>
              <a:buChar char="•"/>
            </a:pPr>
            <a:endParaRPr lang="en-US" sz="4000" dirty="0"/>
          </a:p>
        </p:txBody>
      </p:sp>
      <p:sp>
        <p:nvSpPr>
          <p:cNvPr id="14" name="TextBox 13"/>
          <p:cNvSpPr txBox="1"/>
          <p:nvPr/>
        </p:nvSpPr>
        <p:spPr>
          <a:xfrm>
            <a:off x="29870400" y="27145773"/>
            <a:ext cx="12344400" cy="3785652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+mj-lt"/>
              </a:rPr>
              <a:t>References </a:t>
            </a:r>
            <a:endParaRPr lang="en-US" sz="6000" dirty="0" smtClean="0">
              <a:latin typeface="+mj-lt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/>
              <a:t>Wiggins, M., Stevens, C., Howard, A., Henley, I., &amp; O’Hare, D. (2002</a:t>
            </a:r>
            <a:r>
              <a:rPr lang="en-US" sz="3200" i="1" dirty="0"/>
              <a:t>). </a:t>
            </a:r>
            <a:r>
              <a:rPr lang="en-US" sz="3200" dirty="0"/>
              <a:t>Expert, intermediate and novice performance during pre-flight decision-making. </a:t>
            </a:r>
            <a:r>
              <a:rPr lang="en-US" sz="3200" i="1" dirty="0"/>
              <a:t>Australian Journal of Psychology,</a:t>
            </a:r>
            <a:r>
              <a:rPr lang="en-US" sz="3200" dirty="0"/>
              <a:t> 54, 162–167.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t-IT" sz="3200" dirty="0"/>
              <a:t>Wiggins, M., &amp; O'Hare, D. (2003</a:t>
            </a:r>
            <a:r>
              <a:rPr lang="en-US" sz="3200" i="1" dirty="0"/>
              <a:t>). </a:t>
            </a:r>
            <a:r>
              <a:rPr lang="en-US" sz="3200" dirty="0"/>
              <a:t>Expert and Novice Pilot Perceptions of Static In-Flight Images of Weather. </a:t>
            </a:r>
            <a:r>
              <a:rPr lang="en-US" sz="3200" i="1" dirty="0"/>
              <a:t>The International Journal of Aviation Psychology</a:t>
            </a:r>
            <a:r>
              <a:rPr lang="en-US" sz="3200" dirty="0"/>
              <a:t>, 13(2), 173-187.</a:t>
            </a:r>
          </a:p>
        </p:txBody>
      </p:sp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val="147560154"/>
              </p:ext>
            </p:extLst>
          </p:nvPr>
        </p:nvGraphicFramePr>
        <p:xfrm>
          <a:off x="14389768" y="7856294"/>
          <a:ext cx="14859000" cy="6683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Chart 18"/>
          <p:cNvGraphicFramePr/>
          <p:nvPr>
            <p:extLst>
              <p:ext uri="{D42A27DB-BD31-4B8C-83A1-F6EECF244321}">
                <p14:modId xmlns:p14="http://schemas.microsoft.com/office/powerpoint/2010/main" val="3513114414"/>
              </p:ext>
            </p:extLst>
          </p:nvPr>
        </p:nvGraphicFramePr>
        <p:xfrm>
          <a:off x="14389768" y="23917941"/>
          <a:ext cx="14859000" cy="7013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343768" y="31416635"/>
            <a:ext cx="4736432" cy="8449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4389768" y="14857963"/>
            <a:ext cx="14859000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  <a:ea typeface="Arial Unicode MS" panose="020B0604020202020204" pitchFamily="34" charset="-128"/>
              </a:rPr>
              <a:t>Survey Scenario:</a:t>
            </a:r>
            <a:r>
              <a:rPr kumimoji="0" lang="en-US" altLang="en-US" sz="36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  <a:ea typeface="Arial Unicode MS" panose="020B0604020202020204" pitchFamily="34" charset="-128"/>
              </a:rPr>
              <a:t> 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  <a:ea typeface="Arial Unicode MS" panose="020B0604020202020204" pitchFamily="34" charset="-128"/>
              </a:rPr>
              <a:t>You have planned a VFR Flight at 2100Z (4pm) from North Eastern New York to Central Ohio in a Piper Warrior (4 place, fixed gear training aircraft). The following G-AIRMET is the primary deciding factor in whether or not you will make your trip.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anose="02040502050405020303" pitchFamily="18" charset="0"/>
              <a:ea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3600" b="1" dirty="0" smtClean="0">
                <a:solidFill>
                  <a:srgbClr val="000000"/>
                </a:solidFill>
                <a:latin typeface="Georgia" panose="02040502050405020303" pitchFamily="18" charset="0"/>
                <a:ea typeface="Arial Unicode MS" panose="020B0604020202020204" pitchFamily="34" charset="-128"/>
              </a:rPr>
              <a:t>Graphical Weather				Textual Weather</a:t>
            </a:r>
            <a:endParaRPr kumimoji="0" lang="en-US" alt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08" t="18839" r="10008" b="51929"/>
          <a:stretch>
            <a:fillRect/>
          </a:stretch>
        </p:blipFill>
        <p:spPr bwMode="auto">
          <a:xfrm>
            <a:off x="14389768" y="18300452"/>
            <a:ext cx="5762624" cy="5404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2954000" y="20139035"/>
            <a:ext cx="438912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1690574" y="18135599"/>
            <a:ext cx="7558194" cy="534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rgbClr val="000000"/>
              </a:solidFill>
              <a:latin typeface="Calibri" panose="020F0502020204030204" pitchFamily="34" charset="0"/>
              <a:ea typeface="Arial Unicode MS" panose="020B0604020202020204" pitchFamily="34" charset="-128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</a:rPr>
              <a:t>AIRMET 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</a:rPr>
              <a:t>IFR...NY PA LE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</a:rPr>
              <a:t>FROM 50WSW SYR TO 60SSW SYR TO 20N SLT TO 20SSE ERI TO 20NNW ERI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</a:rPr>
              <a:t>TO 50WSW SYR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</a:rPr>
              <a:t>CIG BLW 010/VIS BLW 3SM BR. CONDS DVLPG 18-21Z. CONDS CONTG BYD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</a:rPr>
              <a:t>21Z THRU 03Z.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T COA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ヒラギノ角ゴ Pro W3" pitchFamily="-112" charset="-128"/>
            <a:cs typeface="ヒラギノ角ゴ Pro W3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ヒラギノ角ゴ Pro W3" pitchFamily="-112" charset="-128"/>
            <a:cs typeface="ヒラギノ角ゴ Pro W3" pitchFamily="-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FIT COA THEME.thmx</Template>
  <TotalTime>8136</TotalTime>
  <Words>509</Words>
  <Application>Microsoft Office PowerPoint</Application>
  <PresentationFormat>Custom</PresentationFormat>
  <Paragraphs>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 Unicode MS</vt:lpstr>
      <vt:lpstr>Arial</vt:lpstr>
      <vt:lpstr>Calibri</vt:lpstr>
      <vt:lpstr>Georgia</vt:lpstr>
      <vt:lpstr>Times New Roman</vt:lpstr>
      <vt:lpstr>ヒラギノ角ゴ Pro W3</vt:lpstr>
      <vt:lpstr>FIT COA THEME</vt:lpstr>
      <vt:lpstr>Impact of Graphical and Textual Weather Briefings on Preflight Aeronautical Decision Making </vt:lpstr>
    </vt:vector>
  </TitlesOfParts>
  <Company>University of Denver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Quincy  Little</dc:creator>
  <cp:lastModifiedBy>David McAlister</cp:lastModifiedBy>
  <cp:revision>464</cp:revision>
  <cp:lastPrinted>2014-12-15T20:35:28Z</cp:lastPrinted>
  <dcterms:created xsi:type="dcterms:W3CDTF">2001-04-19T17:12:13Z</dcterms:created>
  <dcterms:modified xsi:type="dcterms:W3CDTF">2016-09-16T09:25:44Z</dcterms:modified>
</cp:coreProperties>
</file>