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71" r:id="rId3"/>
    <p:sldMasterId id="2147483679" r:id="rId4"/>
    <p:sldMasterId id="2147483722" r:id="rId5"/>
  </p:sldMasterIdLst>
  <p:notesMasterIdLst>
    <p:notesMasterId r:id="rId7"/>
  </p:notesMasterIdLst>
  <p:sldIdLst>
    <p:sldId id="300" r:id="rId6"/>
  </p:sldIdLst>
  <p:sldSz cx="43891200" cy="32918400"/>
  <p:notesSz cx="7010400" cy="92964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4" userDrawn="1">
          <p15:clr>
            <a:srgbClr val="A4A3A4"/>
          </p15:clr>
        </p15:guide>
        <p15:guide id="2" pos="287">
          <p15:clr>
            <a:srgbClr val="A4A3A4"/>
          </p15:clr>
        </p15:guide>
        <p15:guide id="3" orient="horz" pos="4800" userDrawn="1">
          <p15:clr>
            <a:srgbClr val="A4A3A4"/>
          </p15:clr>
        </p15:guide>
        <p15:guide id="4" pos="1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024"/>
    <a:srgbClr val="B1810B"/>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33" d="100"/>
          <a:sy n="33" d="100"/>
        </p:scale>
        <p:origin x="-1194" y="-882"/>
      </p:cViewPr>
      <p:guideLst>
        <p:guide orient="horz" pos="1104"/>
        <p:guide pos="287"/>
        <p:guide orient="horz" pos="4800"/>
        <p:guide pos="137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AE9AF-5B02-A343-87BA-BF97CE0E58AE}" type="datetimeFigureOut">
              <a:rPr lang="en-US" smtClean="0"/>
              <a:t>12/2/2016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3650888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3" cstate="email">
            <a:extLst>
              <a:ext uri="{BEBA8EAE-BF5A-486C-A8C5-ECC9F3942E4B}">
                <a14:imgProps xmlns:a14="http://schemas.microsoft.com/office/drawing/2010/main">
                  <a14:imgLayer r:embed="rId4">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83697" y="5177049"/>
            <a:ext cx="36072341" cy="3594154"/>
          </a:xfrm>
          <a:prstGeom prst="rect">
            <a:avLst/>
          </a:prstGeom>
        </p:spPr>
        <p:txBody>
          <a:bodyPr lIns="438912" tIns="219456" rIns="438912" bIns="219456" anchor="t">
            <a:noAutofit/>
          </a:bodyPr>
          <a:lstStyle>
            <a:lvl1pPr>
              <a:lnSpc>
                <a:spcPct val="90000"/>
              </a:lnSpc>
              <a:defRPr sz="25000" cap="none" baseline="0">
                <a:ln>
                  <a:noFill/>
                </a:ln>
                <a:solidFill>
                  <a:schemeClr val="tx1"/>
                </a:solidFill>
              </a:defRPr>
            </a:lvl1pPr>
          </a:lstStyle>
          <a:p>
            <a:r>
              <a:rPr lang="en-US" dirty="0" smtClean="0"/>
              <a:t>Click to edit Master Title</a:t>
            </a:r>
            <a:endParaRPr lang="en-US" dirty="0"/>
          </a:p>
        </p:txBody>
      </p:sp>
      <p:sp>
        <p:nvSpPr>
          <p:cNvPr id="3" name="Subtitle 2"/>
          <p:cNvSpPr>
            <a:spLocks noGrp="1"/>
          </p:cNvSpPr>
          <p:nvPr>
            <p:ph type="subTitle" idx="1" hasCustomPrompt="1"/>
          </p:nvPr>
        </p:nvSpPr>
        <p:spPr>
          <a:xfrm>
            <a:off x="6583687" y="8576856"/>
            <a:ext cx="36072350" cy="7011965"/>
          </a:xfrm>
        </p:spPr>
        <p:txBody>
          <a:bodyPr anchor="t">
            <a:noAutofit/>
          </a:bodyPr>
          <a:lstStyle>
            <a:lvl1pPr marL="0" indent="0" algn="l">
              <a:lnSpc>
                <a:spcPct val="90000"/>
              </a:lnSpc>
              <a:spcBef>
                <a:spcPts val="0"/>
              </a:spcBef>
              <a:buNone/>
              <a:defRPr sz="25000" cap="none" baseline="0">
                <a:ln>
                  <a:noFill/>
                </a:ln>
                <a:solidFill>
                  <a:srgbClr val="B1810B"/>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Second Line</a:t>
            </a:r>
            <a:br>
              <a:rPr lang="en-US" dirty="0" smtClean="0"/>
            </a:br>
            <a:r>
              <a:rPr lang="en-US" dirty="0" smtClean="0"/>
              <a:t>Third Line</a:t>
            </a:r>
            <a:endParaRPr lang="en-US" dirty="0"/>
          </a:p>
        </p:txBody>
      </p:sp>
      <p:sp>
        <p:nvSpPr>
          <p:cNvPr id="20" name="Text Placeholder 19"/>
          <p:cNvSpPr>
            <a:spLocks noGrp="1"/>
          </p:cNvSpPr>
          <p:nvPr>
            <p:ph type="body" sz="quarter" idx="14" hasCustomPrompt="1"/>
          </p:nvPr>
        </p:nvSpPr>
        <p:spPr>
          <a:xfrm>
            <a:off x="6583683" y="17403499"/>
            <a:ext cx="36069710" cy="1496352"/>
          </a:xfrm>
        </p:spPr>
        <p:txBody>
          <a:bodyPr>
            <a:noAutofit/>
          </a:bodyPr>
          <a:lstStyle>
            <a:lvl1pPr>
              <a:defRPr sz="8600" b="1">
                <a:solidFill>
                  <a:schemeClr val="bg1">
                    <a:lumMod val="50000"/>
                  </a:schemeClr>
                </a:solidFill>
              </a:defRPr>
            </a:lvl1pPr>
          </a:lstStyle>
          <a:p>
            <a:pPr lvl="0"/>
            <a:r>
              <a:rPr lang="en-US" dirty="0" smtClean="0"/>
              <a:t>Presenter Name</a:t>
            </a:r>
            <a:endParaRPr lang="en-US" dirty="0"/>
          </a:p>
        </p:txBody>
      </p:sp>
      <p:sp>
        <p:nvSpPr>
          <p:cNvPr id="22" name="Text Placeholder 21"/>
          <p:cNvSpPr>
            <a:spLocks noGrp="1"/>
          </p:cNvSpPr>
          <p:nvPr>
            <p:ph type="body" sz="quarter" idx="15" hasCustomPrompt="1"/>
          </p:nvPr>
        </p:nvSpPr>
        <p:spPr>
          <a:xfrm>
            <a:off x="6583680" y="18741365"/>
            <a:ext cx="36069715" cy="1388429"/>
          </a:xfrm>
        </p:spPr>
        <p:txBody>
          <a:bodyPr anchor="t">
            <a:noAutofit/>
          </a:bodyPr>
          <a:lstStyle>
            <a:lvl1pPr>
              <a:lnSpc>
                <a:spcPct val="90000"/>
              </a:lnSpc>
              <a:defRPr sz="6200">
                <a:solidFill>
                  <a:schemeClr val="bg1">
                    <a:lumMod val="50000"/>
                  </a:schemeClr>
                </a:solidFill>
              </a:defRPr>
            </a:lvl1pPr>
          </a:lstStyle>
          <a:p>
            <a:pPr lvl="0"/>
            <a:r>
              <a:rPr lang="en-US" dirty="0" smtClean="0"/>
              <a:t>Presenter title</a:t>
            </a:r>
            <a:endParaRPr lang="en-US" dirty="0"/>
          </a:p>
        </p:txBody>
      </p:sp>
      <p:sp>
        <p:nvSpPr>
          <p:cNvPr id="13" name="Text Placeholder 19"/>
          <p:cNvSpPr>
            <a:spLocks noGrp="1"/>
          </p:cNvSpPr>
          <p:nvPr>
            <p:ph type="body" sz="quarter" idx="16" hasCustomPrompt="1"/>
          </p:nvPr>
        </p:nvSpPr>
        <p:spPr>
          <a:xfrm>
            <a:off x="6583678" y="22020629"/>
            <a:ext cx="36069710" cy="1496352"/>
          </a:xfrm>
        </p:spPr>
        <p:txBody>
          <a:bodyPr>
            <a:noAutofit/>
          </a:bodyPr>
          <a:lstStyle>
            <a:lvl1pPr>
              <a:defRPr sz="8600" b="1" baseline="0">
                <a:solidFill>
                  <a:schemeClr val="bg1">
                    <a:lumMod val="50000"/>
                  </a:schemeClr>
                </a:solidFill>
              </a:defRPr>
            </a:lvl1pPr>
          </a:lstStyle>
          <a:p>
            <a:pPr lvl="0"/>
            <a:r>
              <a:rPr lang="en-US" dirty="0" smtClean="0"/>
              <a:t>Event Name, if applicable</a:t>
            </a:r>
            <a:endParaRPr lang="en-US" dirty="0"/>
          </a:p>
        </p:txBody>
      </p:sp>
      <p:sp>
        <p:nvSpPr>
          <p:cNvPr id="16" name="Text Placeholder 21"/>
          <p:cNvSpPr>
            <a:spLocks noGrp="1"/>
          </p:cNvSpPr>
          <p:nvPr>
            <p:ph type="body" sz="quarter" idx="17" hasCustomPrompt="1"/>
          </p:nvPr>
        </p:nvSpPr>
        <p:spPr>
          <a:xfrm>
            <a:off x="6583675" y="23358497"/>
            <a:ext cx="36069715" cy="1358597"/>
          </a:xfrm>
        </p:spPr>
        <p:txBody>
          <a:bodyPr anchor="t">
            <a:noAutofit/>
          </a:bodyPr>
          <a:lstStyle>
            <a:lvl1pPr>
              <a:lnSpc>
                <a:spcPct val="90000"/>
              </a:lnSpc>
              <a:defRPr sz="6200" b="1" i="0" baseline="0">
                <a:solidFill>
                  <a:srgbClr val="B1810B"/>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33300451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 Text Only">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3037692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 Text &amp;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2872987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5484160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367370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0773489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34299173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1128284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5985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SocialMedia">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41552975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Text Only+SocialMedia">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7965948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15" name="Title 14"/>
          <p:cNvSpPr>
            <a:spLocks noGrp="1"/>
          </p:cNvSpPr>
          <p:nvPr>
            <p:ph type="title" hasCustomPrompt="1"/>
          </p:nvPr>
        </p:nvSpPr>
        <p:spPr>
          <a:xfrm>
            <a:off x="6541342" y="6172977"/>
            <a:ext cx="36072341" cy="3594154"/>
          </a:xfrm>
          <a:prstGeom prst="rect">
            <a:avLst/>
          </a:prstGeom>
        </p:spPr>
        <p:txBody>
          <a:bodyPr lIns="438912" tIns="219456" rIns="438912" bIns="219456" anchor="t">
            <a:noAutofit/>
          </a:bodyPr>
          <a:lstStyle>
            <a:lvl1pPr>
              <a:lnSpc>
                <a:spcPct val="90000"/>
              </a:lnSpc>
              <a:defRPr sz="25000" cap="none" baseline="0">
                <a:ln>
                  <a:noFill/>
                </a:ln>
                <a:solidFill>
                  <a:srgbClr val="B1810B"/>
                </a:solidFill>
              </a:defRPr>
            </a:lvl1pPr>
          </a:lstStyle>
          <a:p>
            <a:r>
              <a:rPr lang="en-US" dirty="0" smtClean="0"/>
              <a:t>Section Title</a:t>
            </a:r>
            <a:endParaRPr lang="en-US" dirty="0"/>
          </a:p>
        </p:txBody>
      </p:sp>
      <p:sp>
        <p:nvSpPr>
          <p:cNvPr id="3" name="Subtitle 2"/>
          <p:cNvSpPr>
            <a:spLocks noGrp="1"/>
          </p:cNvSpPr>
          <p:nvPr>
            <p:ph type="subTitle" idx="1" hasCustomPrompt="1"/>
          </p:nvPr>
        </p:nvSpPr>
        <p:spPr>
          <a:xfrm>
            <a:off x="6541332" y="9572784"/>
            <a:ext cx="36072350" cy="7011965"/>
          </a:xfrm>
        </p:spPr>
        <p:txBody>
          <a:bodyPr anchor="t">
            <a:noAutofit/>
          </a:bodyPr>
          <a:lstStyle>
            <a:lvl1pPr marL="0" indent="0" algn="l">
              <a:lnSpc>
                <a:spcPct val="90000"/>
              </a:lnSpc>
              <a:spcBef>
                <a:spcPts val="0"/>
              </a:spcBef>
              <a:buNone/>
              <a:defRPr sz="15400" cap="none" baseline="0">
                <a:ln>
                  <a:noFill/>
                </a:ln>
                <a:solidFill>
                  <a:schemeClr val="tx1"/>
                </a:solidFill>
                <a:latin typeface="Impact"/>
                <a:cs typeface="Impact"/>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dirty="0" smtClean="0"/>
              <a:t>Second Line</a:t>
            </a:r>
            <a:endParaRPr lang="en-US" dirty="0"/>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38372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Text &amp; Picture+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457924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Two Content+SocialMedi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884337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Comparison+SocialMedi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1311706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extLst>
      <p:ext uri="{BB962C8B-B14F-4D97-AF65-F5344CB8AC3E}">
        <p14:creationId xmlns:p14="http://schemas.microsoft.com/office/powerpoint/2010/main" val="32633387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blank)">
    <p:spTree>
      <p:nvGrpSpPr>
        <p:cNvPr id="1" name=""/>
        <p:cNvGrpSpPr/>
        <p:nvPr/>
      </p:nvGrpSpPr>
      <p:grpSpPr>
        <a:xfrm>
          <a:off x="0" y="0"/>
          <a:ext cx="0" cy="0"/>
          <a:chOff x="0" y="0"/>
          <a:chExt cx="0" cy="0"/>
        </a:xfrm>
      </p:grpSpPr>
      <p:sp>
        <p:nvSpPr>
          <p:cNvPr id="7"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9"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46717002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icture Placeholder 5"/>
          <p:cNvSpPr>
            <a:spLocks noGrp="1"/>
          </p:cNvSpPr>
          <p:nvPr>
            <p:ph type="pic" sz="quarter" idx="14"/>
          </p:nvPr>
        </p:nvSpPr>
        <p:spPr>
          <a:xfrm>
            <a:off x="22423702" y="7681790"/>
            <a:ext cx="19272936" cy="21723792"/>
          </a:xfrm>
        </p:spPr>
        <p:txBody>
          <a:bodyPr/>
          <a:lstStyle/>
          <a:p>
            <a:endParaRPr lang="en-US"/>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5"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62224"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defRPr sz="7700"/>
            </a:lvl1pPr>
            <a:lvl2pPr>
              <a:defRPr sz="7700"/>
            </a:lvl2pPr>
            <a:lvl3pPr>
              <a:defRPr sz="7700"/>
            </a:lvl3pPr>
            <a:lvl4pPr>
              <a:defRPr sz="7700"/>
            </a:lvl4pPr>
            <a:lvl5pPr>
              <a:defRPr sz="7700"/>
            </a:lvl5pPr>
            <a:lvl6pPr>
              <a:defRPr sz="8600"/>
            </a:lvl6pPr>
            <a:lvl7pPr>
              <a:defRPr sz="8600"/>
            </a:lvl7pPr>
            <a:lvl8pPr>
              <a:defRPr sz="8600"/>
            </a:lvl8pPr>
            <a:lvl9pPr>
              <a:defRPr sz="8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6320" y="7368542"/>
            <a:ext cx="19392902"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4" name="Content Placeholder 3"/>
          <p:cNvSpPr>
            <a:spLocks noGrp="1"/>
          </p:cNvSpPr>
          <p:nvPr>
            <p:ph sz="half" idx="2"/>
          </p:nvPr>
        </p:nvSpPr>
        <p:spPr>
          <a:xfrm>
            <a:off x="1756320" y="10439400"/>
            <a:ext cx="19392902"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96122" y="7368542"/>
            <a:ext cx="19400520" cy="3070858"/>
          </a:xfrm>
        </p:spPr>
        <p:txBody>
          <a:bodyPr anchor="b">
            <a:normAutofit/>
          </a:bodyPr>
          <a:lstStyle>
            <a:lvl1pPr marL="0" indent="0">
              <a:buNone/>
              <a:defRPr sz="96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dirty="0"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normAutofit/>
          </a:bodyPr>
          <a:lstStyle>
            <a:lvl1pPr>
              <a:defRPr sz="7700"/>
            </a:lvl1pPr>
            <a:lvl2pPr>
              <a:defRPr sz="7700"/>
            </a:lvl2pPr>
            <a:lvl3pPr>
              <a:defRPr sz="7700"/>
            </a:lvl3pPr>
            <a:lvl4pPr>
              <a:defRPr sz="7700"/>
            </a:lvl4pPr>
            <a:lvl5pPr>
              <a:defRPr sz="7700"/>
            </a:lvl5pPr>
            <a:lvl6pPr>
              <a:defRPr sz="7700"/>
            </a:lvl6pPr>
            <a:lvl7pPr>
              <a:defRPr sz="7700"/>
            </a:lvl7pPr>
            <a:lvl8pPr>
              <a:defRPr sz="7700"/>
            </a:lvl8pPr>
            <a:lvl9pPr>
              <a:defRPr sz="7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6"/>
          <p:cNvSpPr>
            <a:spLocks noGrp="1"/>
          </p:cNvSpPr>
          <p:nvPr>
            <p:ph type="body" sz="quarter" idx="13" hasCustomPrompt="1"/>
          </p:nvPr>
        </p:nvSpPr>
        <p:spPr>
          <a:xfrm>
            <a:off x="1760225" y="902712"/>
            <a:ext cx="39966898" cy="3322320"/>
          </a:xfrm>
        </p:spPr>
        <p:txBody>
          <a:bodyPr>
            <a:noAutofit/>
          </a:bodyPr>
          <a:lstStyle>
            <a:lvl1pPr>
              <a:defRPr sz="21100" cap="all" baseline="0">
                <a:ln>
                  <a:noFill/>
                </a:ln>
                <a:solidFill>
                  <a:schemeClr val="tx1"/>
                </a:solidFill>
                <a:latin typeface="Impact" panose="020B0806030902050204" pitchFamily="34" charset="0"/>
              </a:defRPr>
            </a:lvl1pPr>
          </a:lstStyle>
          <a:p>
            <a:pPr lvl="0"/>
            <a:r>
              <a:rPr lang="en-US" dirty="0" smtClean="0"/>
              <a:t>Slide Title</a:t>
            </a:r>
            <a:endParaRPr lang="en-US" dirty="0"/>
          </a:p>
        </p:txBody>
      </p:sp>
      <p:sp>
        <p:nvSpPr>
          <p:cNvPr id="10" name="Text Placeholder 18"/>
          <p:cNvSpPr>
            <a:spLocks noGrp="1"/>
          </p:cNvSpPr>
          <p:nvPr>
            <p:ph type="body" sz="quarter" idx="14" hasCustomPrompt="1"/>
          </p:nvPr>
        </p:nvSpPr>
        <p:spPr>
          <a:xfrm>
            <a:off x="1760225" y="4221480"/>
            <a:ext cx="39966898" cy="2103120"/>
          </a:xfrm>
        </p:spPr>
        <p:txBody>
          <a:bodyPr>
            <a:normAutofit/>
          </a:bodyPr>
          <a:lstStyle>
            <a:lvl1pPr>
              <a:defRPr sz="8600" b="1" i="0" cap="all" baseline="0">
                <a:ln>
                  <a:noFill/>
                </a:ln>
                <a:solidFill>
                  <a:schemeClr val="tx1">
                    <a:lumMod val="75000"/>
                    <a:lumOff val="25000"/>
                  </a:schemeClr>
                </a:solidFill>
                <a:latin typeface="Impact" panose="020B0806030902050204" pitchFamily="34" charset="0"/>
              </a:defRPr>
            </a:lvl1pPr>
          </a:lstStyle>
          <a:p>
            <a:pPr lvl="0"/>
            <a:r>
              <a:rPr lang="en-US" dirty="0" smtClean="0"/>
              <a:t>Subtitle</a:t>
            </a:r>
            <a:endParaRPr lang="en-US" dirty="0"/>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 Nodes">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8" name="Picture 7" descr="illustration - no words-04.png"/>
          <p:cNvPicPr>
            <a:picLocks noChangeAspect="1"/>
          </p:cNvPicPr>
          <p:nvPr userDrawn="1"/>
        </p:nvPicPr>
        <p:blipFill rotWithShape="1">
          <a:blip r:embed="rId2" cstate="email">
            <a:alphaModFix amt="22000"/>
            <a:extLst>
              <a:ext uri="{28A0092B-C50C-407E-A947-70E740481C1C}">
                <a14:useLocalDpi xmlns:a14="http://schemas.microsoft.com/office/drawing/2010/main"/>
              </a:ext>
            </a:extLst>
          </a:blip>
          <a:srcRect/>
          <a:stretch/>
        </p:blipFill>
        <p:spPr>
          <a:xfrm>
            <a:off x="22573673" y="3"/>
            <a:ext cx="21317525" cy="16683451"/>
          </a:xfrm>
          <a:prstGeom prst="rect">
            <a:avLst/>
          </a:prstGeom>
        </p:spPr>
      </p:pic>
      <p:sp>
        <p:nvSpPr>
          <p:cNvPr id="9" name="Text Placeholder 6"/>
          <p:cNvSpPr>
            <a:spLocks noGrp="1"/>
          </p:cNvSpPr>
          <p:nvPr>
            <p:ph type="body" idx="12"/>
          </p:nvPr>
        </p:nvSpPr>
        <p:spPr>
          <a:xfrm>
            <a:off x="1762227" y="7719067"/>
            <a:ext cx="39964891" cy="214045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6"/>
          <p:cNvSpPr>
            <a:spLocks noGrp="1"/>
          </p:cNvSpPr>
          <p:nvPr>
            <p:ph type="body" sz="quarter" idx="13" hasCustomPrompt="1"/>
          </p:nvPr>
        </p:nvSpPr>
        <p:spPr>
          <a:xfrm>
            <a:off x="1760225" y="902712"/>
            <a:ext cx="39966898" cy="3322320"/>
          </a:xfrm>
        </p:spPr>
        <p:txBody>
          <a:bodyPr>
            <a:noAutofit/>
          </a:bodyPr>
          <a:lstStyle>
            <a:lvl1pPr>
              <a:defRPr sz="21100" cap="none" baseline="0">
                <a:ln>
                  <a:noFill/>
                </a:ln>
                <a:solidFill>
                  <a:schemeClr val="tx1"/>
                </a:solidFill>
                <a:latin typeface="+mn-lt"/>
              </a:defRPr>
            </a:lvl1pPr>
          </a:lstStyle>
          <a:p>
            <a:pPr lvl="0"/>
            <a:r>
              <a:rPr lang="en-US" dirty="0" smtClean="0"/>
              <a:t>Slide Title</a:t>
            </a:r>
            <a:endParaRPr lang="en-US" dirty="0"/>
          </a:p>
        </p:txBody>
      </p:sp>
      <p:sp>
        <p:nvSpPr>
          <p:cNvPr id="12" name="Text Placeholder 18"/>
          <p:cNvSpPr>
            <a:spLocks noGrp="1"/>
          </p:cNvSpPr>
          <p:nvPr>
            <p:ph type="body" sz="quarter" idx="14" hasCustomPrompt="1"/>
          </p:nvPr>
        </p:nvSpPr>
        <p:spPr>
          <a:xfrm>
            <a:off x="1760225" y="4221480"/>
            <a:ext cx="39966898" cy="2103120"/>
          </a:xfrm>
        </p:spPr>
        <p:txBody>
          <a:bodyPr>
            <a:normAutofit/>
          </a:bodyPr>
          <a:lstStyle>
            <a:lvl1pPr>
              <a:defRPr sz="8600" b="1" i="0" cap="none" baseline="0">
                <a:ln>
                  <a:noFill/>
                </a:ln>
                <a:solidFill>
                  <a:schemeClr val="tx1">
                    <a:lumMod val="75000"/>
                    <a:lumOff val="25000"/>
                  </a:schemeClr>
                </a:solidFill>
                <a:latin typeface="+mn-lt"/>
              </a:defRPr>
            </a:lvl1pPr>
          </a:lstStyle>
          <a:p>
            <a:pPr lvl="0"/>
            <a:r>
              <a:rPr lang="en-US" dirty="0" smtClean="0"/>
              <a:t>Subtitle</a:t>
            </a:r>
            <a:endParaRPr lang="en-US" dirty="0"/>
          </a:p>
        </p:txBody>
      </p:sp>
    </p:spTree>
    <p:extLst>
      <p:ext uri="{BB962C8B-B14F-4D97-AF65-F5344CB8AC3E}">
        <p14:creationId xmlns:p14="http://schemas.microsoft.com/office/powerpoint/2010/main" val="5621687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2"/>
            <a:ext cx="43891200" cy="63921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14" name="Rectangle 13"/>
          <p:cNvSpPr/>
          <p:nvPr userDrawn="1"/>
        </p:nvSpPr>
        <p:spPr>
          <a:xfrm>
            <a:off x="0" y="754490"/>
            <a:ext cx="43891200" cy="5637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pic>
        <p:nvPicPr>
          <p:cNvPr id="11" name="Picture 10"/>
          <p:cNvPicPr>
            <a:picLocks/>
          </p:cNvPicPr>
          <p:nvPr userDrawn="1"/>
        </p:nvPicPr>
        <p:blipFill rotWithShape="1">
          <a:blip r:embed="rId2" cstate="email">
            <a:extLst>
              <a:ext uri="{BEBA8EAE-BF5A-486C-A8C5-ECC9F3942E4B}">
                <a14:imgProps xmlns:a14="http://schemas.microsoft.com/office/drawing/2010/main">
                  <a14:imgLayer r:embed="rId3">
                    <a14:imgEffect>
                      <a14:brightnessContrast bright="2000" contrast="35000"/>
                    </a14:imgEffect>
                  </a14:imgLayer>
                </a14:imgProps>
              </a:ext>
              <a:ext uri="{28A0092B-C50C-407E-A947-70E740481C1C}">
                <a14:useLocalDpi xmlns:a14="http://schemas.microsoft.com/office/drawing/2010/main"/>
              </a:ext>
            </a:extLst>
          </a:blip>
          <a:srcRect l="11029" t="3371" r="30736" b="30681"/>
          <a:stretch/>
        </p:blipFill>
        <p:spPr>
          <a:xfrm>
            <a:off x="27553188" y="19042104"/>
            <a:ext cx="16338014" cy="13876301"/>
          </a:xfrm>
          <a:prstGeom prst="rect">
            <a:avLst/>
          </a:prstGeom>
        </p:spPr>
      </p:pic>
      <p:sp>
        <p:nvSpPr>
          <p:cNvPr id="20" name="Text Placeholder 19"/>
          <p:cNvSpPr>
            <a:spLocks noGrp="1"/>
          </p:cNvSpPr>
          <p:nvPr>
            <p:ph type="body" sz="quarter" idx="14" hasCustomPrompt="1"/>
          </p:nvPr>
        </p:nvSpPr>
        <p:spPr>
          <a:xfrm>
            <a:off x="6541332" y="7544902"/>
            <a:ext cx="36069710" cy="2323829"/>
          </a:xfrm>
        </p:spPr>
        <p:txBody>
          <a:bodyPr>
            <a:noAutofit/>
          </a:bodyPr>
          <a:lstStyle>
            <a:lvl1pPr>
              <a:defRPr sz="8600" b="1">
                <a:solidFill>
                  <a:schemeClr val="bg1">
                    <a:lumMod val="50000"/>
                  </a:schemeClr>
                </a:solidFill>
              </a:defRPr>
            </a:lvl1pPr>
          </a:lstStyle>
          <a:p>
            <a:pPr lvl="0"/>
            <a:r>
              <a:rPr lang="en-US" dirty="0" smtClean="0"/>
              <a:t>Your Name</a:t>
            </a:r>
            <a:endParaRPr lang="en-US" dirty="0"/>
          </a:p>
        </p:txBody>
      </p:sp>
      <p:sp>
        <p:nvSpPr>
          <p:cNvPr id="22" name="Text Placeholder 21"/>
          <p:cNvSpPr>
            <a:spLocks noGrp="1"/>
          </p:cNvSpPr>
          <p:nvPr>
            <p:ph type="body" sz="quarter" idx="15" hasCustomPrompt="1"/>
          </p:nvPr>
        </p:nvSpPr>
        <p:spPr>
          <a:xfrm>
            <a:off x="6541330" y="9868730"/>
            <a:ext cx="36069715" cy="1327906"/>
          </a:xfrm>
        </p:spPr>
        <p:txBody>
          <a:bodyPr anchor="t">
            <a:noAutofit/>
          </a:bodyPr>
          <a:lstStyle>
            <a:lvl1pPr>
              <a:lnSpc>
                <a:spcPct val="90000"/>
              </a:lnSpc>
              <a:defRPr sz="6200">
                <a:solidFill>
                  <a:schemeClr val="bg1">
                    <a:lumMod val="50000"/>
                  </a:schemeClr>
                </a:solidFill>
              </a:defRPr>
            </a:lvl1pPr>
          </a:lstStyle>
          <a:p>
            <a:pPr lvl="0"/>
            <a:r>
              <a:rPr lang="en-US" dirty="0" smtClean="0"/>
              <a:t>Your title</a:t>
            </a:r>
            <a:endParaRPr lang="en-US" dirty="0"/>
          </a:p>
        </p:txBody>
      </p:sp>
      <p:sp>
        <p:nvSpPr>
          <p:cNvPr id="12" name="Text Placeholder 21"/>
          <p:cNvSpPr>
            <a:spLocks noGrp="1"/>
          </p:cNvSpPr>
          <p:nvPr>
            <p:ph type="body" sz="quarter" idx="16" hasCustomPrompt="1"/>
          </p:nvPr>
        </p:nvSpPr>
        <p:spPr>
          <a:xfrm>
            <a:off x="6541330" y="11264201"/>
            <a:ext cx="36069715" cy="1327906"/>
          </a:xfrm>
        </p:spPr>
        <p:txBody>
          <a:bodyPr anchor="t">
            <a:noAutofit/>
          </a:bodyPr>
          <a:lstStyle>
            <a:lvl1pPr>
              <a:lnSpc>
                <a:spcPct val="90000"/>
              </a:lnSpc>
              <a:defRPr sz="6200">
                <a:solidFill>
                  <a:schemeClr val="bg1">
                    <a:lumMod val="50000"/>
                  </a:schemeClr>
                </a:solidFill>
              </a:defRPr>
            </a:lvl1pPr>
          </a:lstStyle>
          <a:p>
            <a:pPr lvl="0"/>
            <a:r>
              <a:rPr lang="en-US" dirty="0" smtClean="0"/>
              <a:t>Your school/department</a:t>
            </a:r>
            <a:endParaRPr lang="en-US" dirty="0"/>
          </a:p>
        </p:txBody>
      </p:sp>
      <p:sp>
        <p:nvSpPr>
          <p:cNvPr id="13" name="Text Placeholder 21"/>
          <p:cNvSpPr>
            <a:spLocks noGrp="1"/>
          </p:cNvSpPr>
          <p:nvPr>
            <p:ph type="body" sz="quarter" idx="17" hasCustomPrompt="1"/>
          </p:nvPr>
        </p:nvSpPr>
        <p:spPr>
          <a:xfrm>
            <a:off x="6541330" y="12659671"/>
            <a:ext cx="36069715" cy="1327906"/>
          </a:xfrm>
        </p:spPr>
        <p:txBody>
          <a:bodyPr anchor="t">
            <a:noAutofit/>
          </a:bodyPr>
          <a:lstStyle>
            <a:lvl1pPr>
              <a:lnSpc>
                <a:spcPct val="90000"/>
              </a:lnSpc>
              <a:defRPr sz="6200" b="1">
                <a:solidFill>
                  <a:srgbClr val="B1810B"/>
                </a:solidFill>
              </a:defRPr>
            </a:lvl1pPr>
          </a:lstStyle>
          <a:p>
            <a:pPr lvl="0"/>
            <a:r>
              <a:rPr lang="en-US" dirty="0" err="1" smtClean="0"/>
              <a:t>emailaddress</a:t>
            </a:r>
            <a:endParaRPr lang="en-US" dirty="0"/>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4481" y="29159777"/>
            <a:ext cx="6569064" cy="2043355"/>
          </a:xfrm>
          <a:prstGeom prst="rect">
            <a:avLst/>
          </a:prstGeom>
        </p:spPr>
      </p:pic>
    </p:spTree>
    <p:extLst>
      <p:ext uri="{BB962C8B-B14F-4D97-AF65-F5344CB8AC3E}">
        <p14:creationId xmlns:p14="http://schemas.microsoft.com/office/powerpoint/2010/main" val="42232849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11" Type="http://schemas.openxmlformats.org/officeDocument/2006/relationships/image" Target="../media/image9.png"/><Relationship Id="rId5" Type="http://schemas.openxmlformats.org/officeDocument/2006/relationships/slideLayout" Target="../slideLayouts/slideLayout18.xml"/><Relationship Id="rId10" Type="http://schemas.openxmlformats.org/officeDocument/2006/relationships/image" Target="../media/image8.png"/><Relationship Id="rId4" Type="http://schemas.openxmlformats.org/officeDocument/2006/relationships/slideLayout" Target="../slideLayouts/slideLayout17.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image" Target="../media/image6.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theme" Target="../theme/theme4.xml"/><Relationship Id="rId10" Type="http://schemas.openxmlformats.org/officeDocument/2006/relationships/image" Target="../media/image9.png"/><Relationship Id="rId4" Type="http://schemas.openxmlformats.org/officeDocument/2006/relationships/slideLayout" Target="../slideLayouts/slideLayout22.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wmf"/><Relationship Id="rId18" Type="http://schemas.openxmlformats.org/officeDocument/2006/relationships/image" Target="../media/image19.jpeg"/><Relationship Id="rId3" Type="http://schemas.openxmlformats.org/officeDocument/2006/relationships/vmlDrawing" Target="../drawings/vmlDrawing1.vml"/><Relationship Id="rId7" Type="http://schemas.openxmlformats.org/officeDocument/2006/relationships/image" Target="../media/image17.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5.xml"/><Relationship Id="rId16" Type="http://schemas.openxmlformats.org/officeDocument/2006/relationships/image" Target="../media/image13.wmf"/><Relationship Id="rId1" Type="http://schemas.openxmlformats.org/officeDocument/2006/relationships/slideLayout" Target="../slideLayouts/slideLayout23.xml"/><Relationship Id="rId6" Type="http://schemas.openxmlformats.org/officeDocument/2006/relationships/image" Target="../media/image16.png"/><Relationship Id="rId11" Type="http://schemas.openxmlformats.org/officeDocument/2006/relationships/image" Target="../media/image11.wmf"/><Relationship Id="rId5" Type="http://schemas.openxmlformats.org/officeDocument/2006/relationships/image" Target="../media/image15.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image" Target="../media/image10.wmf"/><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5" name="Picture 4"/>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0102710" y="1870795"/>
            <a:ext cx="3248820" cy="1010569"/>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58" r:id="rId1"/>
    <p:sldLayoutId id="2147483670" r:id="rId2"/>
    <p:sldLayoutId id="2147483667" r:id="rId3"/>
    <p:sldLayoutId id="2147483657" r:id="rId4"/>
    <p:sldLayoutId id="2147483652" r:id="rId5"/>
    <p:sldLayoutId id="2147483653" r:id="rId6"/>
    <p:sldLayoutId id="2147483691" r:id="rId7"/>
    <p:sldLayoutId id="2147483655" r:id="rId8"/>
    <p:sldLayoutId id="2147483669" r:id="rId9"/>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pic>
        <p:nvPicPr>
          <p:cNvPr id="8" name="Picture 7"/>
          <p:cNvPicPr>
            <a:picLocks/>
          </p:cNvPicPr>
          <p:nvPr userDrawn="1"/>
        </p:nvPicPr>
        <p:blipFill rotWithShape="1">
          <a:blip r:embed="rId7" cstate="email">
            <a:extLst>
              <a:ext uri="{28A0092B-C50C-407E-A947-70E740481C1C}">
                <a14:useLocalDpi xmlns:a14="http://schemas.microsoft.com/office/drawing/2010/main"/>
              </a:ext>
            </a:extLst>
          </a:blip>
          <a:srcRect/>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28642235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smtClean="0">
                <a:solidFill>
                  <a:schemeClr val="tx1">
                    <a:lumMod val="50000"/>
                    <a:lumOff val="50000"/>
                  </a:schemeClr>
                </a:solidFill>
                <a:latin typeface="Arial"/>
              </a:rPr>
              <a:t>polytechnic.purdue.edu		/</a:t>
            </a:r>
            <a:r>
              <a:rPr lang="en-US" sz="4800" baseline="0" dirty="0" smtClean="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8">
              <a:alphaModFix amt="40000"/>
              <a:extLst>
                <a:ext uri="{28A0092B-C50C-407E-A947-70E740481C1C}">
                  <a14:useLocalDpi xmlns:a14="http://schemas.microsoft.com/office/drawing/2010/main"/>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9">
              <a:alphaModFix amt="40000"/>
              <a:extLst>
                <a:ext uri="{28A0092B-C50C-407E-A947-70E740481C1C}">
                  <a14:useLocalDpi xmlns:a14="http://schemas.microsoft.com/office/drawing/2010/main"/>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0">
              <a:alphaModFix amt="40000"/>
              <a:extLst>
                <a:ext uri="{28A0092B-C50C-407E-A947-70E740481C1C}">
                  <a14:useLocalDpi xmlns:a14="http://schemas.microsoft.com/office/drawing/2010/main"/>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1">
              <a:alphaModFix amt="40000"/>
            </a:blip>
            <a:stretch>
              <a:fillRect/>
            </a:stretch>
          </p:blipFill>
          <p:spPr>
            <a:xfrm>
              <a:off x="3051494" y="6255981"/>
              <a:ext cx="251730" cy="251730"/>
            </a:xfrm>
            <a:prstGeom prst="rect">
              <a:avLst/>
            </a:prstGeom>
          </p:spPr>
        </p:pic>
      </p:grpSp>
    </p:spTree>
    <p:extLst>
      <p:ext uri="{BB962C8B-B14F-4D97-AF65-F5344CB8AC3E}">
        <p14:creationId xmlns:p14="http://schemas.microsoft.com/office/powerpoint/2010/main" val="21786946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4667345" y="29159782"/>
            <a:ext cx="6569064" cy="2043355"/>
          </a:xfrm>
          <a:prstGeom prst="rect">
            <a:avLst/>
          </a:prstGeom>
        </p:spPr>
      </p:pic>
      <p:sp>
        <p:nvSpPr>
          <p:cNvPr id="2" name="Rectangle 1"/>
          <p:cNvSpPr/>
          <p:nvPr userDrawn="1"/>
        </p:nvSpPr>
        <p:spPr>
          <a:xfrm>
            <a:off x="3" y="607742"/>
            <a:ext cx="43891195" cy="357751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3" name="Text Placeholder 2"/>
          <p:cNvSpPr>
            <a:spLocks noGrp="1"/>
          </p:cNvSpPr>
          <p:nvPr>
            <p:ph type="body" idx="1"/>
          </p:nvPr>
        </p:nvSpPr>
        <p:spPr>
          <a:xfrm>
            <a:off x="1762224" y="7782384"/>
            <a:ext cx="39964896" cy="21608246"/>
          </a:xfrm>
          <a:prstGeom prst="rect">
            <a:avLst/>
          </a:prstGeom>
        </p:spPr>
        <p:txBody>
          <a:bodyPr vert="horz" lIns="438912" tIns="219456" rIns="438912" bIns="219456"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Box 15"/>
          <p:cNvSpPr txBox="1"/>
          <p:nvPr userDrawn="1"/>
        </p:nvSpPr>
        <p:spPr>
          <a:xfrm>
            <a:off x="1762224" y="7370534"/>
            <a:ext cx="39964896" cy="1772794"/>
          </a:xfrm>
          <a:prstGeom prst="rect">
            <a:avLst/>
          </a:prstGeom>
          <a:noFill/>
        </p:spPr>
        <p:txBody>
          <a:bodyPr wrap="square" lIns="438912" tIns="219456" rIns="438912" bIns="219456" rtlCol="0">
            <a:spAutoFit/>
          </a:bodyPr>
          <a:lstStyle/>
          <a:p>
            <a:endParaRPr lang="en-US" dirty="0"/>
          </a:p>
        </p:txBody>
      </p:sp>
      <p:sp>
        <p:nvSpPr>
          <p:cNvPr id="7" name="Rectangle 6"/>
          <p:cNvSpPr/>
          <p:nvPr userDrawn="1"/>
        </p:nvSpPr>
        <p:spPr>
          <a:xfrm>
            <a:off x="-5" y="0"/>
            <a:ext cx="43891200" cy="577517"/>
          </a:xfrm>
          <a:prstGeom prst="rect">
            <a:avLst/>
          </a:prstGeom>
          <a:solidFill>
            <a:srgbClr val="B1810B"/>
          </a:solidFill>
          <a:ln>
            <a:noFill/>
          </a:ln>
          <a:effectLst/>
        </p:spPr>
        <p:style>
          <a:lnRef idx="1">
            <a:schemeClr val="accent1"/>
          </a:lnRef>
          <a:fillRef idx="3">
            <a:schemeClr val="accent1"/>
          </a:fillRef>
          <a:effectRef idx="2">
            <a:schemeClr val="accent1"/>
          </a:effectRef>
          <a:fontRef idx="minor">
            <a:schemeClr val="lt1"/>
          </a:fontRef>
        </p:style>
        <p:txBody>
          <a:bodyPr lIns="438912" tIns="219456" rIns="438912" bIns="219456" rtlCol="0" anchor="ctr"/>
          <a:lstStyle/>
          <a:p>
            <a:pPr algn="ctr"/>
            <a:endParaRPr lang="en-US"/>
          </a:p>
        </p:txBody>
      </p:sp>
      <p:sp>
        <p:nvSpPr>
          <p:cNvPr id="4" name="TextBox 3"/>
          <p:cNvSpPr txBox="1"/>
          <p:nvPr userDrawn="1"/>
        </p:nvSpPr>
        <p:spPr>
          <a:xfrm>
            <a:off x="4255200" y="31296245"/>
            <a:ext cx="886397" cy="1772794"/>
          </a:xfrm>
          <a:prstGeom prst="rect">
            <a:avLst/>
          </a:prstGeom>
          <a:noFill/>
        </p:spPr>
        <p:txBody>
          <a:bodyPr wrap="none" lIns="438912" tIns="219456" rIns="438912" bIns="219456" rtlCol="0">
            <a:spAutoFit/>
          </a:bodyPr>
          <a:lstStyle/>
          <a:p>
            <a:endParaRPr lang="en-US" dirty="0"/>
          </a:p>
        </p:txBody>
      </p:sp>
      <p:sp>
        <p:nvSpPr>
          <p:cNvPr id="8" name="TextBox 7"/>
          <p:cNvSpPr txBox="1"/>
          <p:nvPr userDrawn="1"/>
        </p:nvSpPr>
        <p:spPr>
          <a:xfrm>
            <a:off x="1762224" y="30028706"/>
            <a:ext cx="32098320" cy="1181861"/>
          </a:xfrm>
          <a:prstGeom prst="rect">
            <a:avLst/>
          </a:prstGeom>
          <a:noFill/>
        </p:spPr>
        <p:txBody>
          <a:bodyPr wrap="square" lIns="438912" tIns="219456" rIns="438912" bIns="219456" rtlCol="0">
            <a:spAutoFit/>
          </a:bodyPr>
          <a:lstStyle/>
          <a:p>
            <a:pPr>
              <a:tabLst>
                <a:tab pos="6850382" algn="l"/>
                <a:tab pos="14005560" algn="l"/>
                <a:tab pos="18105120" algn="l"/>
                <a:tab pos="19194782" algn="l"/>
              </a:tabLst>
            </a:pPr>
            <a:r>
              <a:rPr lang="en-US" sz="4800" dirty="0" smtClean="0">
                <a:solidFill>
                  <a:schemeClr val="tx1">
                    <a:lumMod val="50000"/>
                    <a:lumOff val="50000"/>
                  </a:schemeClr>
                </a:solidFill>
                <a:latin typeface="Arial"/>
              </a:rPr>
              <a:t>polytechnic.purdue.edu		/</a:t>
            </a:r>
            <a:r>
              <a:rPr lang="en-US" sz="4800" baseline="0" dirty="0" smtClean="0">
                <a:solidFill>
                  <a:schemeClr val="tx1">
                    <a:lumMod val="50000"/>
                    <a:lumOff val="50000"/>
                  </a:schemeClr>
                </a:solidFill>
                <a:latin typeface="Arial"/>
              </a:rPr>
              <a:t> TechPurdue		#PurduePolytechnic</a:t>
            </a:r>
            <a:endParaRPr lang="en-US" sz="4800" dirty="0">
              <a:solidFill>
                <a:schemeClr val="tx1">
                  <a:lumMod val="50000"/>
                  <a:lumOff val="50000"/>
                </a:schemeClr>
              </a:solidFill>
              <a:latin typeface="Arial"/>
            </a:endParaRPr>
          </a:p>
        </p:txBody>
      </p:sp>
      <p:grpSp>
        <p:nvGrpSpPr>
          <p:cNvPr id="9" name="Group 8"/>
          <p:cNvGrpSpPr/>
          <p:nvPr userDrawn="1"/>
        </p:nvGrpSpPr>
        <p:grpSpPr>
          <a:xfrm>
            <a:off x="10330846" y="30028709"/>
            <a:ext cx="5524632" cy="1208304"/>
            <a:chOff x="2152259" y="6255981"/>
            <a:chExt cx="1150965" cy="251730"/>
          </a:xfrm>
        </p:grpSpPr>
        <p:pic>
          <p:nvPicPr>
            <p:cNvPr id="10" name="Picture 2"/>
            <p:cNvPicPr>
              <a:picLocks noChangeAspect="1" noChangeArrowheads="1"/>
            </p:cNvPicPr>
            <p:nvPr/>
          </p:nvPicPr>
          <p:blipFill>
            <a:blip r:embed="rId7">
              <a:alphaModFix amt="40000"/>
              <a:extLst>
                <a:ext uri="{28A0092B-C50C-407E-A947-70E740481C1C}">
                  <a14:useLocalDpi xmlns:a14="http://schemas.microsoft.com/office/drawing/2010/main"/>
                </a:ext>
              </a:extLst>
            </a:blip>
            <a:srcRect/>
            <a:stretch>
              <a:fillRect/>
            </a:stretch>
          </p:blipFill>
          <p:spPr bwMode="auto">
            <a:xfrm>
              <a:off x="2152259"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8">
              <a:alphaModFix amt="40000"/>
              <a:extLst>
                <a:ext uri="{28A0092B-C50C-407E-A947-70E740481C1C}">
                  <a14:useLocalDpi xmlns:a14="http://schemas.microsoft.com/office/drawing/2010/main"/>
                </a:ext>
              </a:extLst>
            </a:blip>
            <a:srcRect/>
            <a:stretch>
              <a:fillRect/>
            </a:stretch>
          </p:blipFill>
          <p:spPr bwMode="auto">
            <a:xfrm>
              <a:off x="2452876"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9">
              <a:alphaModFix amt="40000"/>
              <a:extLst>
                <a:ext uri="{28A0092B-C50C-407E-A947-70E740481C1C}">
                  <a14:useLocalDpi xmlns:a14="http://schemas.microsoft.com/office/drawing/2010/main"/>
                </a:ext>
              </a:extLst>
            </a:blip>
            <a:srcRect/>
            <a:stretch>
              <a:fillRect/>
            </a:stretch>
          </p:blipFill>
          <p:spPr bwMode="auto">
            <a:xfrm>
              <a:off x="2753494" y="6255981"/>
              <a:ext cx="251730" cy="25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10">
              <a:alphaModFix amt="40000"/>
            </a:blip>
            <a:stretch>
              <a:fillRect/>
            </a:stretch>
          </p:blipFill>
          <p:spPr>
            <a:xfrm>
              <a:off x="3051494" y="6255981"/>
              <a:ext cx="251730" cy="251730"/>
            </a:xfrm>
            <a:prstGeom prst="rect">
              <a:avLst/>
            </a:prstGeom>
          </p:spPr>
        </p:pic>
      </p:grpSp>
      <p:pic>
        <p:nvPicPr>
          <p:cNvPr id="14" name="Picture 13"/>
          <p:cNvPicPr>
            <a:picLocks/>
          </p:cNvPicPr>
          <p:nvPr userDrawn="1"/>
        </p:nvPicPr>
        <p:blipFill rotWithShape="1">
          <a:blip r:embed="rId11" cstate="email">
            <a:extLst>
              <a:ext uri="{28A0092B-C50C-407E-A947-70E740481C1C}">
                <a14:useLocalDpi xmlns:a14="http://schemas.microsoft.com/office/drawing/2010/main"/>
              </a:ext>
            </a:extLst>
          </a:blip>
          <a:srcRect/>
          <a:stretch/>
        </p:blipFill>
        <p:spPr>
          <a:xfrm>
            <a:off x="0" y="663950"/>
            <a:ext cx="43891200" cy="3557530"/>
          </a:xfrm>
          <a:prstGeom prst="rect">
            <a:avLst/>
          </a:prstGeom>
          <a:solidFill>
            <a:schemeClr val="bg1"/>
          </a:solidFill>
        </p:spPr>
      </p:pic>
    </p:spTree>
    <p:extLst>
      <p:ext uri="{BB962C8B-B14F-4D97-AF65-F5344CB8AC3E}">
        <p14:creationId xmlns:p14="http://schemas.microsoft.com/office/powerpoint/2010/main" val="14766116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2194560" rtl="0" eaLnBrk="1" latinLnBrk="0" hangingPunct="1">
        <a:spcBef>
          <a:spcPct val="0"/>
        </a:spcBef>
        <a:buNone/>
        <a:defRPr sz="21100" kern="1200" cap="none" baseline="0">
          <a:ln>
            <a:solidFill>
              <a:schemeClr val="bg1">
                <a:alpha val="50000"/>
              </a:schemeClr>
            </a:solidFill>
          </a:ln>
          <a:solidFill>
            <a:srgbClr val="D19B23"/>
          </a:solidFill>
          <a:effectLst/>
          <a:latin typeface="Impact"/>
          <a:ea typeface="+mj-ea"/>
          <a:cs typeface="Impact"/>
        </a:defRPr>
      </a:lvl1pPr>
    </p:titleStyle>
    <p:bodyStyle>
      <a:lvl1pPr marL="0" indent="0" algn="l" defTabSz="2194560" rtl="0" eaLnBrk="1" latinLnBrk="0" hangingPunct="1">
        <a:spcBef>
          <a:spcPct val="20000"/>
        </a:spcBef>
        <a:buFontTx/>
        <a:buNone/>
        <a:defRPr sz="7700" kern="1200">
          <a:solidFill>
            <a:schemeClr val="tx1"/>
          </a:solidFill>
          <a:latin typeface="Arial"/>
          <a:ea typeface="+mn-ea"/>
          <a:cs typeface="Arial"/>
        </a:defRPr>
      </a:lvl1pPr>
      <a:lvl2pPr marL="3566160" indent="-1371600" algn="l" defTabSz="2194560" rtl="0" eaLnBrk="1" latinLnBrk="0" hangingPunct="1">
        <a:spcBef>
          <a:spcPct val="20000"/>
        </a:spcBef>
        <a:buFont typeface="Arial"/>
        <a:buChar char="•"/>
        <a:defRPr sz="7700" kern="1200">
          <a:solidFill>
            <a:schemeClr val="tx1"/>
          </a:solidFill>
          <a:latin typeface="Arial"/>
          <a:ea typeface="+mn-ea"/>
          <a:cs typeface="Arial"/>
        </a:defRPr>
      </a:lvl2pPr>
      <a:lvl3pPr marL="5486400" indent="-1097280" algn="l" defTabSz="2194560" rtl="0" eaLnBrk="1" latinLnBrk="0" hangingPunct="1">
        <a:spcBef>
          <a:spcPct val="20000"/>
        </a:spcBef>
        <a:buFont typeface="Lucida Grande"/>
        <a:buChar char="–"/>
        <a:defRPr sz="7700" kern="1200">
          <a:solidFill>
            <a:schemeClr val="tx1"/>
          </a:solidFill>
          <a:latin typeface="Arial"/>
          <a:ea typeface="+mn-ea"/>
          <a:cs typeface="Arial"/>
        </a:defRPr>
      </a:lvl3pPr>
      <a:lvl4pPr marL="7680960" indent="-1097280" algn="l" defTabSz="2194560" rtl="0" eaLnBrk="1" latinLnBrk="0" hangingPunct="1">
        <a:spcBef>
          <a:spcPct val="20000"/>
        </a:spcBef>
        <a:buFont typeface="Arial"/>
        <a:buChar char="•"/>
        <a:defRPr sz="7700" kern="1200">
          <a:solidFill>
            <a:schemeClr val="tx1"/>
          </a:solidFill>
          <a:latin typeface="Arial"/>
          <a:ea typeface="+mn-ea"/>
          <a:cs typeface="Arial"/>
        </a:defRPr>
      </a:lvl4pPr>
      <a:lvl5pPr marL="9875520" indent="-1097280" algn="l" defTabSz="2194560" rtl="0" eaLnBrk="1" latinLnBrk="0" hangingPunct="1">
        <a:spcBef>
          <a:spcPct val="20000"/>
        </a:spcBef>
        <a:buFont typeface="Arial"/>
        <a:buChar char="»"/>
        <a:defRPr sz="7700" kern="1200">
          <a:solidFill>
            <a:schemeClr val="tx1"/>
          </a:solidFill>
          <a:latin typeface="Arial"/>
          <a:ea typeface="+mn-ea"/>
          <a:cs typeface="Arial"/>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userDrawn="1"/>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userDrawn="1"/>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074" name="Image" r:id="rId8" imgW="1828440" imgH="1117440" progId="Photoshop.Image.13">
                      <p:embed/>
                    </p:oleObj>
                  </mc:Choice>
                  <mc:Fallback>
                    <p:oleObj name="Image" r:id="rId8" imgW="1828440" imgH="1117440" progId="Photoshop.Image.13">
                      <p:embed/>
                      <p:pic>
                        <p:nvPicPr>
                          <p:cNvPr id="41" name="Object 40"/>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075" name="Image" r:id="rId10" imgW="1828440" imgH="1117440" progId="Photoshop.Image.13">
                      <p:embed/>
                    </p:oleObj>
                  </mc:Choice>
                  <mc:Fallback>
                    <p:oleObj name="Image" r:id="rId10" imgW="1828440" imgH="1117440" progId="Photoshop.Image.13">
                      <p:embed/>
                      <p:pic>
                        <p:nvPicPr>
                          <p:cNvPr id="43" name="Object 42"/>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userDrawn="1"/>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076" name="Image" r:id="rId12" imgW="4571280" imgH="1688760" progId="Photoshop.Image.13">
                    <p:embed/>
                  </p:oleObj>
                </mc:Choice>
                <mc:Fallback>
                  <p:oleObj name="Image" r:id="rId12" imgW="4571280" imgH="1688760" progId="Photoshop.Image.13">
                    <p:embed/>
                    <p:pic>
                      <p:nvPicPr>
                        <p:cNvPr id="56" name="Object 55"/>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077" name="Image" r:id="rId15" imgW="1574280" imgH="1053720" progId="Photoshop.Image.13">
                    <p:embed/>
                  </p:oleObj>
                </mc:Choice>
                <mc:Fallback>
                  <p:oleObj name="Image" r:id="rId15" imgW="1574280" imgH="1053720" progId="Photoshop.Image.13">
                    <p:embed/>
                    <p:pic>
                      <p:nvPicPr>
                        <p:cNvPr id="58" name="Object 57"/>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userDrawn="1"/>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userDrawn="1"/>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extLst>
      <p:ext uri="{BB962C8B-B14F-4D97-AF65-F5344CB8AC3E}">
        <p14:creationId xmlns:p14="http://schemas.microsoft.com/office/powerpoint/2010/main" val="859818893"/>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hyperlink" Target="mailto:rburani@purdue.edu?subject=UAA%20Pos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1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0" y="549441"/>
            <a:ext cx="43891200" cy="3400931"/>
          </a:xfrm>
          <a:prstGeom prst="rect">
            <a:avLst/>
          </a:prstGeom>
          <a:noFill/>
        </p:spPr>
        <p:txBody>
          <a:bodyPr wrap="square" rtlCol="0">
            <a:spAutoFit/>
          </a:bodyPr>
          <a:lstStyle/>
          <a:p>
            <a:pPr algn="ctr"/>
            <a:r>
              <a:rPr lang="en-US" sz="5500" b="1" dirty="0" smtClean="0">
                <a:latin typeface="Times New Roman" panose="02020603050405020304" pitchFamily="18" charset="0"/>
                <a:cs typeface="Times New Roman" panose="02020603050405020304" pitchFamily="18" charset="0"/>
              </a:rPr>
              <a:t>Quality and Productivity Measurement in Reverse Supply Chain Of Aircraft Turbine Engine: A Case Study of Trent 700 Engines</a:t>
            </a:r>
          </a:p>
          <a:p>
            <a:pPr algn="ctr"/>
            <a:r>
              <a:rPr lang="en-US" sz="6000" i="1" dirty="0" err="1" smtClean="0">
                <a:latin typeface="Times New Roman" panose="02020603050405020304" pitchFamily="18" charset="0"/>
                <a:cs typeface="Times New Roman" panose="02020603050405020304" pitchFamily="18" charset="0"/>
              </a:rPr>
              <a:t>Ashitha</a:t>
            </a:r>
            <a:r>
              <a:rPr lang="en-US" sz="6000" i="1" dirty="0" smtClean="0">
                <a:latin typeface="Times New Roman" panose="02020603050405020304" pitchFamily="18" charset="0"/>
                <a:cs typeface="Times New Roman" panose="02020603050405020304" pitchFamily="18" charset="0"/>
              </a:rPr>
              <a:t> Annamalai</a:t>
            </a:r>
            <a:r>
              <a:rPr lang="en-US" sz="6000" i="1" baseline="30000" dirty="0" smtClean="0">
                <a:latin typeface="Times New Roman" panose="02020603050405020304" pitchFamily="18" charset="0"/>
                <a:cs typeface="Times New Roman" panose="02020603050405020304" pitchFamily="18" charset="0"/>
              </a:rPr>
              <a:t>1</a:t>
            </a:r>
            <a:r>
              <a:rPr lang="en-US" sz="6000" i="1" dirty="0" smtClean="0">
                <a:latin typeface="Times New Roman" panose="02020603050405020304" pitchFamily="18" charset="0"/>
                <a:cs typeface="Times New Roman" panose="02020603050405020304" pitchFamily="18" charset="0"/>
              </a:rPr>
              <a:t>, Jacob ‘Joshua’ Shila</a:t>
            </a:r>
            <a:r>
              <a:rPr lang="en-US" sz="6000" i="1" baseline="30000" dirty="0" smtClean="0">
                <a:latin typeface="Times New Roman" panose="02020603050405020304" pitchFamily="18" charset="0"/>
                <a:cs typeface="Times New Roman" panose="02020603050405020304" pitchFamily="18" charset="0"/>
              </a:rPr>
              <a:t>2</a:t>
            </a:r>
            <a:r>
              <a:rPr lang="en-US" sz="6000" i="1" dirty="0" smtClean="0">
                <a:latin typeface="Times New Roman" panose="02020603050405020304" pitchFamily="18" charset="0"/>
                <a:cs typeface="Times New Roman" panose="02020603050405020304" pitchFamily="18" charset="0"/>
              </a:rPr>
              <a:t>, Rohit Burani</a:t>
            </a:r>
            <a:r>
              <a:rPr lang="en-US" sz="6000" i="1" baseline="30000" dirty="0" smtClean="0">
                <a:latin typeface="Times New Roman" panose="02020603050405020304" pitchFamily="18" charset="0"/>
                <a:cs typeface="Times New Roman" panose="02020603050405020304" pitchFamily="18" charset="0"/>
              </a:rPr>
              <a:t>2</a:t>
            </a:r>
          </a:p>
          <a:p>
            <a:pPr algn="ctr"/>
            <a:r>
              <a:rPr lang="en-US" sz="5000" i="1" dirty="0" smtClean="0">
                <a:latin typeface="Times New Roman" panose="02020603050405020304" pitchFamily="18" charset="0"/>
                <a:cs typeface="Times New Roman" panose="02020603050405020304" pitchFamily="18" charset="0"/>
              </a:rPr>
              <a:t>1-Department of Technology, Leadership, and Innovation; 2-School of Aviation and Transportation Technology</a:t>
            </a:r>
          </a:p>
          <a:p>
            <a:pPr algn="ctr"/>
            <a:r>
              <a:rPr lang="en-US" sz="5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Faculty Advisor: Dr. Mary Johnson, SATT, Purdue Polytechnic Institute</a:t>
            </a:r>
          </a:p>
        </p:txBody>
      </p:sp>
      <p:pic>
        <p:nvPicPr>
          <p:cNvPr id="3077" name="Picture 5"/>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1123672" y="9247869"/>
            <a:ext cx="33077670" cy="14209743"/>
          </a:xfrm>
          <a:prstGeom prst="rect">
            <a:avLst/>
          </a:prstGeom>
          <a:noFill/>
          <a:effectLst/>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1616883" y="23063450"/>
            <a:ext cx="7821492" cy="2246769"/>
          </a:xfrm>
          <a:prstGeom prst="rect">
            <a:avLst/>
          </a:prstGeom>
          <a:noFill/>
          <a:ln w="3175">
            <a:solidFill>
              <a:schemeClr val="tx1"/>
            </a:solidFill>
            <a:prstDash val="lgDash"/>
          </a:ln>
        </p:spPr>
        <p:txBody>
          <a:bodyPr wrap="square" rtlCol="0">
            <a:spAutoFit/>
          </a:bodyPr>
          <a:lstStyle/>
          <a:p>
            <a:pPr algn="just"/>
            <a:r>
              <a:rPr lang="en-US" sz="3500" b="1" u="sng" dirty="0" smtClean="0">
                <a:solidFill>
                  <a:schemeClr val="accent6">
                    <a:lumMod val="50000"/>
                  </a:schemeClr>
                </a:solidFill>
                <a:latin typeface="Times New Roman" panose="02020603050405020304" pitchFamily="18" charset="0"/>
                <a:cs typeface="Times New Roman" panose="02020603050405020304" pitchFamily="18" charset="0"/>
              </a:rPr>
              <a:t>QUALITY</a:t>
            </a:r>
          </a:p>
          <a:p>
            <a:pPr algn="just"/>
            <a:r>
              <a:rPr lang="en-US" sz="3500" dirty="0" smtClean="0">
                <a:latin typeface="Times New Roman" panose="02020603050405020304" pitchFamily="18" charset="0"/>
                <a:cs typeface="Times New Roman" panose="02020603050405020304" pitchFamily="18" charset="0"/>
              </a:rPr>
              <a:t>It is totality of safety and technical compliance of maintenance of engines to keep them airworthy and reliable</a:t>
            </a:r>
            <a:endParaRPr lang="en-US" sz="35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9638400" y="23063450"/>
            <a:ext cx="7936475" cy="2246769"/>
          </a:xfrm>
          <a:prstGeom prst="rect">
            <a:avLst/>
          </a:prstGeom>
          <a:noFill/>
          <a:ln w="3175">
            <a:solidFill>
              <a:schemeClr val="tx1"/>
            </a:solidFill>
            <a:prstDash val="lgDash"/>
          </a:ln>
        </p:spPr>
        <p:txBody>
          <a:bodyPr wrap="square" rtlCol="0">
            <a:spAutoFit/>
          </a:bodyPr>
          <a:lstStyle/>
          <a:p>
            <a:r>
              <a:rPr lang="en-US" sz="3500" b="1" u="sng" dirty="0" smtClean="0">
                <a:solidFill>
                  <a:schemeClr val="accent6">
                    <a:lumMod val="50000"/>
                  </a:schemeClr>
                </a:solidFill>
                <a:latin typeface="Times New Roman" panose="02020603050405020304" pitchFamily="18" charset="0"/>
                <a:cs typeface="Times New Roman" panose="02020603050405020304" pitchFamily="18" charset="0"/>
              </a:rPr>
              <a:t>PRODUCTIVITY</a:t>
            </a:r>
          </a:p>
          <a:p>
            <a:r>
              <a:rPr lang="en-US" sz="3500" dirty="0" smtClean="0">
                <a:latin typeface="Times New Roman" panose="02020603050405020304" pitchFamily="18" charset="0"/>
                <a:cs typeface="Times New Roman" panose="02020603050405020304" pitchFamily="18" charset="0"/>
              </a:rPr>
              <a:t>It is the efficiency at which work is performed. i.e. It is the output of a given task to a given input</a:t>
            </a:r>
            <a:endParaRPr lang="en-US" sz="35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7774900" y="23064327"/>
            <a:ext cx="7848600" cy="2246769"/>
          </a:xfrm>
          <a:prstGeom prst="rect">
            <a:avLst/>
          </a:prstGeom>
          <a:noFill/>
          <a:ln w="3175">
            <a:solidFill>
              <a:schemeClr val="tx1"/>
            </a:solidFill>
            <a:prstDash val="lgDash"/>
          </a:ln>
        </p:spPr>
        <p:txBody>
          <a:bodyPr wrap="square" rtlCol="0">
            <a:spAutoFit/>
          </a:bodyPr>
          <a:lstStyle/>
          <a:p>
            <a:r>
              <a:rPr lang="en-US" sz="3500" b="1" u="sng" dirty="0" smtClean="0">
                <a:solidFill>
                  <a:schemeClr val="accent6">
                    <a:lumMod val="50000"/>
                  </a:schemeClr>
                </a:solidFill>
                <a:latin typeface="Times New Roman" panose="02020603050405020304" pitchFamily="18" charset="0"/>
                <a:cs typeface="Times New Roman" panose="02020603050405020304" pitchFamily="18" charset="0"/>
              </a:rPr>
              <a:t>LOGISTICS</a:t>
            </a:r>
          </a:p>
          <a:p>
            <a:r>
              <a:rPr lang="en-US" sz="3500" dirty="0" smtClean="0">
                <a:latin typeface="Times New Roman" panose="02020603050405020304" pitchFamily="18" charset="0"/>
                <a:cs typeface="Times New Roman" panose="02020603050405020304" pitchFamily="18" charset="0"/>
              </a:rPr>
              <a:t>It is an important area within the RSC where performance of logistics operations directly affect Quality and Productivity</a:t>
            </a:r>
            <a:endParaRPr lang="en-US" sz="35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35823525" y="23064327"/>
            <a:ext cx="7849607" cy="2246769"/>
          </a:xfrm>
          <a:prstGeom prst="rect">
            <a:avLst/>
          </a:prstGeom>
          <a:noFill/>
          <a:ln w="3175">
            <a:solidFill>
              <a:schemeClr val="tx1"/>
            </a:solidFill>
            <a:prstDash val="lgDash"/>
          </a:ln>
        </p:spPr>
        <p:txBody>
          <a:bodyPr wrap="square" rtlCol="0">
            <a:spAutoFit/>
          </a:bodyPr>
          <a:lstStyle/>
          <a:p>
            <a:r>
              <a:rPr lang="en-US" sz="3500" b="1" u="sng" dirty="0" smtClean="0">
                <a:solidFill>
                  <a:schemeClr val="accent6">
                    <a:lumMod val="50000"/>
                  </a:schemeClr>
                </a:solidFill>
                <a:latin typeface="Times New Roman" panose="02020603050405020304" pitchFamily="18" charset="0"/>
                <a:cs typeface="Times New Roman" panose="02020603050405020304" pitchFamily="18" charset="0"/>
              </a:rPr>
              <a:t>SAFETY</a:t>
            </a:r>
          </a:p>
          <a:p>
            <a:r>
              <a:rPr lang="en-US" sz="3500" dirty="0" smtClean="0">
                <a:latin typeface="Times New Roman" panose="02020603050405020304" pitchFamily="18" charset="0"/>
                <a:cs typeface="Times New Roman" panose="02020603050405020304" pitchFamily="18" charset="0"/>
              </a:rPr>
              <a:t>It involves </a:t>
            </a:r>
            <a:r>
              <a:rPr lang="en-US" sz="3500" dirty="0">
                <a:latin typeface="Times New Roman" panose="02020603050405020304" pitchFamily="18" charset="0"/>
                <a:cs typeface="Times New Roman" panose="02020603050405020304" pitchFamily="18" charset="0"/>
              </a:rPr>
              <a:t>policies and procedures in place to ensure the safety and health of employees within a </a:t>
            </a:r>
            <a:r>
              <a:rPr lang="en-US" sz="3500" dirty="0" smtClean="0">
                <a:latin typeface="Times New Roman" panose="02020603050405020304" pitchFamily="18" charset="0"/>
                <a:cs typeface="Times New Roman" panose="02020603050405020304" pitchFamily="18" charset="0"/>
              </a:rPr>
              <a:t>workplace</a:t>
            </a:r>
          </a:p>
        </p:txBody>
      </p:sp>
      <mc:AlternateContent xmlns:mc="http://schemas.openxmlformats.org/markup-compatibility/2006" xmlns:a14="http://schemas.microsoft.com/office/drawing/2010/main">
        <mc:Choice Requires="a14">
          <p:sp>
            <p:nvSpPr>
              <p:cNvPr id="30" name="TextBox 29"/>
              <p:cNvSpPr txBox="1"/>
              <p:nvPr/>
            </p:nvSpPr>
            <p:spPr>
              <a:xfrm>
                <a:off x="19638399" y="25683278"/>
                <a:ext cx="7936475" cy="5466048"/>
              </a:xfrm>
              <a:prstGeom prst="rect">
                <a:avLst/>
              </a:prstGeom>
              <a:noFill/>
              <a:ln w="3175">
                <a:solidFill>
                  <a:schemeClr val="tx1"/>
                </a:solidFill>
                <a:prstDash val="lgDash"/>
              </a:ln>
            </p:spPr>
            <p:txBody>
              <a:bodyPr wrap="square" rtlCol="0">
                <a:spAutoFit/>
              </a:bodyPr>
              <a:lstStyle/>
              <a:p>
                <a:r>
                  <a:rPr lang="en-US" sz="3500" b="1" u="sng" dirty="0" smtClean="0">
                    <a:solidFill>
                      <a:schemeClr val="bg2">
                        <a:lumMod val="10000"/>
                      </a:schemeClr>
                    </a:solidFill>
                    <a:latin typeface="Times New Roman" panose="02020603050405020304" pitchFamily="18" charset="0"/>
                    <a:cs typeface="Times New Roman" panose="02020603050405020304" pitchFamily="18" charset="0"/>
                  </a:rPr>
                  <a:t>PRODUCTIVITY MEASURES:</a:t>
                </a:r>
              </a:p>
              <a:p>
                <a:pPr marL="571500" indent="-571500">
                  <a:buFont typeface="Wingdings" panose="05000000000000000000" pitchFamily="2" charset="2"/>
                  <a:buChar char="q"/>
                </a:pPr>
                <a:r>
                  <a:rPr lang="en-US" sz="3500" dirty="0">
                    <a:latin typeface="Times New Roman" panose="02020603050405020304" pitchFamily="18" charset="0"/>
                    <a:cs typeface="Times New Roman" panose="02020603050405020304" pitchFamily="18" charset="0"/>
                  </a:rPr>
                  <a:t>Output</a:t>
                </a:r>
                <a14:m>
                  <m:oMath xmlns:m="http://schemas.openxmlformats.org/officeDocument/2006/math">
                    <m:r>
                      <m:rPr>
                        <m:nor/>
                      </m:rPr>
                      <a:rPr lang="en-US" sz="3500">
                        <a:latin typeface="Times New Roman" panose="02020603050405020304" pitchFamily="18" charset="0"/>
                        <a:cs typeface="Times New Roman" panose="02020603050405020304" pitchFamily="18" charset="0"/>
                      </a:rPr>
                      <m:t>=</m:t>
                    </m:r>
                    <m:r>
                      <m:rPr>
                        <m:nor/>
                      </m:rPr>
                      <a:rPr lang="en-US" sz="3500">
                        <a:latin typeface="Times New Roman" panose="02020603050405020304" pitchFamily="18" charset="0"/>
                        <a:cs typeface="Times New Roman" panose="02020603050405020304" pitchFamily="18" charset="0"/>
                      </a:rPr>
                      <m:t>f</m:t>
                    </m:r>
                    <m:r>
                      <m:rPr>
                        <m:nor/>
                      </m:rPr>
                      <a:rPr lang="en-US" sz="3500">
                        <a:latin typeface="Times New Roman" panose="02020603050405020304" pitchFamily="18" charset="0"/>
                        <a:cs typeface="Times New Roman" panose="02020603050405020304" pitchFamily="18" charset="0"/>
                      </a:rPr>
                      <m:t>(</m:t>
                    </m:r>
                    <m:r>
                      <m:rPr>
                        <m:nor/>
                      </m:rPr>
                      <a:rPr lang="en-US" sz="3500">
                        <a:latin typeface="Times New Roman" panose="02020603050405020304" pitchFamily="18" charset="0"/>
                        <a:cs typeface="Times New Roman" panose="02020603050405020304" pitchFamily="18" charset="0"/>
                      </a:rPr>
                      <m:t>Labor</m:t>
                    </m:r>
                    <m:r>
                      <m:rPr>
                        <m:nor/>
                      </m:rPr>
                      <a:rPr lang="en-US" sz="3500" b="0" i="0" smtClean="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Performance</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Machine</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Utilization</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Throughput</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Mangerial</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and</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Planning</m:t>
                    </m:r>
                    <m:r>
                      <m:rPr>
                        <m:nor/>
                      </m:rPr>
                      <a:rPr lang="en-US" sz="3500">
                        <a:latin typeface="Times New Roman" panose="02020603050405020304" pitchFamily="18" charset="0"/>
                        <a:cs typeface="Times New Roman" panose="02020603050405020304" pitchFamily="18" charset="0"/>
                      </a:rPr>
                      <m:t> </m:t>
                    </m:r>
                    <m:r>
                      <m:rPr>
                        <m:nor/>
                      </m:rPr>
                      <a:rPr lang="en-US" sz="3500">
                        <a:latin typeface="Times New Roman" panose="02020603050405020304" pitchFamily="18" charset="0"/>
                        <a:cs typeface="Times New Roman" panose="02020603050405020304" pitchFamily="18" charset="0"/>
                      </a:rPr>
                      <m:t>Effectiveness</m:t>
                    </m:r>
                    <m:r>
                      <m:rPr>
                        <m:nor/>
                      </m:rPr>
                      <a:rPr lang="en-US" sz="3500">
                        <a:latin typeface="Times New Roman" panose="02020603050405020304" pitchFamily="18" charset="0"/>
                        <a:cs typeface="Times New Roman" panose="02020603050405020304" pitchFamily="18" charset="0"/>
                      </a:rPr>
                      <m:t>)</m:t>
                    </m:r>
                  </m:oMath>
                </a14:m>
                <a:endParaRPr lang="en-US" sz="35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r>
                  <a:rPr lang="en-US" sz="3500" dirty="0">
                    <a:latin typeface="Times New Roman" panose="02020603050405020304" pitchFamily="18" charset="0"/>
                    <a:cs typeface="Times New Roman" panose="02020603050405020304" pitchFamily="18" charset="0"/>
                  </a:rPr>
                  <a:t>Time=</a:t>
                </a:r>
                <a:r>
                  <a:rPr lang="en-US" sz="3500" dirty="0">
                    <a:latin typeface="Cambria Math" panose="02040503050406030204" pitchFamily="18" charset="0"/>
                    <a:ea typeface="Cambria Math" panose="02040503050406030204" pitchFamily="18" charset="0"/>
                    <a:cs typeface="Times New Roman" panose="02020603050405020304" pitchFamily="18" charset="0"/>
                  </a:rPr>
                  <a:t>f</a:t>
                </a:r>
                <a:r>
                  <a:rPr lang="en-US" sz="3500" dirty="0">
                    <a:latin typeface="Times New Roman" panose="02020603050405020304" pitchFamily="18" charset="0"/>
                    <a:cs typeface="Times New Roman" panose="02020603050405020304" pitchFamily="18" charset="0"/>
                  </a:rPr>
                  <a:t>[Average Turn around time of(each </a:t>
                </a:r>
                <a:r>
                  <a:rPr lang="en-US" sz="3500" dirty="0" smtClean="0">
                    <a:latin typeface="Times New Roman" panose="02020603050405020304" pitchFamily="18" charset="0"/>
                    <a:cs typeface="Times New Roman" panose="02020603050405020304" pitchFamily="18" charset="0"/>
                  </a:rPr>
                  <a:t>engine ,each department, individual </a:t>
                </a:r>
                <a:r>
                  <a:rPr lang="en-US" sz="3500" dirty="0">
                    <a:latin typeface="Times New Roman" panose="02020603050405020304" pitchFamily="18" charset="0"/>
                    <a:cs typeface="Times New Roman" panose="02020603050405020304" pitchFamily="18" charset="0"/>
                  </a:rPr>
                  <a:t>work stations)]</a:t>
                </a:r>
                <a:endParaRPr lang="en-US" sz="35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Profitability=</a:t>
                </a:r>
                <a:r>
                  <a:rPr lang="en-US" sz="3500" dirty="0" smtClean="0">
                    <a:latin typeface="Cambria Math" panose="02040503050406030204" pitchFamily="18" charset="0"/>
                    <a:ea typeface="Cambria Math" panose="02040503050406030204" pitchFamily="18" charset="0"/>
                    <a:cs typeface="Times New Roman" panose="02020603050405020304" pitchFamily="18" charset="0"/>
                  </a:rPr>
                  <a:t>f</a:t>
                </a:r>
                <a:r>
                  <a:rPr lang="en-US" sz="3500" dirty="0" smtClean="0">
                    <a:latin typeface="Times New Roman" panose="02020603050405020304" pitchFamily="18" charset="0"/>
                    <a:cs typeface="Times New Roman" panose="02020603050405020304" pitchFamily="18" charset="0"/>
                  </a:rPr>
                  <a:t>(Revenue, Customer Satisfaction, Operational Cost, Costs </a:t>
                </a:r>
                <a:r>
                  <a:rPr lang="en-US" sz="3500" dirty="0">
                    <a:latin typeface="Times New Roman" panose="02020603050405020304" pitchFamily="18" charset="0"/>
                    <a:cs typeface="Times New Roman" panose="02020603050405020304" pitchFamily="18" charset="0"/>
                  </a:rPr>
                  <a:t>due to delay)</a:t>
                </a:r>
                <a:endParaRPr lang="en-US" sz="3500" dirty="0" smtClean="0">
                  <a:latin typeface="Times New Roman" panose="02020603050405020304" pitchFamily="18" charset="0"/>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9638399" y="25683278"/>
                <a:ext cx="7936475" cy="5466048"/>
              </a:xfrm>
              <a:prstGeom prst="rect">
                <a:avLst/>
              </a:prstGeom>
              <a:blipFill>
                <a:blip r:embed="rId5"/>
                <a:stretch>
                  <a:fillRect l="-2304" t="-1782" b="-3007"/>
                </a:stretch>
              </a:blipFill>
              <a:ln w="3175">
                <a:solidFill>
                  <a:schemeClr val="tx1"/>
                </a:solidFill>
                <a:prstDash val="lgDash"/>
              </a:ln>
            </p:spPr>
            <p:txBody>
              <a:bodyPr/>
              <a:lstStyle/>
              <a:p>
                <a:r>
                  <a:rPr lang="en-GB">
                    <a:noFill/>
                  </a:rPr>
                  <a:t> </a:t>
                </a:r>
              </a:p>
            </p:txBody>
          </p:sp>
        </mc:Fallback>
      </mc:AlternateContent>
      <p:sp>
        <p:nvSpPr>
          <p:cNvPr id="31" name="TextBox 30"/>
          <p:cNvSpPr txBox="1"/>
          <p:nvPr/>
        </p:nvSpPr>
        <p:spPr>
          <a:xfrm>
            <a:off x="11616882" y="25683278"/>
            <a:ext cx="7821493" cy="6555641"/>
          </a:xfrm>
          <a:prstGeom prst="rect">
            <a:avLst/>
          </a:prstGeom>
          <a:noFill/>
          <a:ln w="3175">
            <a:solidFill>
              <a:schemeClr val="tx1"/>
            </a:solidFill>
            <a:prstDash val="lgDash"/>
          </a:ln>
        </p:spPr>
        <p:txBody>
          <a:bodyPr wrap="square" rtlCol="0">
            <a:spAutoFit/>
          </a:bodyPr>
          <a:lstStyle/>
          <a:p>
            <a:r>
              <a:rPr lang="en-US" sz="3500" b="1" u="sng" dirty="0" smtClean="0">
                <a:solidFill>
                  <a:schemeClr val="bg2">
                    <a:lumMod val="10000"/>
                  </a:schemeClr>
                </a:solidFill>
                <a:latin typeface="Times New Roman" panose="02020603050405020304" pitchFamily="18" charset="0"/>
                <a:cs typeface="Times New Roman" panose="02020603050405020304" pitchFamily="18" charset="0"/>
              </a:rPr>
              <a:t>QUALITY MEASURES:</a:t>
            </a:r>
          </a:p>
          <a:p>
            <a:pPr marL="571500" indent="-5715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Overall Equipment Effectiveness(OEE)</a:t>
            </a:r>
          </a:p>
          <a:p>
            <a:r>
              <a:rPr lang="en-US" sz="3500" dirty="0" smtClean="0">
                <a:latin typeface="Times New Roman" panose="02020603050405020304" pitchFamily="18" charset="0"/>
                <a:cs typeface="Times New Roman" panose="02020603050405020304" pitchFamily="18" charset="0"/>
              </a:rPr>
              <a:t>= (Availability) x (Performance) x (Quality)</a:t>
            </a:r>
          </a:p>
          <a:p>
            <a:pPr marL="571500" indent="-5715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Service Level</a:t>
            </a:r>
          </a:p>
          <a:p>
            <a:r>
              <a:rPr lang="en-US" sz="3500" dirty="0" smtClean="0">
                <a:latin typeface="Times New Roman" panose="02020603050405020304" pitchFamily="18" charset="0"/>
                <a:cs typeface="Times New Roman" panose="02020603050405020304" pitchFamily="18" charset="0"/>
              </a:rPr>
              <a:t> It is the probability of not getting the product on time</a:t>
            </a:r>
          </a:p>
          <a:p>
            <a:pPr marL="571500" indent="-5715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Customer Satisfaction</a:t>
            </a:r>
          </a:p>
          <a:p>
            <a:r>
              <a:rPr lang="en-US" sz="3500" dirty="0" smtClean="0">
                <a:latin typeface="Times New Roman" panose="02020603050405020304" pitchFamily="18" charset="0"/>
                <a:cs typeface="Times New Roman" panose="02020603050405020304" pitchFamily="18" charset="0"/>
              </a:rPr>
              <a:t>It includes Internal Customer Satisfaction which is satisfaction of people working in the company as well as External Customers</a:t>
            </a:r>
          </a:p>
        </p:txBody>
      </p:sp>
      <p:sp>
        <p:nvSpPr>
          <p:cNvPr id="33" name="TextBox 32"/>
          <p:cNvSpPr txBox="1"/>
          <p:nvPr/>
        </p:nvSpPr>
        <p:spPr>
          <a:xfrm>
            <a:off x="12677706" y="4460073"/>
            <a:ext cx="9718323" cy="440120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500" b="1" u="sng" dirty="0" smtClean="0">
                <a:solidFill>
                  <a:schemeClr val="accent2">
                    <a:lumMod val="50000"/>
                  </a:schemeClr>
                </a:solidFill>
                <a:latin typeface="Times New Roman" panose="02020603050405020304" pitchFamily="18" charset="0"/>
                <a:cs typeface="Times New Roman" panose="02020603050405020304" pitchFamily="18" charset="0"/>
              </a:rPr>
              <a:t>REVERSE SUPPLY CHAIN(RSC) OF ENGINES</a:t>
            </a:r>
          </a:p>
          <a:p>
            <a:pPr marL="742950" indent="-742950" algn="just">
              <a:buFont typeface="Wingdings" panose="05000000000000000000" pitchFamily="2" charset="2"/>
              <a:buChar char="q"/>
            </a:pPr>
            <a:r>
              <a:rPr lang="en-US" sz="3500" dirty="0">
                <a:latin typeface="Times New Roman" panose="02020603050405020304" pitchFamily="18" charset="0"/>
                <a:cs typeface="Times New Roman" panose="02020603050405020304" pitchFamily="18" charset="0"/>
              </a:rPr>
              <a:t>S</a:t>
            </a:r>
            <a:r>
              <a:rPr lang="en-US" sz="3500" dirty="0" smtClean="0">
                <a:latin typeface="Times New Roman" panose="02020603050405020304" pitchFamily="18" charset="0"/>
                <a:cs typeface="Times New Roman" panose="02020603050405020304" pitchFamily="18" charset="0"/>
              </a:rPr>
              <a:t>eries </a:t>
            </a:r>
            <a:r>
              <a:rPr lang="en-US" sz="3500" dirty="0">
                <a:latin typeface="Times New Roman" panose="02020603050405020304" pitchFamily="18" charset="0"/>
                <a:cs typeface="Times New Roman" panose="02020603050405020304" pitchFamily="18" charset="0"/>
              </a:rPr>
              <a:t>of activities required to retrieve a used product from a customer and either dispose it or reuse it</a:t>
            </a:r>
            <a:r>
              <a:rPr lang="en-US" sz="3500" dirty="0" smtClean="0">
                <a:latin typeface="Times New Roman" panose="02020603050405020304" pitchFamily="18" charset="0"/>
                <a:cs typeface="Times New Roman" panose="02020603050405020304" pitchFamily="18" charset="0"/>
              </a:rPr>
              <a:t>.</a:t>
            </a:r>
          </a:p>
          <a:p>
            <a:pPr marL="742950" indent="-742950" algn="just">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Aviation application of RSC would include maintenance and upgrade of aircraft engines coordinated between OEM/MRO and aircraft operators</a:t>
            </a:r>
            <a:endParaRPr lang="en-US" sz="35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93430" y="3989063"/>
            <a:ext cx="11384276" cy="7863594"/>
          </a:xfrm>
          <a:prstGeom prst="rect">
            <a:avLst/>
          </a:prstGeom>
          <a:effectLst>
            <a:innerShdw blurRad="63500" dist="50800" dir="13500000">
              <a:prstClr val="black">
                <a:alpha val="50000"/>
              </a:prstClr>
            </a:innerShdw>
          </a:effec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2885" y="952021"/>
            <a:ext cx="2141090" cy="290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9616176" y="15937242"/>
            <a:ext cx="2539478"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Measures</a:t>
            </a:r>
            <a:endParaRPr lang="en-GB" sz="4800" dirty="0">
              <a:latin typeface="Times New Roman" panose="02020603050405020304" pitchFamily="18" charset="0"/>
              <a:cs typeface="Times New Roman" panose="02020603050405020304" pitchFamily="18" charset="0"/>
            </a:endParaRPr>
          </a:p>
        </p:txBody>
      </p:sp>
      <p:sp>
        <p:nvSpPr>
          <p:cNvPr id="15" name="TextBox 14"/>
          <p:cNvSpPr txBox="1"/>
          <p:nvPr/>
        </p:nvSpPr>
        <p:spPr>
          <a:xfrm rot="16200000">
            <a:off x="9887886" y="19669607"/>
            <a:ext cx="1996059" cy="830997"/>
          </a:xfrm>
          <a:prstGeom prst="rect">
            <a:avLst/>
          </a:prstGeom>
          <a:noFill/>
        </p:spPr>
        <p:txBody>
          <a:bodyPr wrap="none" rtlCol="0">
            <a:spAutoFit/>
          </a:bodyPr>
          <a:lstStyle/>
          <a:p>
            <a:r>
              <a:rPr lang="en-US" sz="4800" dirty="0" smtClean="0">
                <a:latin typeface="Times New Roman" panose="02020603050405020304" pitchFamily="18" charset="0"/>
                <a:cs typeface="Times New Roman" panose="02020603050405020304" pitchFamily="18" charset="0"/>
              </a:rPr>
              <a:t>Factors</a:t>
            </a:r>
            <a:endParaRPr lang="en-GB" sz="4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7774900" y="25683278"/>
            <a:ext cx="7848600" cy="4939814"/>
          </a:xfrm>
          <a:prstGeom prst="rect">
            <a:avLst/>
          </a:prstGeom>
          <a:noFill/>
          <a:ln w="3175">
            <a:solidFill>
              <a:schemeClr val="tx1"/>
            </a:solidFill>
            <a:prstDash val="lgDash"/>
          </a:ln>
        </p:spPr>
        <p:txBody>
          <a:bodyPr wrap="square" rtlCol="0">
            <a:spAutoFit/>
          </a:bodyPr>
          <a:lstStyle/>
          <a:p>
            <a:r>
              <a:rPr lang="en-US" sz="3500" b="1" u="sng" dirty="0" smtClean="0">
                <a:solidFill>
                  <a:schemeClr val="bg2">
                    <a:lumMod val="10000"/>
                  </a:schemeClr>
                </a:solidFill>
                <a:latin typeface="Times New Roman" panose="02020603050405020304" pitchFamily="18" charset="0"/>
                <a:cs typeface="Times New Roman" panose="02020603050405020304" pitchFamily="18" charset="0"/>
              </a:rPr>
              <a:t>LOGISTICS MEASURES:</a:t>
            </a:r>
          </a:p>
          <a:p>
            <a:pPr marL="571500" indent="-5715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Logistics </a:t>
            </a:r>
            <a:r>
              <a:rPr lang="en-US" sz="3500" dirty="0">
                <a:latin typeface="Times New Roman" panose="02020603050405020304" pitchFamily="18" charset="0"/>
                <a:cs typeface="Times New Roman" panose="02020603050405020304" pitchFamily="18" charset="0"/>
              </a:rPr>
              <a:t>System Effectiveness = </a:t>
            </a:r>
            <a:r>
              <a:rPr lang="en-US" sz="3500" dirty="0" smtClean="0">
                <a:latin typeface="Times New Roman" panose="02020603050405020304" pitchFamily="18" charset="0"/>
                <a:cs typeface="Times New Roman" panose="02020603050405020304" pitchFamily="18" charset="0"/>
              </a:rPr>
              <a:t>f(Operational Performance, Dependability, Availability</a:t>
            </a:r>
            <a:r>
              <a:rPr lang="en-US" sz="3500" dirty="0">
                <a:latin typeface="Times New Roman" panose="02020603050405020304" pitchFamily="18" charset="0"/>
                <a:cs typeface="Times New Roman" panose="02020603050405020304" pitchFamily="18" charset="0"/>
              </a:rPr>
              <a:t>)</a:t>
            </a:r>
          </a:p>
          <a:p>
            <a:pPr marL="571500" indent="-571500">
              <a:buFont typeface="Wingdings" panose="05000000000000000000" pitchFamily="2" charset="2"/>
              <a:buChar char="q"/>
            </a:pPr>
            <a:r>
              <a:rPr lang="en-US" sz="3500" dirty="0">
                <a:latin typeface="Times New Roman" panose="02020603050405020304" pitchFamily="18" charset="0"/>
                <a:cs typeface="Times New Roman" panose="02020603050405020304" pitchFamily="18" charset="0"/>
              </a:rPr>
              <a:t>Logistic Cost Effectiveness = </a:t>
            </a:r>
            <a:r>
              <a:rPr lang="en-US" sz="3500" dirty="0" smtClean="0">
                <a:latin typeface="Times New Roman" panose="02020603050405020304" pitchFamily="18" charset="0"/>
                <a:cs typeface="Times New Roman" panose="02020603050405020304" pitchFamily="18" charset="0"/>
              </a:rPr>
              <a:t>f(Logistics </a:t>
            </a:r>
            <a:r>
              <a:rPr lang="en-US" sz="3500" dirty="0">
                <a:latin typeface="Times New Roman" panose="02020603050405020304" pitchFamily="18" charset="0"/>
                <a:cs typeface="Times New Roman" panose="02020603050405020304" pitchFamily="18" charset="0"/>
              </a:rPr>
              <a:t>System </a:t>
            </a:r>
            <a:r>
              <a:rPr lang="en-US" sz="3500" dirty="0" smtClean="0">
                <a:latin typeface="Times New Roman" panose="02020603050405020304" pitchFamily="18" charset="0"/>
                <a:cs typeface="Times New Roman" panose="02020603050405020304" pitchFamily="18" charset="0"/>
              </a:rPr>
              <a:t>Effectiveness, Logistics Costs, Time)</a:t>
            </a:r>
            <a:endParaRPr lang="en-US" sz="35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r>
              <a:rPr lang="en-US" sz="3500" dirty="0">
                <a:latin typeface="Times New Roman" panose="02020603050405020304" pitchFamily="18" charset="0"/>
                <a:cs typeface="Times New Roman" panose="02020603050405020304" pitchFamily="18" charset="0"/>
              </a:rPr>
              <a:t>Supply Chain Effectiveness = </a:t>
            </a:r>
            <a:r>
              <a:rPr lang="en-US" sz="3500" dirty="0" smtClean="0">
                <a:latin typeface="Times New Roman" panose="02020603050405020304" pitchFamily="18" charset="0"/>
                <a:cs typeface="Times New Roman" panose="02020603050405020304" pitchFamily="18" charset="0"/>
              </a:rPr>
              <a:t>f(Capability, Availability, Quality</a:t>
            </a:r>
            <a:r>
              <a:rPr lang="en-US" sz="3500" dirty="0">
                <a:latin typeface="Times New Roman" panose="02020603050405020304" pitchFamily="18" charset="0"/>
                <a:cs typeface="Times New Roman" panose="02020603050405020304" pitchFamily="18" charset="0"/>
              </a:rPr>
              <a:t>)</a:t>
            </a:r>
          </a:p>
        </p:txBody>
      </p:sp>
      <p:sp>
        <p:nvSpPr>
          <p:cNvPr id="17" name="TextBox 16"/>
          <p:cNvSpPr txBox="1"/>
          <p:nvPr/>
        </p:nvSpPr>
        <p:spPr>
          <a:xfrm>
            <a:off x="35823524" y="25683278"/>
            <a:ext cx="7849607" cy="4939814"/>
          </a:xfrm>
          <a:prstGeom prst="rect">
            <a:avLst/>
          </a:prstGeom>
          <a:noFill/>
          <a:ln w="3175">
            <a:solidFill>
              <a:schemeClr val="tx1"/>
            </a:solidFill>
            <a:prstDash val="lgDash"/>
          </a:ln>
        </p:spPr>
        <p:txBody>
          <a:bodyPr wrap="square" rtlCol="0">
            <a:spAutoFit/>
          </a:bodyPr>
          <a:lstStyle/>
          <a:p>
            <a:r>
              <a:rPr lang="en-US" sz="3500" b="1" u="sng" dirty="0" smtClean="0">
                <a:solidFill>
                  <a:schemeClr val="bg2">
                    <a:lumMod val="10000"/>
                  </a:schemeClr>
                </a:solidFill>
                <a:latin typeface="Times New Roman" panose="02020603050405020304" pitchFamily="18" charset="0"/>
                <a:cs typeface="Times New Roman" panose="02020603050405020304" pitchFamily="18" charset="0"/>
              </a:rPr>
              <a:t>SAFETY MEASURES:</a:t>
            </a:r>
            <a:endParaRPr lang="en-US" sz="3500" b="1" u="sng" dirty="0">
              <a:solidFill>
                <a:schemeClr val="bg2">
                  <a:lumMod val="10000"/>
                </a:schemeClr>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Safety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Engine = f(Logistics Safety, Operation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Equipment)</a:t>
            </a:r>
            <a:endParaRPr lang="en-US" sz="35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Safety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People = f(Training, Knowledge, Operation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Equipment, Following SMP)</a:t>
            </a:r>
            <a:endParaRPr lang="en-US" sz="35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3500" dirty="0" smtClean="0">
                <a:latin typeface="Times New Roman" panose="02020603050405020304" pitchFamily="18" charset="0"/>
                <a:cs typeface="Times New Roman" panose="02020603050405020304" pitchFamily="18" charset="0"/>
              </a:rPr>
              <a:t>Safety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Equipment = f(Maintainability, Operation </a:t>
            </a:r>
            <a:r>
              <a:rPr lang="en-US" sz="3500" dirty="0">
                <a:latin typeface="Times New Roman" panose="02020603050405020304" pitchFamily="18" charset="0"/>
                <a:cs typeface="Times New Roman" panose="02020603050405020304" pitchFamily="18" charset="0"/>
              </a:rPr>
              <a:t>of </a:t>
            </a:r>
            <a:r>
              <a:rPr lang="en-US" sz="3500" dirty="0" smtClean="0">
                <a:latin typeface="Times New Roman" panose="02020603050405020304" pitchFamily="18" charset="0"/>
                <a:cs typeface="Times New Roman" panose="02020603050405020304" pitchFamily="18" charset="0"/>
              </a:rPr>
              <a:t>Equipment, Training, Experience)</a:t>
            </a:r>
          </a:p>
        </p:txBody>
      </p:sp>
      <p:cxnSp>
        <p:nvCxnSpPr>
          <p:cNvPr id="5" name="Straight Connector 4"/>
          <p:cNvCxnSpPr/>
          <p:nvPr/>
        </p:nvCxnSpPr>
        <p:spPr>
          <a:xfrm flipH="1" flipV="1">
            <a:off x="10205812" y="9247870"/>
            <a:ext cx="1" cy="2367053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10205813" y="9247869"/>
            <a:ext cx="33685387" cy="1"/>
          </a:xfrm>
          <a:prstGeom prst="line">
            <a:avLst/>
          </a:prstGeom>
        </p:spPr>
        <p:style>
          <a:lnRef idx="2">
            <a:schemeClr val="dk1"/>
          </a:lnRef>
          <a:fillRef idx="0">
            <a:schemeClr val="dk1"/>
          </a:fillRef>
          <a:effectRef idx="1">
            <a:schemeClr val="dk1"/>
          </a:effectRef>
          <a:fontRef idx="minor">
            <a:schemeClr val="tx1"/>
          </a:fontRef>
        </p:style>
      </p:cxnSp>
      <p:sp>
        <p:nvSpPr>
          <p:cNvPr id="32" name="TextBox 31"/>
          <p:cNvSpPr txBox="1"/>
          <p:nvPr/>
        </p:nvSpPr>
        <p:spPr>
          <a:xfrm>
            <a:off x="222885" y="12504614"/>
            <a:ext cx="9718323" cy="1669687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600" b="1" u="sng" dirty="0" smtClean="0">
                <a:solidFill>
                  <a:schemeClr val="accent2">
                    <a:lumMod val="50000"/>
                  </a:schemeClr>
                </a:solidFill>
                <a:latin typeface="Times New Roman" panose="02020603050405020304" pitchFamily="18" charset="0"/>
                <a:cs typeface="Times New Roman" panose="02020603050405020304" pitchFamily="18" charset="0"/>
              </a:rPr>
              <a:t>STEPS INVOLVED IN RSC</a:t>
            </a:r>
          </a:p>
          <a:p>
            <a:pPr marL="1412875" indent="-742950"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Product </a:t>
            </a:r>
            <a:r>
              <a:rPr lang="en-US" sz="3600" dirty="0">
                <a:latin typeface="Times New Roman" panose="02020603050405020304" pitchFamily="18" charset="0"/>
                <a:cs typeface="Times New Roman" panose="02020603050405020304" pitchFamily="18" charset="0"/>
              </a:rPr>
              <a:t>Acquisition</a:t>
            </a:r>
          </a:p>
          <a:p>
            <a:pPr marL="1412875"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Reverse Logistics</a:t>
            </a:r>
          </a:p>
          <a:p>
            <a:pPr marL="1412875"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Inspection and Disposition</a:t>
            </a:r>
          </a:p>
          <a:p>
            <a:pPr marL="1412875"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Reconditioning</a:t>
            </a:r>
          </a:p>
          <a:p>
            <a:pPr marL="1412875"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Distribution and Sales </a:t>
            </a:r>
            <a:endParaRPr lang="en-US" sz="3600" dirty="0" smtClean="0">
              <a:latin typeface="Times New Roman" panose="02020603050405020304" pitchFamily="18" charset="0"/>
              <a:cs typeface="Times New Roman" panose="02020603050405020304" pitchFamily="18" charset="0"/>
            </a:endParaRPr>
          </a:p>
          <a:p>
            <a:pPr marL="669925" algn="just"/>
            <a:endParaRPr lang="en-US" sz="3600" dirty="0" smtClean="0">
              <a:latin typeface="Times New Roman" panose="02020603050405020304" pitchFamily="18" charset="0"/>
              <a:cs typeface="Times New Roman" panose="02020603050405020304" pitchFamily="18" charset="0"/>
            </a:endParaRPr>
          </a:p>
          <a:p>
            <a:pPr marL="669925" algn="just"/>
            <a:endParaRPr lang="en-US" sz="3600" u="sng" dirty="0">
              <a:latin typeface="Times New Roman" panose="02020603050405020304" pitchFamily="18" charset="0"/>
              <a:cs typeface="Times New Roman" panose="02020603050405020304" pitchFamily="18" charset="0"/>
            </a:endParaRPr>
          </a:p>
          <a:p>
            <a:pPr algn="just"/>
            <a:r>
              <a:rPr lang="en-US" sz="3600" b="1" u="sng" dirty="0" smtClean="0">
                <a:solidFill>
                  <a:schemeClr val="accent2">
                    <a:lumMod val="50000"/>
                  </a:schemeClr>
                </a:solidFill>
                <a:latin typeface="Times New Roman" panose="02020603050405020304" pitchFamily="18" charset="0"/>
                <a:cs typeface="Times New Roman" panose="02020603050405020304" pitchFamily="18" charset="0"/>
              </a:rPr>
              <a:t>CHALLENGES IN RSC</a:t>
            </a:r>
          </a:p>
          <a:p>
            <a:pPr marL="1474788" indent="-742950"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Delays </a:t>
            </a:r>
            <a:r>
              <a:rPr lang="en-US" sz="3600" dirty="0">
                <a:latin typeface="Times New Roman" panose="02020603050405020304" pitchFamily="18" charset="0"/>
                <a:cs typeface="Times New Roman" panose="02020603050405020304" pitchFamily="18" charset="0"/>
              </a:rPr>
              <a:t>cause significant loss to OEM </a:t>
            </a:r>
            <a:r>
              <a:rPr lang="en-US" sz="3600" dirty="0" smtClean="0">
                <a:latin typeface="Times New Roman" panose="02020603050405020304" pitchFamily="18" charset="0"/>
                <a:cs typeface="Times New Roman" panose="02020603050405020304" pitchFamily="18" charset="0"/>
              </a:rPr>
              <a:t>and the </a:t>
            </a:r>
            <a:r>
              <a:rPr lang="en-US" sz="3600" dirty="0">
                <a:latin typeface="Times New Roman" panose="02020603050405020304" pitchFamily="18" charset="0"/>
                <a:cs typeface="Times New Roman" panose="02020603050405020304" pitchFamily="18" charset="0"/>
              </a:rPr>
              <a:t>MRO industry in general</a:t>
            </a:r>
          </a:p>
          <a:p>
            <a:pPr marL="1474788"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Indirect </a:t>
            </a:r>
            <a:r>
              <a:rPr lang="en-US" sz="3600" dirty="0" smtClean="0">
                <a:latin typeface="Times New Roman" panose="02020603050405020304" pitchFamily="18" charset="0"/>
                <a:cs typeface="Times New Roman" panose="02020603050405020304" pitchFamily="18" charset="0"/>
              </a:rPr>
              <a:t>costs or </a:t>
            </a:r>
            <a:r>
              <a:rPr lang="en-US" sz="3600" dirty="0">
                <a:latin typeface="Times New Roman" panose="02020603050405020304" pitchFamily="18" charset="0"/>
                <a:cs typeface="Times New Roman" panose="02020603050405020304" pitchFamily="18" charset="0"/>
              </a:rPr>
              <a:t>delays could also affect airlines due to </a:t>
            </a:r>
            <a:r>
              <a:rPr lang="en-US" sz="3600" dirty="0" smtClean="0">
                <a:latin typeface="Times New Roman" panose="02020603050405020304" pitchFamily="18" charset="0"/>
                <a:cs typeface="Times New Roman" panose="02020603050405020304" pitchFamily="18" charset="0"/>
              </a:rPr>
              <a:t>aircraft being on ground leading to customer dissatisfaction</a:t>
            </a:r>
          </a:p>
          <a:p>
            <a:pPr marL="731838" algn="just"/>
            <a:endParaRPr lang="en-US" sz="3600" dirty="0" smtClean="0">
              <a:latin typeface="Times New Roman" panose="02020603050405020304" pitchFamily="18" charset="0"/>
              <a:cs typeface="Times New Roman" panose="02020603050405020304" pitchFamily="18" charset="0"/>
            </a:endParaRPr>
          </a:p>
          <a:p>
            <a:pPr marL="731838" algn="just"/>
            <a:endParaRPr lang="en-US" sz="3600" dirty="0" smtClean="0">
              <a:latin typeface="Times New Roman" panose="02020603050405020304" pitchFamily="18" charset="0"/>
              <a:cs typeface="Times New Roman" panose="02020603050405020304" pitchFamily="18" charset="0"/>
            </a:endParaRPr>
          </a:p>
          <a:p>
            <a:r>
              <a:rPr lang="en-US" sz="3600" b="1" u="sng" dirty="0" smtClean="0">
                <a:solidFill>
                  <a:schemeClr val="accent2">
                    <a:lumMod val="50000"/>
                  </a:schemeClr>
                </a:solidFill>
                <a:latin typeface="Times New Roman" panose="02020603050405020304" pitchFamily="18" charset="0"/>
                <a:cs typeface="Times New Roman" panose="02020603050405020304" pitchFamily="18" charset="0"/>
              </a:rPr>
              <a:t>APPLICATION</a:t>
            </a:r>
          </a:p>
          <a:p>
            <a:r>
              <a:rPr lang="en-US" sz="3600" dirty="0" smtClean="0">
                <a:latin typeface="Times New Roman" panose="02020603050405020304" pitchFamily="18" charset="0"/>
                <a:cs typeface="Times New Roman" panose="02020603050405020304" pitchFamily="18" charset="0"/>
              </a:rPr>
              <a:t>Improved </a:t>
            </a:r>
            <a:r>
              <a:rPr lang="en-US" sz="3600" dirty="0">
                <a:latin typeface="Times New Roman" panose="02020603050405020304" pitchFamily="18" charset="0"/>
                <a:cs typeface="Times New Roman" panose="02020603050405020304" pitchFamily="18" charset="0"/>
              </a:rPr>
              <a:t>Quality of air transportation through financial savings and technical compliance in aircraft </a:t>
            </a:r>
            <a:r>
              <a:rPr lang="en-US" sz="3600" dirty="0" smtClean="0">
                <a:latin typeface="Times New Roman" panose="02020603050405020304" pitchFamily="18" charset="0"/>
                <a:cs typeface="Times New Roman" panose="02020603050405020304" pitchFamily="18" charset="0"/>
              </a:rPr>
              <a:t>operations</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pPr algn="just"/>
            <a:r>
              <a:rPr lang="en-US" sz="3600" b="1" u="sng" dirty="0">
                <a:solidFill>
                  <a:schemeClr val="accent2">
                    <a:lumMod val="50000"/>
                  </a:schemeClr>
                </a:solidFill>
                <a:latin typeface="Times New Roman" panose="02020603050405020304" pitchFamily="18" charset="0"/>
                <a:cs typeface="Times New Roman" panose="02020603050405020304" pitchFamily="18" charset="0"/>
              </a:rPr>
              <a:t>ADVANTAGE</a:t>
            </a:r>
          </a:p>
          <a:p>
            <a:pPr algn="just"/>
            <a:r>
              <a:rPr lang="en-US" sz="3600" dirty="0">
                <a:latin typeface="Times New Roman" panose="02020603050405020304" pitchFamily="18" charset="0"/>
                <a:cs typeface="Times New Roman" panose="02020603050405020304" pitchFamily="18" charset="0"/>
              </a:rPr>
              <a:t>Better customer </a:t>
            </a:r>
            <a:r>
              <a:rPr lang="en-US" sz="3600" dirty="0" smtClean="0">
                <a:latin typeface="Times New Roman" panose="02020603050405020304" pitchFamily="18" charset="0"/>
                <a:cs typeface="Times New Roman" panose="02020603050405020304" pitchFamily="18" charset="0"/>
              </a:rPr>
              <a:t>service</a:t>
            </a:r>
          </a:p>
          <a:p>
            <a:pPr algn="just"/>
            <a:endParaRPr lang="en-US" sz="3600" dirty="0">
              <a:latin typeface="Times New Roman" panose="02020603050405020304" pitchFamily="18" charset="0"/>
              <a:cs typeface="Times New Roman" panose="02020603050405020304" pitchFamily="18" charset="0"/>
            </a:endParaRPr>
          </a:p>
          <a:p>
            <a:pPr algn="just"/>
            <a:endParaRPr lang="en-US" sz="3600" b="1" dirty="0">
              <a:latin typeface="Times New Roman" panose="02020603050405020304" pitchFamily="18" charset="0"/>
              <a:cs typeface="Times New Roman" panose="02020603050405020304" pitchFamily="18" charset="0"/>
            </a:endParaRPr>
          </a:p>
          <a:p>
            <a:pPr algn="just"/>
            <a:r>
              <a:rPr lang="en-US" sz="3600" b="1" u="sng" dirty="0">
                <a:solidFill>
                  <a:schemeClr val="accent2">
                    <a:lumMod val="50000"/>
                  </a:schemeClr>
                </a:solidFill>
                <a:latin typeface="Times New Roman" panose="02020603050405020304" pitchFamily="18" charset="0"/>
                <a:cs typeface="Times New Roman" panose="02020603050405020304" pitchFamily="18" charset="0"/>
              </a:rPr>
              <a:t>DRAWBACK</a:t>
            </a:r>
          </a:p>
          <a:p>
            <a:pPr algn="just"/>
            <a:r>
              <a:rPr lang="en-US" sz="3600" dirty="0">
                <a:latin typeface="Times New Roman" panose="02020603050405020304" pitchFamily="18" charset="0"/>
                <a:cs typeface="Times New Roman" panose="02020603050405020304" pitchFamily="18" charset="0"/>
              </a:rPr>
              <a:t>Cost control of materials and equipment</a:t>
            </a:r>
          </a:p>
          <a:p>
            <a:pPr marL="731838" algn="just"/>
            <a:endParaRPr lang="en-US" sz="3600" dirty="0">
              <a:latin typeface="Times New Roman" panose="02020603050405020304" pitchFamily="18" charset="0"/>
              <a:cs typeface="Times New Roman" panose="02020603050405020304" pitchFamily="18" charset="0"/>
            </a:endParaRPr>
          </a:p>
          <a:p>
            <a:pPr marL="742950" indent="-742950" algn="just">
              <a:buFont typeface="Wingdings" panose="05000000000000000000" pitchFamily="2" charset="2"/>
              <a:buChar char="q"/>
            </a:pPr>
            <a:endParaRPr lang="en-US" sz="35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33954809" y="4445665"/>
            <a:ext cx="9718323" cy="403187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3200" b="1" u="sng" dirty="0">
                <a:solidFill>
                  <a:schemeClr val="accent2">
                    <a:lumMod val="50000"/>
                  </a:schemeClr>
                </a:solidFill>
                <a:latin typeface="Times New Roman" panose="02020603050405020304" pitchFamily="18" charset="0"/>
                <a:cs typeface="Times New Roman" panose="02020603050405020304" pitchFamily="18" charset="0"/>
              </a:rPr>
              <a:t>MARKET OVERVIEW</a:t>
            </a:r>
          </a:p>
          <a:p>
            <a:pPr marL="742950" indent="-742950"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Reverse Supply Chain is becoming an area of interest due to cost associated to MRO operations valuing at $45 billion a year hence second largest cost next to fuel </a:t>
            </a:r>
            <a:r>
              <a:rPr lang="en-US" sz="3200" dirty="0" smtClean="0">
                <a:latin typeface="Times New Roman" panose="02020603050405020304" pitchFamily="18" charset="0"/>
                <a:cs typeface="Times New Roman" panose="02020603050405020304" pitchFamily="18" charset="0"/>
              </a:rPr>
              <a:t>consumption</a:t>
            </a:r>
          </a:p>
          <a:p>
            <a:pPr marL="742950" indent="-742950" algn="just">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OEM’s sell engines under ‘service packages’ agreements to enable them continue earning profits from MRO done to the engines</a:t>
            </a:r>
          </a:p>
        </p:txBody>
      </p:sp>
      <p:sp>
        <p:nvSpPr>
          <p:cNvPr id="22" name="TextBox 21"/>
          <p:cNvSpPr txBox="1"/>
          <p:nvPr/>
        </p:nvSpPr>
        <p:spPr>
          <a:xfrm>
            <a:off x="23316257" y="4445665"/>
            <a:ext cx="9718323" cy="397031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en-US" sz="3600" b="1" u="sng" dirty="0" smtClean="0">
                <a:solidFill>
                  <a:schemeClr val="accent2">
                    <a:lumMod val="50000"/>
                  </a:schemeClr>
                </a:solidFill>
                <a:latin typeface="Times New Roman" panose="02020603050405020304" pitchFamily="18" charset="0"/>
                <a:cs typeface="Times New Roman" panose="02020603050405020304" pitchFamily="18" charset="0"/>
              </a:rPr>
              <a:t>OVERVIEW OF THE TRENT ENGINE</a:t>
            </a:r>
          </a:p>
          <a:p>
            <a:pPr marL="742950" indent="-742950" algn="just">
              <a:buFont typeface="Wingdings" panose="05000000000000000000" pitchFamily="2" charset="2"/>
              <a:buChar char="q"/>
            </a:pPr>
            <a:r>
              <a:rPr lang="en-US" sz="3600" dirty="0" smtClean="0">
                <a:latin typeface="Times New Roman" panose="02020603050405020304" pitchFamily="18" charset="0"/>
                <a:cs typeface="Times New Roman" panose="02020603050405020304" pitchFamily="18" charset="0"/>
              </a:rPr>
              <a:t>Trent </a:t>
            </a:r>
            <a:r>
              <a:rPr lang="en-US" sz="3600" dirty="0">
                <a:latin typeface="Times New Roman" panose="02020603050405020304" pitchFamily="18" charset="0"/>
                <a:cs typeface="Times New Roman" panose="02020603050405020304" pitchFamily="18" charset="0"/>
              </a:rPr>
              <a:t>700 engines launched in 1995, specifically designed for Airbus A330. As of current Trent 700 has 58% market share for A330 </a:t>
            </a:r>
            <a:r>
              <a:rPr lang="en-US" sz="3600" dirty="0" smtClean="0">
                <a:latin typeface="Times New Roman" panose="02020603050405020304" pitchFamily="18" charset="0"/>
                <a:cs typeface="Times New Roman" panose="02020603050405020304" pitchFamily="18" charset="0"/>
              </a:rPr>
              <a:t>aircraft</a:t>
            </a:r>
            <a:endParaRPr lang="en-US" sz="3600" dirty="0">
              <a:latin typeface="Times New Roman" panose="02020603050405020304" pitchFamily="18" charset="0"/>
              <a:cs typeface="Times New Roman" panose="02020603050405020304" pitchFamily="18" charset="0"/>
            </a:endParaRPr>
          </a:p>
          <a:p>
            <a:pPr marL="742950" indent="-742950" algn="just">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Rival engines for A330 include CF6-80E1 and PW4000 </a:t>
            </a:r>
            <a:r>
              <a:rPr lang="en-US" sz="3600" dirty="0" smtClean="0">
                <a:latin typeface="Times New Roman" panose="02020603050405020304" pitchFamily="18" charset="0"/>
                <a:cs typeface="Times New Roman" panose="02020603050405020304" pitchFamily="18" charset="0"/>
              </a:rPr>
              <a:t>100-inch</a:t>
            </a:r>
            <a:endParaRPr lang="en-US" sz="3600" dirty="0">
              <a:latin typeface="Times New Roman" panose="02020603050405020304" pitchFamily="18" charset="0"/>
              <a:cs typeface="Times New Roman" panose="02020603050405020304" pitchFamily="18" charset="0"/>
            </a:endParaRPr>
          </a:p>
        </p:txBody>
      </p:sp>
      <p:pic>
        <p:nvPicPr>
          <p:cNvPr id="23" name="Picture 4"/>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36984842" y="3108960"/>
            <a:ext cx="6906357" cy="70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30853694" y="32290711"/>
            <a:ext cx="13007728" cy="523220"/>
          </a:xfrm>
          <a:prstGeom prst="rect">
            <a:avLst/>
          </a:prstGeom>
          <a:noFill/>
        </p:spPr>
        <p:txBody>
          <a:bodyPr wrap="none" rtlCol="0">
            <a:spAutoFit/>
          </a:bodyPr>
          <a:lstStyle/>
          <a:p>
            <a:r>
              <a:rPr lang="en-US" sz="2800" dirty="0"/>
              <a:t>Direct all correspondence about this research </a:t>
            </a:r>
            <a:r>
              <a:rPr lang="en-US" sz="2800" dirty="0" smtClean="0"/>
              <a:t>to: Mr. Rohit Burani (</a:t>
            </a:r>
            <a:r>
              <a:rPr lang="en-US" sz="2800" dirty="0" smtClean="0">
                <a:hlinkClick r:id="rId9"/>
              </a:rPr>
              <a:t>rburani@purdue.edu</a:t>
            </a:r>
            <a:r>
              <a:rPr lang="en-US" sz="2800" dirty="0" smtClean="0"/>
              <a:t>)</a:t>
            </a:r>
            <a:endParaRPr lang="en-US" sz="2800" dirty="0"/>
          </a:p>
        </p:txBody>
      </p:sp>
    </p:spTree>
    <p:extLst>
      <p:ext uri="{BB962C8B-B14F-4D97-AF65-F5344CB8AC3E}">
        <p14:creationId xmlns:p14="http://schemas.microsoft.com/office/powerpoint/2010/main" val="1707563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lternate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sic+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lternate+SocialMe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6x48-Template-V2b">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1997</TotalTime>
  <Words>548</Words>
  <Application>Microsoft Office PowerPoint</Application>
  <PresentationFormat>Custom</PresentationFormat>
  <Paragraphs>67</Paragraphs>
  <Slides>1</Slides>
  <Notes>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1</vt:i4>
      </vt:variant>
    </vt:vector>
  </HeadingPairs>
  <TitlesOfParts>
    <vt:vector size="15" baseType="lpstr">
      <vt:lpstr>Arial</vt:lpstr>
      <vt:lpstr>Calibri</vt:lpstr>
      <vt:lpstr>Cambria Math</vt:lpstr>
      <vt:lpstr>Impact</vt:lpstr>
      <vt:lpstr>Lucida Grande</vt:lpstr>
      <vt:lpstr>Times New Roman</vt:lpstr>
      <vt:lpstr>Trebuchet MS</vt:lpstr>
      <vt:lpstr>Wingdings</vt:lpstr>
      <vt:lpstr>Basic</vt:lpstr>
      <vt:lpstr>Alternate Basic</vt:lpstr>
      <vt:lpstr>Basic+SocialMedia</vt:lpstr>
      <vt:lpstr>Alternate+SocialMedia</vt:lpstr>
      <vt:lpstr>36x48-Template-V2b</vt:lpstr>
      <vt:lpstr>Image</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Rohit Burani</dc:creator>
  <cp:lastModifiedBy>University Aviation</cp:lastModifiedBy>
  <cp:revision>167</cp:revision>
  <cp:lastPrinted>2015-12-09T00:02:41Z</cp:lastPrinted>
  <dcterms:created xsi:type="dcterms:W3CDTF">2011-09-20T15:44:26Z</dcterms:created>
  <dcterms:modified xsi:type="dcterms:W3CDTF">2016-12-02T21:53:28Z</dcterms:modified>
</cp:coreProperties>
</file>