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43891200" cy="32918400"/>
  <p:notesSz cx="6858000" cy="9144000"/>
  <p:custDataLst>
    <p:tags r:id="rId4"/>
  </p:custDataLst>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961" autoAdjust="0"/>
  </p:normalViewPr>
  <p:slideViewPr>
    <p:cSldViewPr snapToGrid="0">
      <p:cViewPr varScale="1">
        <p:scale>
          <a:sx n="19" d="100"/>
          <a:sy n="19" d="100"/>
        </p:scale>
        <p:origin x="-1476" y="-174"/>
      </p:cViewPr>
      <p:guideLst>
        <p:guide orient="horz" pos="10368"/>
        <p:guide pos="13824"/>
      </p:guideLst>
    </p:cSldViewPr>
  </p:slideViewPr>
  <p:notesTextViewPr>
    <p:cViewPr>
      <p:scale>
        <a:sx n="100" d="100"/>
        <a:sy n="100" d="100"/>
      </p:scale>
      <p:origin x="0" y="0"/>
    </p:cViewPr>
  </p:notesTextViewPr>
  <p:notesViewPr>
    <p:cSldViewPr snapToGrid="0">
      <p:cViewPr varScale="1">
        <p:scale>
          <a:sx n="80" d="100"/>
          <a:sy n="80" d="100"/>
        </p:scale>
        <p:origin x="-19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atthew\Desktop\quick_ou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atthew\Desktop\quick_ou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5507436570428"/>
          <c:y val="5.1400554097404488E-2"/>
          <c:w val="0.71372003499562564"/>
          <c:h val="0.78632327209098862"/>
        </c:manualLayout>
      </c:layout>
      <c:barChart>
        <c:barDir val="col"/>
        <c:grouping val="clustered"/>
        <c:varyColors val="0"/>
        <c:ser>
          <c:idx val="0"/>
          <c:order val="0"/>
          <c:tx>
            <c:strRef>
              <c:f>'Graph compare'!$B$2</c:f>
              <c:strCache>
                <c:ptCount val="1"/>
                <c:pt idx="0">
                  <c:v>ICAO</c:v>
                </c:pt>
              </c:strCache>
            </c:strRef>
          </c:tx>
          <c:spPr>
            <a:solidFill>
              <a:srgbClr val="C0504D"/>
            </a:solidFill>
          </c:spPr>
          <c:invertIfNegative val="0"/>
          <c:cat>
            <c:strRef>
              <c:f>'Graph compare'!$A$3:$A$6</c:f>
              <c:strCache>
                <c:ptCount val="4"/>
                <c:pt idx="0">
                  <c:v>Taxi</c:v>
                </c:pt>
                <c:pt idx="1">
                  <c:v>Takeoff</c:v>
                </c:pt>
                <c:pt idx="2">
                  <c:v>Climb</c:v>
                </c:pt>
                <c:pt idx="3">
                  <c:v>Approach</c:v>
                </c:pt>
              </c:strCache>
            </c:strRef>
          </c:cat>
          <c:val>
            <c:numRef>
              <c:f>'Graph compare'!$B$3:$B$6</c:f>
              <c:numCache>
                <c:formatCode>General</c:formatCode>
                <c:ptCount val="4"/>
                <c:pt idx="0">
                  <c:v>26</c:v>
                </c:pt>
                <c:pt idx="1">
                  <c:v>0.70000000000000007</c:v>
                </c:pt>
                <c:pt idx="2">
                  <c:v>2.2000000000000002</c:v>
                </c:pt>
                <c:pt idx="3">
                  <c:v>4</c:v>
                </c:pt>
              </c:numCache>
            </c:numRef>
          </c:val>
        </c:ser>
        <c:ser>
          <c:idx val="1"/>
          <c:order val="1"/>
          <c:tx>
            <c:strRef>
              <c:f>'Graph compare'!$C$2</c:f>
              <c:strCache>
                <c:ptCount val="1"/>
                <c:pt idx="0">
                  <c:v>MATLAB</c:v>
                </c:pt>
              </c:strCache>
            </c:strRef>
          </c:tx>
          <c:invertIfNegative val="0"/>
          <c:cat>
            <c:strRef>
              <c:f>'Graph compare'!$A$3:$A$6</c:f>
              <c:strCache>
                <c:ptCount val="4"/>
                <c:pt idx="0">
                  <c:v>Taxi</c:v>
                </c:pt>
                <c:pt idx="1">
                  <c:v>Takeoff</c:v>
                </c:pt>
                <c:pt idx="2">
                  <c:v>Climb</c:v>
                </c:pt>
                <c:pt idx="3">
                  <c:v>Approach</c:v>
                </c:pt>
              </c:strCache>
            </c:strRef>
          </c:cat>
          <c:val>
            <c:numRef>
              <c:f>'Graph compare'!$C$3:$C$6</c:f>
              <c:numCache>
                <c:formatCode>General</c:formatCode>
                <c:ptCount val="4"/>
                <c:pt idx="0">
                  <c:v>14.46666666666667</c:v>
                </c:pt>
                <c:pt idx="1">
                  <c:v>0.73125000000000007</c:v>
                </c:pt>
                <c:pt idx="2">
                  <c:v>6.166666666666667</c:v>
                </c:pt>
                <c:pt idx="3">
                  <c:v>5.2145833333333336</c:v>
                </c:pt>
              </c:numCache>
            </c:numRef>
          </c:val>
        </c:ser>
        <c:dLbls>
          <c:showLegendKey val="0"/>
          <c:showVal val="0"/>
          <c:showCatName val="0"/>
          <c:showSerName val="0"/>
          <c:showPercent val="0"/>
          <c:showBubbleSize val="0"/>
        </c:dLbls>
        <c:gapWidth val="150"/>
        <c:axId val="19183488"/>
        <c:axId val="133461888"/>
      </c:barChart>
      <c:catAx>
        <c:axId val="19183488"/>
        <c:scaling>
          <c:orientation val="minMax"/>
        </c:scaling>
        <c:delete val="0"/>
        <c:axPos val="b"/>
        <c:title>
          <c:tx>
            <c:rich>
              <a:bodyPr/>
              <a:lstStyle/>
              <a:p>
                <a:pPr>
                  <a:defRPr/>
                </a:pPr>
                <a:r>
                  <a:rPr lang="en-US" sz="3600" dirty="0" smtClean="0"/>
                  <a:t>LTO</a:t>
                </a:r>
                <a:r>
                  <a:rPr lang="en-US" sz="3600" baseline="0" dirty="0" smtClean="0"/>
                  <a:t> Operating Mode</a:t>
                </a:r>
                <a:endParaRPr lang="en-US" sz="3600" dirty="0"/>
              </a:p>
            </c:rich>
          </c:tx>
          <c:layout/>
          <c:overlay val="0"/>
        </c:title>
        <c:majorTickMark val="out"/>
        <c:minorTickMark val="none"/>
        <c:tickLblPos val="nextTo"/>
        <c:txPr>
          <a:bodyPr/>
          <a:lstStyle/>
          <a:p>
            <a:pPr>
              <a:defRPr sz="2800"/>
            </a:pPr>
            <a:endParaRPr lang="en-US"/>
          </a:p>
        </c:txPr>
        <c:crossAx val="133461888"/>
        <c:crosses val="autoZero"/>
        <c:auto val="1"/>
        <c:lblAlgn val="ctr"/>
        <c:lblOffset val="100"/>
        <c:noMultiLvlLbl val="0"/>
      </c:catAx>
      <c:valAx>
        <c:axId val="133461888"/>
        <c:scaling>
          <c:orientation val="minMax"/>
        </c:scaling>
        <c:delete val="0"/>
        <c:axPos val="l"/>
        <c:majorGridlines/>
        <c:title>
          <c:tx>
            <c:rich>
              <a:bodyPr rot="-5400000" vert="horz"/>
              <a:lstStyle/>
              <a:p>
                <a:pPr>
                  <a:defRPr/>
                </a:pPr>
                <a:r>
                  <a:rPr lang="en-US" sz="3600" dirty="0"/>
                  <a:t>Time in Mode [min]</a:t>
                </a:r>
              </a:p>
            </c:rich>
          </c:tx>
          <c:layout/>
          <c:overlay val="0"/>
        </c:title>
        <c:numFmt formatCode="General" sourceLinked="1"/>
        <c:majorTickMark val="out"/>
        <c:minorTickMark val="none"/>
        <c:tickLblPos val="nextTo"/>
        <c:txPr>
          <a:bodyPr/>
          <a:lstStyle/>
          <a:p>
            <a:pPr>
              <a:defRPr sz="2400"/>
            </a:pPr>
            <a:endParaRPr lang="en-US"/>
          </a:p>
        </c:txPr>
        <c:crossAx val="19183488"/>
        <c:crosses val="autoZero"/>
        <c:crossBetween val="between"/>
      </c:valAx>
    </c:plotArea>
    <c:legend>
      <c:legendPos val="r"/>
      <c:legendEntry>
        <c:idx val="0"/>
        <c:txPr>
          <a:bodyPr/>
          <a:lstStyle/>
          <a:p>
            <a:pPr>
              <a:defRPr sz="2400"/>
            </a:pPr>
            <a:endParaRPr lang="en-US"/>
          </a:p>
        </c:txPr>
      </c:legendEntry>
      <c:legendEntry>
        <c:idx val="1"/>
        <c:txPr>
          <a:bodyPr/>
          <a:lstStyle/>
          <a:p>
            <a:pPr>
              <a:defRPr sz="2400"/>
            </a:pPr>
            <a:endParaRPr lang="en-US"/>
          </a:p>
        </c:txPr>
      </c:legendEntry>
      <c:layout>
        <c:manualLayout>
          <c:xMode val="edge"/>
          <c:yMode val="edge"/>
          <c:x val="0.82737510936132963"/>
          <c:y val="0.36072725284339452"/>
          <c:w val="0.15040266841644798"/>
          <c:h val="0.1674343832020998"/>
        </c:manualLayout>
      </c:layout>
      <c:overlay val="0"/>
    </c:legend>
    <c:plotVisOnly val="1"/>
    <c:dispBlanksAs val="gap"/>
    <c:showDLblsOverMax val="0"/>
  </c:chart>
  <c:spPr>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60579615048119"/>
          <c:y val="5.1400554097404488E-2"/>
          <c:w val="0.67787270341207373"/>
          <c:h val="0.76780475357247036"/>
        </c:manualLayout>
      </c:layout>
      <c:barChart>
        <c:barDir val="col"/>
        <c:grouping val="clustered"/>
        <c:varyColors val="0"/>
        <c:ser>
          <c:idx val="0"/>
          <c:order val="0"/>
          <c:tx>
            <c:strRef>
              <c:f>'Graph compare'!$D$2</c:f>
              <c:strCache>
                <c:ptCount val="1"/>
                <c:pt idx="0">
                  <c:v>EDMS</c:v>
                </c:pt>
              </c:strCache>
            </c:strRef>
          </c:tx>
          <c:invertIfNegative val="0"/>
          <c:cat>
            <c:strRef>
              <c:f>'Graph compare'!$A$3:$A$6</c:f>
              <c:strCache>
                <c:ptCount val="4"/>
                <c:pt idx="0">
                  <c:v>Taxi</c:v>
                </c:pt>
                <c:pt idx="1">
                  <c:v>Takeoff</c:v>
                </c:pt>
                <c:pt idx="2">
                  <c:v>Climb</c:v>
                </c:pt>
                <c:pt idx="3">
                  <c:v>Approach</c:v>
                </c:pt>
              </c:strCache>
            </c:strRef>
          </c:cat>
          <c:val>
            <c:numRef>
              <c:f>'Graph compare'!$D$3:$D$6</c:f>
              <c:numCache>
                <c:formatCode>General</c:formatCode>
                <c:ptCount val="4"/>
                <c:pt idx="0">
                  <c:v>1.1220000000000004E-3</c:v>
                </c:pt>
                <c:pt idx="1">
                  <c:v>1.9606999999999999E-2</c:v>
                </c:pt>
                <c:pt idx="2">
                  <c:v>1.9606999999999999E-2</c:v>
                </c:pt>
                <c:pt idx="3">
                  <c:v>1.9606999999999999E-2</c:v>
                </c:pt>
              </c:numCache>
            </c:numRef>
          </c:val>
        </c:ser>
        <c:ser>
          <c:idx val="1"/>
          <c:order val="1"/>
          <c:tx>
            <c:strRef>
              <c:f>'Graph compare'!$E$2</c:f>
              <c:strCache>
                <c:ptCount val="1"/>
                <c:pt idx="0">
                  <c:v>MATLAB</c:v>
                </c:pt>
              </c:strCache>
            </c:strRef>
          </c:tx>
          <c:invertIfNegative val="0"/>
          <c:cat>
            <c:strRef>
              <c:f>'Graph compare'!$A$3:$A$6</c:f>
              <c:strCache>
                <c:ptCount val="4"/>
                <c:pt idx="0">
                  <c:v>Taxi</c:v>
                </c:pt>
                <c:pt idx="1">
                  <c:v>Takeoff</c:v>
                </c:pt>
                <c:pt idx="2">
                  <c:v>Climb</c:v>
                </c:pt>
                <c:pt idx="3">
                  <c:v>Approach</c:v>
                </c:pt>
              </c:strCache>
            </c:strRef>
          </c:cat>
          <c:val>
            <c:numRef>
              <c:f>'Graph compare'!$E$3:$E$6</c:f>
              <c:numCache>
                <c:formatCode>General</c:formatCode>
                <c:ptCount val="4"/>
                <c:pt idx="0">
                  <c:v>1.7265080316937109E-3</c:v>
                </c:pt>
                <c:pt idx="1">
                  <c:v>8.9491253689531359E-3</c:v>
                </c:pt>
                <c:pt idx="2">
                  <c:v>1.2430251303067524E-2</c:v>
                </c:pt>
                <c:pt idx="3">
                  <c:v>5.926963309712774E-3</c:v>
                </c:pt>
              </c:numCache>
            </c:numRef>
          </c:val>
        </c:ser>
        <c:dLbls>
          <c:showLegendKey val="0"/>
          <c:showVal val="0"/>
          <c:showCatName val="0"/>
          <c:showSerName val="0"/>
          <c:showPercent val="0"/>
          <c:showBubbleSize val="0"/>
        </c:dLbls>
        <c:gapWidth val="150"/>
        <c:axId val="21193472"/>
        <c:axId val="21195392"/>
      </c:barChart>
      <c:catAx>
        <c:axId val="21193472"/>
        <c:scaling>
          <c:orientation val="minMax"/>
        </c:scaling>
        <c:delete val="0"/>
        <c:axPos val="b"/>
        <c:title>
          <c:tx>
            <c:rich>
              <a:bodyPr/>
              <a:lstStyle/>
              <a:p>
                <a:pPr>
                  <a:defRPr/>
                </a:pPr>
                <a:r>
                  <a:rPr lang="en-US" sz="3200" dirty="0" smtClean="0"/>
                  <a:t>LTO</a:t>
                </a:r>
                <a:r>
                  <a:rPr lang="en-US" sz="3200" baseline="0" dirty="0" smtClean="0"/>
                  <a:t> Operating Mode</a:t>
                </a:r>
                <a:endParaRPr lang="en-US" sz="3200" dirty="0"/>
              </a:p>
            </c:rich>
          </c:tx>
          <c:layout>
            <c:manualLayout>
              <c:xMode val="edge"/>
              <c:yMode val="edge"/>
              <c:x val="0.40240398075240602"/>
              <c:y val="0.91365740740740753"/>
            </c:manualLayout>
          </c:layout>
          <c:overlay val="0"/>
        </c:title>
        <c:majorTickMark val="out"/>
        <c:minorTickMark val="none"/>
        <c:tickLblPos val="nextTo"/>
        <c:txPr>
          <a:bodyPr/>
          <a:lstStyle/>
          <a:p>
            <a:pPr>
              <a:defRPr sz="2400"/>
            </a:pPr>
            <a:endParaRPr lang="en-US"/>
          </a:p>
        </c:txPr>
        <c:crossAx val="21195392"/>
        <c:crosses val="autoZero"/>
        <c:auto val="1"/>
        <c:lblAlgn val="ctr"/>
        <c:lblOffset val="100"/>
        <c:noMultiLvlLbl val="0"/>
      </c:catAx>
      <c:valAx>
        <c:axId val="21195392"/>
        <c:scaling>
          <c:orientation val="minMax"/>
        </c:scaling>
        <c:delete val="0"/>
        <c:axPos val="l"/>
        <c:majorGridlines/>
        <c:title>
          <c:tx>
            <c:rich>
              <a:bodyPr rot="-5400000" vert="horz"/>
              <a:lstStyle/>
              <a:p>
                <a:pPr>
                  <a:defRPr/>
                </a:pPr>
                <a:r>
                  <a:rPr lang="en-US" sz="3200" dirty="0"/>
                  <a:t>Fuel Flow</a:t>
                </a:r>
                <a:r>
                  <a:rPr lang="en-US" sz="3200" baseline="0" dirty="0"/>
                  <a:t> Rate [kg/sec]</a:t>
                </a:r>
                <a:endParaRPr lang="en-US" sz="3200" dirty="0"/>
              </a:p>
            </c:rich>
          </c:tx>
          <c:layout/>
          <c:overlay val="0"/>
        </c:title>
        <c:numFmt formatCode="General" sourceLinked="1"/>
        <c:majorTickMark val="out"/>
        <c:minorTickMark val="none"/>
        <c:tickLblPos val="nextTo"/>
        <c:txPr>
          <a:bodyPr/>
          <a:lstStyle/>
          <a:p>
            <a:pPr>
              <a:defRPr sz="2400"/>
            </a:pPr>
            <a:endParaRPr lang="en-US"/>
          </a:p>
        </c:txPr>
        <c:crossAx val="21193472"/>
        <c:crosses val="autoZero"/>
        <c:crossBetween val="between"/>
      </c:valAx>
    </c:plotArea>
    <c:legend>
      <c:legendPos val="r"/>
      <c:legendEntry>
        <c:idx val="0"/>
        <c:txPr>
          <a:bodyPr/>
          <a:lstStyle/>
          <a:p>
            <a:pPr>
              <a:defRPr sz="2400"/>
            </a:pPr>
            <a:endParaRPr lang="en-US"/>
          </a:p>
        </c:txPr>
      </c:legendEntry>
      <c:legendEntry>
        <c:idx val="1"/>
        <c:txPr>
          <a:bodyPr/>
          <a:lstStyle/>
          <a:p>
            <a:pPr>
              <a:defRPr sz="2400"/>
            </a:pPr>
            <a:endParaRPr lang="en-US"/>
          </a:p>
        </c:txPr>
      </c:legendEntry>
      <c:layout>
        <c:manualLayout>
          <c:xMode val="edge"/>
          <c:yMode val="edge"/>
          <c:x val="0.8155973315835523"/>
          <c:y val="0.35146799358413539"/>
          <c:w val="0.16218044619422578"/>
          <c:h val="0.19058253135024789"/>
        </c:manualLayout>
      </c:layout>
      <c:overlay val="0"/>
    </c:legend>
    <c:plotVisOnly val="1"/>
    <c:dispBlanksAs val="gap"/>
    <c:showDLblsOverMax val="0"/>
  </c:chart>
  <c:spPr>
    <a:ln>
      <a:solidFill>
        <a:sysClr val="windowText" lastClr="000000"/>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A55C0-5686-4952-961A-247101A9098C}" type="datetimeFigureOut">
              <a:rPr lang="en-US" smtClean="0"/>
              <a:pPr/>
              <a:t>8/20/2014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A50E3-9157-4B07-803B-661822800620}" type="slidenum">
              <a:rPr lang="en-US" smtClean="0"/>
              <a:pPr/>
              <a:t>‹#›</a:t>
            </a:fld>
            <a:endParaRPr lang="en-US" dirty="0"/>
          </a:p>
        </p:txBody>
      </p:sp>
    </p:spTree>
    <p:extLst>
      <p:ext uri="{BB962C8B-B14F-4D97-AF65-F5344CB8AC3E}">
        <p14:creationId xmlns:p14="http://schemas.microsoft.com/office/powerpoint/2010/main" val="106286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UAA poster 2014</a:t>
            </a:r>
            <a:endParaRPr lang="en-US" dirty="0"/>
          </a:p>
        </p:txBody>
      </p:sp>
      <p:sp>
        <p:nvSpPr>
          <p:cNvPr id="4" name="Slide Number Placeholder 3"/>
          <p:cNvSpPr>
            <a:spLocks noGrp="1"/>
          </p:cNvSpPr>
          <p:nvPr>
            <p:ph type="sldNum" sz="quarter" idx="10"/>
          </p:nvPr>
        </p:nvSpPr>
        <p:spPr/>
        <p:txBody>
          <a:bodyPr/>
          <a:lstStyle/>
          <a:p>
            <a:fld id="{DB8A50E3-9157-4B07-803B-661822800620}"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7A442-34AD-4CD7-B323-6FCE72E6AF1F}" type="datetimeFigureOut">
              <a:rPr lang="en-US" smtClean="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3DDD33-E924-4527-86B2-DB912037059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5B7A442-34AD-4CD7-B323-6FCE72E6AF1F}" type="datetimeFigureOut">
              <a:rPr lang="en-US" smtClean="0"/>
              <a:pPr/>
              <a:t>8/20/2014</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5E3DDD33-E924-4527-86B2-DB912037059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chart" Target="../charts/chart2.xml"/><Relationship Id="rId4" Type="http://schemas.openxmlformats.org/officeDocument/2006/relationships/image" Target="../media/image2.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0" t="22621" r="3527" b="28937"/>
          <a:stretch/>
        </p:blipFill>
        <p:spPr bwMode="auto">
          <a:xfrm>
            <a:off x="-1" y="-17671"/>
            <a:ext cx="43891200" cy="1029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9" descr="E:\DURI\Emissions\edms_logo.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913" b="93003" l="6656" r="89850"/>
                    </a14:imgEffect>
                  </a14:imgLayer>
                </a14:imgProps>
              </a:ext>
              <a:ext uri="{28A0092B-C50C-407E-A947-70E740481C1C}">
                <a14:useLocalDpi xmlns:a14="http://schemas.microsoft.com/office/drawing/2010/main" val="0"/>
              </a:ext>
            </a:extLst>
          </a:blip>
          <a:srcRect t="-299"/>
          <a:stretch/>
        </p:blipFill>
        <p:spPr bwMode="auto">
          <a:xfrm>
            <a:off x="2209800" y="6914190"/>
            <a:ext cx="5123903" cy="4924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223700" y="262890"/>
            <a:ext cx="6515100" cy="2954655"/>
          </a:xfrm>
          <a:prstGeom prst="rect">
            <a:avLst/>
          </a:prstGeom>
          <a:noFill/>
        </p:spPr>
        <p:txBody>
          <a:bodyPr wrap="square" rtlCol="0">
            <a:spAutoFit/>
          </a:bodyPr>
          <a:lstStyle/>
          <a:p>
            <a:r>
              <a:rPr lang="en-US" sz="6600" dirty="0" smtClean="0">
                <a:solidFill>
                  <a:schemeClr val="bg1"/>
                </a:solidFill>
              </a:rPr>
              <a:t>Matthew Prall  </a:t>
            </a:r>
          </a:p>
          <a:p>
            <a:r>
              <a:rPr lang="en-US" sz="6600" dirty="0" smtClean="0">
                <a:solidFill>
                  <a:schemeClr val="bg1"/>
                </a:solidFill>
              </a:rPr>
              <a:t>Dr. Mary Johnson</a:t>
            </a:r>
          </a:p>
          <a:p>
            <a:pPr indent="1395413"/>
            <a:r>
              <a:rPr lang="en-US" sz="5400" dirty="0" smtClean="0">
                <a:solidFill>
                  <a:schemeClr val="bg1"/>
                </a:solidFill>
              </a:rPr>
              <a:t>Faculty Sponsor</a:t>
            </a:r>
          </a:p>
        </p:txBody>
      </p:sp>
      <p:pic>
        <p:nvPicPr>
          <p:cNvPr id="6"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87283">
            <a:off x="33133968" y="1971755"/>
            <a:ext cx="9525000" cy="539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34600" y="69415"/>
            <a:ext cx="23622000" cy="5201424"/>
          </a:xfrm>
          <a:prstGeom prst="rect">
            <a:avLst/>
          </a:prstGeom>
          <a:noFill/>
        </p:spPr>
        <p:txBody>
          <a:bodyPr wrap="square" rtlCol="0">
            <a:spAutoFit/>
          </a:bodyPr>
          <a:lstStyle/>
          <a:p>
            <a:pPr algn="ctr"/>
            <a:r>
              <a:rPr lang="en-US" sz="16600" dirty="0" smtClean="0">
                <a:ln>
                  <a:solidFill>
                    <a:sysClr val="windowText" lastClr="000000"/>
                  </a:solidFill>
                </a:ln>
                <a:solidFill>
                  <a:schemeClr val="bg1"/>
                </a:solidFill>
              </a:rPr>
              <a:t>Landing and Takeoff Cycle Flight Data Processing</a:t>
            </a:r>
            <a:endParaRPr lang="en-US" sz="16600" dirty="0">
              <a:ln>
                <a:solidFill>
                  <a:sysClr val="windowText" lastClr="000000"/>
                </a:solidFill>
              </a:ln>
              <a:solidFill>
                <a:schemeClr val="bg1"/>
              </a:solidFill>
            </a:endParaRPr>
          </a:p>
        </p:txBody>
      </p:sp>
      <p:sp>
        <p:nvSpPr>
          <p:cNvPr id="8" name="TextBox 7"/>
          <p:cNvSpPr txBox="1"/>
          <p:nvPr/>
        </p:nvSpPr>
        <p:spPr>
          <a:xfrm>
            <a:off x="233916" y="325934"/>
            <a:ext cx="11958084" cy="3416320"/>
          </a:xfrm>
          <a:prstGeom prst="rect">
            <a:avLst/>
          </a:prstGeom>
          <a:noFill/>
        </p:spPr>
        <p:txBody>
          <a:bodyPr wrap="square" rtlCol="0">
            <a:spAutoFit/>
          </a:bodyPr>
          <a:lstStyle/>
          <a:p>
            <a:r>
              <a:rPr lang="en-US" sz="4800" dirty="0" smtClean="0">
                <a:solidFill>
                  <a:schemeClr val="bg2"/>
                </a:solidFill>
                <a:effectLst>
                  <a:outerShdw blurRad="38100" dist="38100" dir="2700000" algn="tl">
                    <a:srgbClr val="000000">
                      <a:alpha val="43137"/>
                    </a:srgbClr>
                  </a:outerShdw>
                </a:effectLst>
              </a:rPr>
              <a:t>Air </a:t>
            </a:r>
            <a:r>
              <a:rPr lang="en-US" sz="4800" dirty="0">
                <a:solidFill>
                  <a:schemeClr val="bg2"/>
                </a:solidFill>
                <a:effectLst>
                  <a:outerShdw blurRad="38100" dist="38100" dir="2700000" algn="tl">
                    <a:srgbClr val="000000">
                      <a:alpha val="43137"/>
                    </a:srgbClr>
                  </a:outerShdw>
                </a:effectLst>
              </a:rPr>
              <a:t>Transport Institute for </a:t>
            </a:r>
            <a:r>
              <a:rPr lang="en-US" sz="4800" dirty="0" smtClean="0">
                <a:solidFill>
                  <a:schemeClr val="bg2"/>
                </a:solidFill>
                <a:effectLst>
                  <a:outerShdw blurRad="38100" dist="38100" dir="2700000" algn="tl">
                    <a:srgbClr val="000000">
                      <a:alpha val="43137"/>
                    </a:srgbClr>
                  </a:outerShdw>
                </a:effectLst>
              </a:rPr>
              <a:t>Environmental Sustainability (Air </a:t>
            </a:r>
            <a:r>
              <a:rPr lang="en-US" sz="4800" dirty="0" smtClean="0">
                <a:solidFill>
                  <a:schemeClr val="bg1"/>
                </a:solidFill>
                <a:effectLst>
                  <a:outerShdw blurRad="38100" dist="38100" dir="2700000" algn="tl">
                    <a:srgbClr val="000000">
                      <a:alpha val="43137"/>
                    </a:srgbClr>
                  </a:outerShdw>
                </a:effectLst>
              </a:rPr>
              <a:t>TIES)</a:t>
            </a:r>
          </a:p>
          <a:p>
            <a:endParaRPr lang="en-US" sz="2400" dirty="0">
              <a:solidFill>
                <a:schemeClr val="bg1"/>
              </a:solidFill>
              <a:effectLst>
                <a:outerShdw blurRad="38100" dist="38100" dir="2700000" algn="tl">
                  <a:srgbClr val="000000">
                    <a:alpha val="43137"/>
                  </a:srgbClr>
                </a:outerShdw>
              </a:effectLst>
            </a:endParaRPr>
          </a:p>
          <a:p>
            <a:r>
              <a:rPr lang="en-US" sz="4800" dirty="0" smtClean="0">
                <a:solidFill>
                  <a:schemeClr val="bg1"/>
                </a:solidFill>
                <a:effectLst>
                  <a:outerShdw blurRad="38100" dist="38100" dir="2700000" algn="tl">
                    <a:srgbClr val="000000">
                      <a:alpha val="43137"/>
                    </a:srgbClr>
                  </a:outerShdw>
                </a:effectLst>
              </a:rPr>
              <a:t>Purdue University </a:t>
            </a:r>
          </a:p>
          <a:p>
            <a:r>
              <a:rPr lang="en-US" sz="4800" dirty="0" smtClean="0">
                <a:solidFill>
                  <a:schemeClr val="bg1"/>
                </a:solidFill>
                <a:effectLst>
                  <a:outerShdw blurRad="38100" dist="38100" dir="2700000" algn="tl">
                    <a:srgbClr val="000000">
                      <a:alpha val="43137"/>
                    </a:srgbClr>
                  </a:outerShdw>
                </a:effectLst>
              </a:rPr>
              <a:t>Aviation Technology</a:t>
            </a:r>
            <a:endParaRPr lang="en-US" sz="4800"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7277100" y="7004011"/>
            <a:ext cx="29337000" cy="4585871"/>
          </a:xfrm>
          <a:prstGeom prst="rect">
            <a:avLst/>
          </a:prstGeom>
          <a:noFill/>
        </p:spPr>
        <p:txBody>
          <a:bodyPr wrap="square" rtlCol="0">
            <a:spAutoFit/>
          </a:bodyPr>
          <a:lstStyle/>
          <a:p>
            <a:pPr algn="ctr"/>
            <a:r>
              <a:rPr lang="en-US" sz="4000" b="1" dirty="0" smtClean="0"/>
              <a:t>Abstract</a:t>
            </a:r>
            <a:r>
              <a:rPr lang="en-US" sz="4000" dirty="0" smtClean="0"/>
              <a:t>:</a:t>
            </a:r>
            <a:r>
              <a:rPr lang="en-US" sz="3600" dirty="0" smtClean="0"/>
              <a:t> </a:t>
            </a:r>
          </a:p>
          <a:p>
            <a:r>
              <a:rPr lang="en-US" sz="3600" dirty="0"/>
              <a:t>The purpose of this project is to analyze logged flight data to estimate fuel flow rates and times in mode for the landing and takeoff (LTO) cycle at the Purdue University Airport.  Flight data is obtained from SIM cards from Cirrus SR20 aircraft within the Purdue University training fleet and processed using a MATLAB protocol. The </a:t>
            </a:r>
            <a:r>
              <a:rPr lang="en-US" sz="3600" dirty="0" smtClean="0"/>
              <a:t>MATLAB® </a:t>
            </a:r>
            <a:r>
              <a:rPr lang="en-US" sz="3600" dirty="0"/>
              <a:t>script parses flight data to determine fuel flow rates and times in mode for each phase of the LTO cycle.  Using a sample size of </a:t>
            </a:r>
            <a:r>
              <a:rPr lang="en-US" sz="3600" dirty="0" smtClean="0"/>
              <a:t>eight flights </a:t>
            </a:r>
            <a:r>
              <a:rPr lang="en-US" sz="3600" dirty="0"/>
              <a:t>from the spring of 2014, a statistical analysis is completed for processed fuel flow rate and times in mode data.  The analysis includes mean, standard deviation, and confidence intervals for each parameter.  T</a:t>
            </a:r>
            <a:r>
              <a:rPr lang="en-US" sz="3600" dirty="0" smtClean="0"/>
              <a:t>ime </a:t>
            </a:r>
            <a:r>
              <a:rPr lang="en-US" sz="3600" dirty="0"/>
              <a:t>in </a:t>
            </a:r>
            <a:r>
              <a:rPr lang="en-US" sz="3600" dirty="0" smtClean="0"/>
              <a:t>modes and fuel flow rates </a:t>
            </a:r>
            <a:r>
              <a:rPr lang="en-US" sz="3600" dirty="0"/>
              <a:t>are compared to the International Civil Aviation Organization (ICAO) and Emissions Dispersion and Modeling Software (EDMS) </a:t>
            </a:r>
            <a:r>
              <a:rPr lang="en-US" sz="3600" dirty="0" smtClean="0"/>
              <a:t>standards, respectively.  </a:t>
            </a:r>
            <a:r>
              <a:rPr lang="en-US" sz="3600" dirty="0"/>
              <a:t>Additionally, the investigation will determine sampling sizes for future studies and develop a sampling stratification plan.</a:t>
            </a:r>
          </a:p>
        </p:txBody>
      </p:sp>
      <p:pic>
        <p:nvPicPr>
          <p:cNvPr id="11" name="Picture 2" descr="http://www.globalaviationenglish.com/wp-content/uploads/2011/01/ICA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07047" y="8019266"/>
            <a:ext cx="3383753" cy="26839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9528" y="11472178"/>
            <a:ext cx="12266101" cy="4585871"/>
          </a:xfrm>
          <a:prstGeom prst="rect">
            <a:avLst/>
          </a:prstGeom>
          <a:noFill/>
        </p:spPr>
        <p:txBody>
          <a:bodyPr wrap="square" rtlCol="0">
            <a:spAutoFit/>
          </a:bodyPr>
          <a:lstStyle/>
          <a:p>
            <a:r>
              <a:rPr lang="en-US" sz="4000" b="1" dirty="0" smtClean="0"/>
              <a:t>Introduction:</a:t>
            </a:r>
            <a:r>
              <a:rPr lang="en-US" sz="3600" dirty="0" smtClean="0"/>
              <a:t> </a:t>
            </a:r>
          </a:p>
          <a:p>
            <a:r>
              <a:rPr lang="en-US" sz="3600" dirty="0" smtClean="0"/>
              <a:t>Standard values for landing and takeoff cycle time in modes and fuel flow rates  are given by the International Civil Aviation Organization (ICAO) (Figure 1) and the Emissions Dispersion and Modeling Software (EDMS), respectively.  Previous studies have shown discrepancies between standard values and airport-specific values of a general aviation airport.  Logged flight data can be used to validate and quantify the variation in values.</a:t>
            </a:r>
          </a:p>
        </p:txBody>
      </p:sp>
      <p:sp>
        <p:nvSpPr>
          <p:cNvPr id="13" name="TextBox 12"/>
          <p:cNvSpPr txBox="1"/>
          <p:nvPr/>
        </p:nvSpPr>
        <p:spPr>
          <a:xfrm>
            <a:off x="31146749" y="11013616"/>
            <a:ext cx="12449175" cy="6801862"/>
          </a:xfrm>
          <a:prstGeom prst="rect">
            <a:avLst/>
          </a:prstGeom>
          <a:noFill/>
        </p:spPr>
        <p:txBody>
          <a:bodyPr wrap="square" rtlCol="0">
            <a:spAutoFit/>
          </a:bodyPr>
          <a:lstStyle/>
          <a:p>
            <a:r>
              <a:rPr lang="en-US" sz="4000" b="1" dirty="0" smtClean="0"/>
              <a:t>Results</a:t>
            </a:r>
            <a:r>
              <a:rPr lang="en-US" sz="4000" dirty="0" smtClean="0"/>
              <a:t>:</a:t>
            </a:r>
            <a:endParaRPr lang="en-US" sz="3600" dirty="0" smtClean="0"/>
          </a:p>
          <a:p>
            <a:pPr marL="457200" lvl="1" indent="-457200">
              <a:buFont typeface="Arial" pitchFamily="34" charset="0"/>
              <a:buChar char="•"/>
            </a:pPr>
            <a:r>
              <a:rPr lang="en-US" sz="3600" dirty="0" smtClean="0"/>
              <a:t>Time in mode (Table 1 and Figure 3):</a:t>
            </a:r>
            <a:endParaRPr lang="en-US" sz="3600" dirty="0"/>
          </a:p>
          <a:p>
            <a:pPr marL="1135063" lvl="2" indent="-504825">
              <a:buFont typeface="Arial" panose="020B0604020202020204" pitchFamily="34" charset="0"/>
              <a:buChar char="•"/>
            </a:pPr>
            <a:r>
              <a:rPr lang="en-US" sz="3600" dirty="0" smtClean="0"/>
              <a:t>Increased for takeoff, climb, and approach by 4.46%, 180.30%, and 30.36%, respectively</a:t>
            </a:r>
          </a:p>
          <a:p>
            <a:pPr marL="1135063" lvl="2" indent="-504825">
              <a:buFont typeface="Arial" panose="020B0604020202020204" pitchFamily="34" charset="0"/>
              <a:buChar char="•"/>
            </a:pPr>
            <a:r>
              <a:rPr lang="en-US" sz="3600" dirty="0" smtClean="0"/>
              <a:t>Decreased for taxi by 44.36%</a:t>
            </a:r>
          </a:p>
          <a:p>
            <a:pPr marL="1135063" lvl="2" indent="-504825">
              <a:buFont typeface="Arial" panose="020B0604020202020204" pitchFamily="34" charset="0"/>
              <a:buChar char="•"/>
            </a:pPr>
            <a:r>
              <a:rPr lang="en-US" sz="3600" dirty="0" smtClean="0"/>
              <a:t>Total time in mode decreased by 19.2%</a:t>
            </a:r>
          </a:p>
          <a:p>
            <a:pPr marL="457200" lvl="1" indent="-457200">
              <a:buFont typeface="Arial" pitchFamily="34" charset="0"/>
              <a:buChar char="•"/>
            </a:pPr>
            <a:r>
              <a:rPr lang="en-US" sz="3600" dirty="0" smtClean="0"/>
              <a:t>Fuel Flow Rates (Table 2 and Figure 4):</a:t>
            </a:r>
            <a:endParaRPr lang="en-US" sz="3600" dirty="0"/>
          </a:p>
          <a:p>
            <a:pPr marL="1135063" lvl="2" indent="-504825">
              <a:buFont typeface="Arial" panose="020B0604020202020204" pitchFamily="34" charset="0"/>
              <a:buChar char="•"/>
            </a:pPr>
            <a:r>
              <a:rPr lang="en-US" sz="3600" dirty="0" smtClean="0"/>
              <a:t>Decreased for takeoff, climb, and approach by 54.36%, 36.60%, and 69.77%, respectively</a:t>
            </a:r>
          </a:p>
          <a:p>
            <a:pPr marL="1135063" lvl="2" indent="-504825">
              <a:buFont typeface="Arial" panose="020B0604020202020204" pitchFamily="34" charset="0"/>
              <a:buChar char="•"/>
            </a:pPr>
            <a:r>
              <a:rPr lang="en-US" sz="3600" dirty="0" smtClean="0"/>
              <a:t>Increased for taxi by 53.88%</a:t>
            </a:r>
          </a:p>
          <a:p>
            <a:pPr marL="457200" lvl="1" indent="-457200">
              <a:buFont typeface="Arial" pitchFamily="34" charset="0"/>
              <a:buChar char="•"/>
            </a:pPr>
            <a:r>
              <a:rPr lang="en-US" sz="3600" dirty="0" smtClean="0"/>
              <a:t>Overall, fuel consumption (summation of fuel flow rate * time in mode for each LTO Operating Mode) decreased by 15.43% </a:t>
            </a:r>
          </a:p>
        </p:txBody>
      </p:sp>
      <p:sp>
        <p:nvSpPr>
          <p:cNvPr id="14" name="TextBox 13"/>
          <p:cNvSpPr txBox="1"/>
          <p:nvPr/>
        </p:nvSpPr>
        <p:spPr>
          <a:xfrm>
            <a:off x="406854" y="23431607"/>
            <a:ext cx="10003971" cy="9571851"/>
          </a:xfrm>
          <a:prstGeom prst="rect">
            <a:avLst/>
          </a:prstGeom>
          <a:noFill/>
        </p:spPr>
        <p:txBody>
          <a:bodyPr wrap="square" rtlCol="0">
            <a:spAutoFit/>
          </a:bodyPr>
          <a:lstStyle/>
          <a:p>
            <a:r>
              <a:rPr lang="en-US" sz="4000" b="1" dirty="0" smtClean="0"/>
              <a:t>Methodology</a:t>
            </a:r>
            <a:r>
              <a:rPr lang="en-US" sz="4000" dirty="0" smtClean="0"/>
              <a:t>: </a:t>
            </a:r>
          </a:p>
          <a:p>
            <a:pPr marL="481013" lvl="1" indent="-481013">
              <a:buFont typeface="Arial" pitchFamily="34" charset="0"/>
              <a:buChar char="•"/>
            </a:pPr>
            <a:r>
              <a:rPr lang="en-US" sz="3600" dirty="0" smtClean="0"/>
              <a:t>8 Cirrus SR20 aircraft flights during spring 2014 landing and taking off from Purdue University Airport (</a:t>
            </a:r>
            <a:r>
              <a:rPr lang="en-US" sz="3600" dirty="0" err="1" smtClean="0"/>
              <a:t>KLAF</a:t>
            </a:r>
            <a:r>
              <a:rPr lang="en-US" sz="3600" dirty="0" smtClean="0"/>
              <a:t>) used as study sample</a:t>
            </a:r>
          </a:p>
          <a:p>
            <a:pPr marL="481013" lvl="1" indent="-481013">
              <a:buFont typeface="Arial" pitchFamily="34" charset="0"/>
              <a:buChar char="•"/>
            </a:pPr>
            <a:r>
              <a:rPr lang="en-US" sz="3600" dirty="0" smtClean="0"/>
              <a:t>Flight parameters logged on the aircraft’s </a:t>
            </a:r>
            <a:r>
              <a:rPr lang="en-US" sz="3600" dirty="0" err="1" smtClean="0"/>
              <a:t>SIM</a:t>
            </a:r>
            <a:r>
              <a:rPr lang="en-US" sz="3600" dirty="0" smtClean="0"/>
              <a:t> card throughout each flight</a:t>
            </a:r>
          </a:p>
          <a:p>
            <a:pPr marL="1135063" lvl="2" indent="-504825">
              <a:buFont typeface="Arial" panose="020B0604020202020204" pitchFamily="34" charset="0"/>
              <a:buChar char="•"/>
            </a:pPr>
            <a:r>
              <a:rPr lang="en-US" sz="3600" dirty="0"/>
              <a:t>e</a:t>
            </a:r>
            <a:r>
              <a:rPr lang="en-US" sz="3600" dirty="0" smtClean="0"/>
              <a:t>.g.) engine RPM, latitude, longitude, ground speed, time, ect…</a:t>
            </a:r>
          </a:p>
          <a:p>
            <a:pPr marL="481013" lvl="1" indent="-481013">
              <a:buFont typeface="Arial" pitchFamily="34" charset="0"/>
              <a:buChar char="•"/>
            </a:pPr>
            <a:r>
              <a:rPr lang="en-US" sz="3600" dirty="0" smtClean="0"/>
              <a:t>Data extracted from SIM card as a comma separated value (CSV) file</a:t>
            </a:r>
          </a:p>
          <a:p>
            <a:pPr marL="481013" lvl="1" indent="-481013">
              <a:buFont typeface="Arial" pitchFamily="34" charset="0"/>
              <a:buChar char="•"/>
            </a:pPr>
            <a:r>
              <a:rPr lang="en-US" sz="3600" dirty="0" smtClean="0"/>
              <a:t>CSV file imported into MATLAB and parsed using engine and flight parameter based  script</a:t>
            </a:r>
          </a:p>
          <a:p>
            <a:pPr marL="481013" lvl="1" indent="-481013">
              <a:buFont typeface="Arial" pitchFamily="34" charset="0"/>
              <a:buChar char="•"/>
            </a:pPr>
            <a:r>
              <a:rPr lang="en-US" sz="3600" dirty="0" smtClean="0"/>
              <a:t>Time in mode and fuel flow rates generated as output from MATLAB script</a:t>
            </a:r>
          </a:p>
          <a:p>
            <a:pPr marL="481013" lvl="1" indent="-481013">
              <a:buFont typeface="Arial" pitchFamily="34" charset="0"/>
              <a:buChar char="•"/>
            </a:pPr>
            <a:r>
              <a:rPr lang="en-US" sz="3600" dirty="0" smtClean="0"/>
              <a:t>Generated values from each flight compiled, analyzed for statistical significance, and compared to standard values</a:t>
            </a:r>
          </a:p>
        </p:txBody>
      </p:sp>
      <p:sp>
        <p:nvSpPr>
          <p:cNvPr id="15" name="TextBox 14"/>
          <p:cNvSpPr txBox="1"/>
          <p:nvPr/>
        </p:nvSpPr>
        <p:spPr>
          <a:xfrm>
            <a:off x="10820400" y="30104400"/>
            <a:ext cx="20326349" cy="2677656"/>
          </a:xfrm>
          <a:prstGeom prst="rect">
            <a:avLst/>
          </a:prstGeom>
          <a:noFill/>
        </p:spPr>
        <p:txBody>
          <a:bodyPr wrap="square" rtlCol="0">
            <a:spAutoFit/>
          </a:bodyPr>
          <a:lstStyle/>
          <a:p>
            <a:r>
              <a:rPr lang="en-US" sz="4000" b="1" dirty="0" smtClean="0"/>
              <a:t>References</a:t>
            </a:r>
            <a:r>
              <a:rPr lang="en-US" sz="4000" dirty="0" smtClean="0"/>
              <a:t>:</a:t>
            </a:r>
          </a:p>
          <a:p>
            <a:pPr marL="628650" indent="-400050">
              <a:buFont typeface="Arial" pitchFamily="34" charset="0"/>
              <a:buChar char="•"/>
            </a:pPr>
            <a:r>
              <a:rPr lang="en-US" sz="3200" dirty="0" smtClean="0"/>
              <a:t>International Civil Aviation Organization - ICAO, (n.d.). </a:t>
            </a:r>
            <a:r>
              <a:rPr lang="en-US" sz="3200" i="1" dirty="0" smtClean="0"/>
              <a:t>Local air quality</a:t>
            </a:r>
            <a:r>
              <a:rPr lang="en-US" sz="3200" dirty="0" smtClean="0"/>
              <a:t>. Retrieved from website: http://www.icao.int/environmental-protection/Pages/local-air-quality.aspx </a:t>
            </a:r>
          </a:p>
          <a:p>
            <a:pPr marL="628650" indent="-400050">
              <a:buFont typeface="Arial" pitchFamily="34" charset="0"/>
              <a:buChar char="•"/>
            </a:pPr>
            <a:r>
              <a:rPr lang="en-US" sz="3200" dirty="0" err="1" smtClean="0"/>
              <a:t>Katsaduros</a:t>
            </a:r>
            <a:r>
              <a:rPr lang="en-US" sz="3200" dirty="0"/>
              <a:t>, D., Prall, M., &amp; Johnson, M. (2014). Exploration of Emissions Modeling for a General Aviation Airport. </a:t>
            </a:r>
            <a:r>
              <a:rPr lang="en-US" sz="3200" i="1" dirty="0"/>
              <a:t>AIAA SciTech 52nd Aerospace Sciences Meeting</a:t>
            </a:r>
            <a:r>
              <a:rPr lang="en-US" sz="3200" dirty="0"/>
              <a:t>. Retrieved from http://arc.aiaa.org/doi/abs/10.2514/6.2014-0013</a:t>
            </a:r>
          </a:p>
        </p:txBody>
      </p:sp>
      <p:grpSp>
        <p:nvGrpSpPr>
          <p:cNvPr id="23" name="Group 22"/>
          <p:cNvGrpSpPr>
            <a:grpSpLocks noChangeAspect="1"/>
          </p:cNvGrpSpPr>
          <p:nvPr/>
        </p:nvGrpSpPr>
        <p:grpSpPr>
          <a:xfrm>
            <a:off x="241872" y="19068991"/>
            <a:ext cx="9310116" cy="4314127"/>
            <a:chOff x="12877800" y="18516600"/>
            <a:chExt cx="7181850" cy="3327929"/>
          </a:xfrm>
        </p:grpSpPr>
        <p:pic>
          <p:nvPicPr>
            <p:cNvPr id="24" name="Picture 23" descr="http://www.icao.int/environmental-protection/PublishingImages/LocalAirQuality.jpg"/>
            <p:cNvPicPr/>
            <p:nvPr/>
          </p:nvPicPr>
          <p:blipFill rotWithShape="1">
            <a:blip r:embed="rId8" cstate="print"/>
            <a:srcRect l="4159" t="2602" b="11552"/>
            <a:stretch/>
          </p:blipFill>
          <p:spPr bwMode="auto">
            <a:xfrm>
              <a:off x="12877800" y="18516600"/>
              <a:ext cx="7181850" cy="2971800"/>
            </a:xfrm>
            <a:prstGeom prst="rect">
              <a:avLst/>
            </a:prstGeom>
            <a:noFill/>
            <a:ln w="9525">
              <a:solidFill>
                <a:schemeClr val="tx1"/>
              </a:solidFill>
              <a:miter lim="800000"/>
              <a:headEnd/>
              <a:tailEnd/>
            </a:ln>
          </p:spPr>
        </p:pic>
        <p:sp>
          <p:nvSpPr>
            <p:cNvPr id="25" name="TextBox 24"/>
            <p:cNvSpPr txBox="1"/>
            <p:nvPr/>
          </p:nvSpPr>
          <p:spPr>
            <a:xfrm>
              <a:off x="13297697" y="21488399"/>
              <a:ext cx="6342056" cy="356130"/>
            </a:xfrm>
            <a:prstGeom prst="rect">
              <a:avLst/>
            </a:prstGeom>
            <a:noFill/>
          </p:spPr>
          <p:txBody>
            <a:bodyPr wrap="square" rtlCol="0">
              <a:spAutoFit/>
            </a:bodyPr>
            <a:lstStyle/>
            <a:p>
              <a:pPr algn="ctr"/>
              <a:r>
                <a:rPr lang="en-US" sz="2400" dirty="0" smtClean="0"/>
                <a:t>Figure 1: ICAO Landing </a:t>
              </a:r>
              <a:r>
                <a:rPr lang="en-US" sz="2400" dirty="0"/>
                <a:t>T</a:t>
              </a:r>
              <a:r>
                <a:rPr lang="en-US" sz="2400" dirty="0" smtClean="0"/>
                <a:t>ake-off Cycle, Source ICAO</a:t>
              </a:r>
              <a:endParaRPr lang="en-US" sz="2400" dirty="0"/>
            </a:p>
          </p:txBody>
        </p:sp>
      </p:grpSp>
      <p:graphicFrame>
        <p:nvGraphicFramePr>
          <p:cNvPr id="36" name="Table 35"/>
          <p:cNvGraphicFramePr>
            <a:graphicFrameLocks noGrp="1"/>
          </p:cNvGraphicFramePr>
          <p:nvPr>
            <p:extLst>
              <p:ext uri="{D42A27DB-BD31-4B8C-83A1-F6EECF244321}">
                <p14:modId xmlns:p14="http://schemas.microsoft.com/office/powerpoint/2010/main" val="3658328698"/>
              </p:ext>
            </p:extLst>
          </p:nvPr>
        </p:nvGraphicFramePr>
        <p:xfrm>
          <a:off x="10451776" y="25974177"/>
          <a:ext cx="10848341" cy="4105656"/>
        </p:xfrm>
        <a:graphic>
          <a:graphicData uri="http://schemas.openxmlformats.org/drawingml/2006/table">
            <a:tbl>
              <a:tblPr firstRow="1" firstCol="1" bandRow="1">
                <a:tableStyleId>{B301B821-A1FF-4177-AEE7-76D212191A09}</a:tableStyleId>
              </a:tblPr>
              <a:tblGrid>
                <a:gridCol w="3696907"/>
                <a:gridCol w="3564573"/>
                <a:gridCol w="3586861"/>
              </a:tblGrid>
              <a:tr h="685800">
                <a:tc>
                  <a:txBody>
                    <a:bodyPr/>
                    <a:lstStyle/>
                    <a:p>
                      <a:pPr marL="0" marR="0" algn="ctr">
                        <a:lnSpc>
                          <a:spcPct val="115000"/>
                        </a:lnSpc>
                        <a:spcBef>
                          <a:spcPts val="0"/>
                        </a:spcBef>
                        <a:spcAft>
                          <a:spcPts val="0"/>
                        </a:spcAft>
                      </a:pPr>
                      <a:r>
                        <a:rPr lang="en-US" sz="3600" b="1" dirty="0" smtClean="0">
                          <a:effectLst/>
                          <a:latin typeface="Calibri"/>
                          <a:ea typeface="Calibri"/>
                          <a:cs typeface="Times New Roman"/>
                        </a:rPr>
                        <a:t>0</a:t>
                      </a:r>
                      <a:endParaRPr lang="en-US" sz="3600" b="1"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3135020" rtl="0" eaLnBrk="1" fontAlgn="auto" latinLnBrk="0" hangingPunct="1">
                        <a:lnSpc>
                          <a:spcPct val="115000"/>
                        </a:lnSpc>
                        <a:spcBef>
                          <a:spcPts val="0"/>
                        </a:spcBef>
                        <a:spcAft>
                          <a:spcPts val="0"/>
                        </a:spcAft>
                        <a:buClrTx/>
                        <a:buSzTx/>
                        <a:buFontTx/>
                        <a:buNone/>
                        <a:tabLst/>
                        <a:defRPr/>
                      </a:pPr>
                      <a:r>
                        <a:rPr lang="en-US" sz="3600" b="1" dirty="0" smtClean="0">
                          <a:effectLst/>
                        </a:rPr>
                        <a:t>ICAO Standard</a:t>
                      </a:r>
                      <a:endParaRPr lang="en-US" sz="3600" b="1" dirty="0" smtClean="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600" b="1" dirty="0" smtClean="0">
                          <a:effectLst/>
                          <a:latin typeface="Calibri"/>
                          <a:ea typeface="Calibri"/>
                          <a:cs typeface="Times New Roman"/>
                        </a:rPr>
                        <a:t>MATLAB Estimate</a:t>
                      </a:r>
                      <a:endParaRPr lang="en-US" sz="3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685800">
                <a:tc>
                  <a:txBody>
                    <a:bodyPr/>
                    <a:lstStyle/>
                    <a:p>
                      <a:pPr marL="0" marR="0" algn="ctr">
                        <a:lnSpc>
                          <a:spcPct val="115000"/>
                        </a:lnSpc>
                        <a:spcBef>
                          <a:spcPts val="0"/>
                        </a:spcBef>
                        <a:spcAft>
                          <a:spcPts val="0"/>
                        </a:spcAft>
                      </a:pPr>
                      <a:r>
                        <a:rPr lang="en-US" sz="3200" b="1" dirty="0">
                          <a:effectLst/>
                        </a:rPr>
                        <a:t>LTO </a:t>
                      </a:r>
                      <a:r>
                        <a:rPr lang="en-US" sz="3200" b="1" dirty="0" smtClean="0">
                          <a:effectLst/>
                        </a:rPr>
                        <a:t>Operating </a:t>
                      </a:r>
                      <a:r>
                        <a:rPr lang="en-US" sz="3200" b="1" dirty="0">
                          <a:effectLst/>
                        </a:rPr>
                        <a:t>Mode</a:t>
                      </a:r>
                      <a:endParaRPr lang="en-US" sz="32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1" dirty="0" smtClean="0">
                          <a:effectLst/>
                        </a:rPr>
                        <a:t>Time-in </a:t>
                      </a:r>
                      <a:r>
                        <a:rPr lang="en-US" sz="3200" b="1" dirty="0">
                          <a:effectLst/>
                        </a:rPr>
                        <a:t>mode [</a:t>
                      </a:r>
                      <a:r>
                        <a:rPr lang="en-US" sz="3200" b="1" dirty="0" smtClean="0">
                          <a:effectLst/>
                        </a:rPr>
                        <a:t>min]</a:t>
                      </a:r>
                      <a:endParaRPr lang="en-US" sz="32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1" dirty="0" smtClean="0">
                          <a:effectLst/>
                          <a:latin typeface="Calibri"/>
                          <a:ea typeface="Calibri"/>
                          <a:cs typeface="Times New Roman"/>
                        </a:rPr>
                        <a:t>Time-in mode</a:t>
                      </a:r>
                      <a:r>
                        <a:rPr lang="en-US" sz="3200" b="1" baseline="0" dirty="0" smtClean="0">
                          <a:effectLst/>
                          <a:latin typeface="Calibri"/>
                          <a:ea typeface="Calibri"/>
                          <a:cs typeface="Times New Roman"/>
                        </a:rPr>
                        <a:t> [min]</a:t>
                      </a:r>
                      <a:endParaRPr lang="en-US" sz="32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967">
                <a:tc>
                  <a:txBody>
                    <a:bodyPr/>
                    <a:lstStyle/>
                    <a:p>
                      <a:pPr marL="0" marR="0" algn="ctr">
                        <a:lnSpc>
                          <a:spcPct val="115000"/>
                        </a:lnSpc>
                        <a:spcBef>
                          <a:spcPts val="0"/>
                        </a:spcBef>
                        <a:spcAft>
                          <a:spcPts val="0"/>
                        </a:spcAft>
                      </a:pPr>
                      <a:r>
                        <a:rPr lang="en-US" sz="3200" b="0" dirty="0">
                          <a:effectLst/>
                        </a:rPr>
                        <a:t>Take-Off</a:t>
                      </a:r>
                      <a:endParaRPr lang="en-US" sz="32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rPr>
                        <a:t>0.7</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Calibri"/>
                          <a:ea typeface="Calibri"/>
                          <a:cs typeface="Times New Roman"/>
                        </a:rPr>
                        <a:t>0.7313</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967">
                <a:tc>
                  <a:txBody>
                    <a:bodyPr/>
                    <a:lstStyle/>
                    <a:p>
                      <a:pPr marL="0" marR="0" algn="ctr">
                        <a:lnSpc>
                          <a:spcPct val="115000"/>
                        </a:lnSpc>
                        <a:spcBef>
                          <a:spcPts val="0"/>
                        </a:spcBef>
                        <a:spcAft>
                          <a:spcPts val="0"/>
                        </a:spcAft>
                      </a:pPr>
                      <a:r>
                        <a:rPr lang="en-US" sz="3200" b="0" dirty="0">
                          <a:effectLst/>
                        </a:rPr>
                        <a:t>Climb</a:t>
                      </a:r>
                      <a:endParaRPr lang="en-US" sz="32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2.2</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Calibri"/>
                          <a:ea typeface="Calibri"/>
                          <a:cs typeface="Times New Roman"/>
                        </a:rPr>
                        <a:t>6.1667</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967">
                <a:tc>
                  <a:txBody>
                    <a:bodyPr/>
                    <a:lstStyle/>
                    <a:p>
                      <a:pPr marL="0" marR="0" algn="ctr">
                        <a:lnSpc>
                          <a:spcPct val="115000"/>
                        </a:lnSpc>
                        <a:spcBef>
                          <a:spcPts val="0"/>
                        </a:spcBef>
                        <a:spcAft>
                          <a:spcPts val="0"/>
                        </a:spcAft>
                      </a:pPr>
                      <a:r>
                        <a:rPr lang="en-US" sz="3200" b="0" dirty="0">
                          <a:effectLst/>
                        </a:rPr>
                        <a:t>Approach</a:t>
                      </a:r>
                      <a:endParaRPr lang="en-US" sz="32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rPr>
                        <a:t>4.0</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Calibri"/>
                          <a:ea typeface="Calibri"/>
                          <a:cs typeface="Times New Roman"/>
                        </a:rPr>
                        <a:t>5.2146</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967">
                <a:tc>
                  <a:txBody>
                    <a:bodyPr/>
                    <a:lstStyle/>
                    <a:p>
                      <a:pPr marL="0" marR="0" algn="ctr">
                        <a:lnSpc>
                          <a:spcPct val="115000"/>
                        </a:lnSpc>
                        <a:spcBef>
                          <a:spcPts val="0"/>
                        </a:spcBef>
                        <a:spcAft>
                          <a:spcPts val="0"/>
                        </a:spcAft>
                      </a:pPr>
                      <a:r>
                        <a:rPr lang="en-US" sz="3200" b="0" dirty="0">
                          <a:effectLst/>
                        </a:rPr>
                        <a:t>Taxi/ground idle</a:t>
                      </a:r>
                      <a:endParaRPr lang="en-US" sz="32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rPr>
                        <a:t>26.0</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Calibri"/>
                          <a:ea typeface="Calibri"/>
                          <a:cs typeface="Times New Roman"/>
                        </a:rPr>
                        <a:t>14.4667</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935">
                <a:tc gridSpan="3">
                  <a:txBody>
                    <a:bodyPr/>
                    <a:lstStyle/>
                    <a:p>
                      <a:pPr marL="0" marR="0" algn="ctr">
                        <a:lnSpc>
                          <a:spcPct val="115000"/>
                        </a:lnSpc>
                        <a:spcBef>
                          <a:spcPts val="0"/>
                        </a:spcBef>
                        <a:spcAft>
                          <a:spcPts val="0"/>
                        </a:spcAft>
                      </a:pPr>
                      <a:r>
                        <a:rPr lang="en-US" sz="2800" b="0" dirty="0" smtClean="0">
                          <a:effectLst/>
                          <a:latin typeface="Calibri"/>
                          <a:ea typeface="Calibri"/>
                          <a:cs typeface="Times New Roman"/>
                        </a:rPr>
                        <a:t>Table</a:t>
                      </a:r>
                      <a:r>
                        <a:rPr lang="en-US" sz="2800" b="0" baseline="0" dirty="0" smtClean="0">
                          <a:effectLst/>
                          <a:latin typeface="Calibri"/>
                          <a:ea typeface="Calibri"/>
                          <a:cs typeface="Times New Roman"/>
                        </a:rPr>
                        <a:t> 1</a:t>
                      </a:r>
                      <a:r>
                        <a:rPr lang="en-US" sz="2800" b="0" dirty="0" smtClean="0">
                          <a:effectLst/>
                          <a:latin typeface="Calibri"/>
                          <a:ea typeface="Calibri"/>
                          <a:cs typeface="Times New Roman"/>
                        </a:rPr>
                        <a:t>: Time in Mode</a:t>
                      </a:r>
                      <a:r>
                        <a:rPr lang="en-US" sz="2800" b="0" baseline="0" dirty="0" smtClean="0">
                          <a:effectLst/>
                          <a:latin typeface="Calibri"/>
                          <a:ea typeface="Calibri"/>
                          <a:cs typeface="Times New Roman"/>
                        </a:rPr>
                        <a:t> per LTO Operating Mode</a:t>
                      </a:r>
                      <a:endParaRPr lang="en-US" sz="2800" b="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0"/>
                        </a:spcBef>
                        <a:spcAft>
                          <a:spcPts val="0"/>
                        </a:spcAft>
                      </a:pPr>
                      <a:endParaRPr lang="en-US" sz="2000" b="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 name="TextBox 39"/>
          <p:cNvSpPr txBox="1"/>
          <p:nvPr/>
        </p:nvSpPr>
        <p:spPr>
          <a:xfrm>
            <a:off x="33985200" y="26703469"/>
            <a:ext cx="9753600" cy="3477875"/>
          </a:xfrm>
          <a:prstGeom prst="rect">
            <a:avLst/>
          </a:prstGeom>
          <a:noFill/>
        </p:spPr>
        <p:txBody>
          <a:bodyPr wrap="square" rtlCol="0">
            <a:spAutoFit/>
          </a:bodyPr>
          <a:lstStyle/>
          <a:p>
            <a:r>
              <a:rPr lang="en-US" sz="4000" b="1" dirty="0" smtClean="0"/>
              <a:t>Discussion:</a:t>
            </a:r>
          </a:p>
          <a:p>
            <a:pPr marL="571500" indent="-571500">
              <a:buFont typeface="Arial" pitchFamily="34" charset="0"/>
              <a:buChar char="•"/>
            </a:pPr>
            <a:r>
              <a:rPr lang="en-US" sz="3600" dirty="0" smtClean="0"/>
              <a:t>SIM card data and analysis confirmed discrepancy between standard values and values collected from Cirrus SR20 flight data.</a:t>
            </a:r>
          </a:p>
          <a:p>
            <a:pPr marL="571500" indent="-571500">
              <a:buFont typeface="Arial" pitchFamily="34" charset="0"/>
              <a:buChar char="•"/>
            </a:pPr>
            <a:r>
              <a:rPr lang="en-US" sz="3600" dirty="0" smtClean="0"/>
              <a:t>A greater sampling size (~25+ flights) would provide a better representation of the true</a:t>
            </a:r>
          </a:p>
        </p:txBody>
      </p:sp>
      <p:pic>
        <p:nvPicPr>
          <p:cNvPr id="43"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12717" flipH="1">
            <a:off x="2229727" y="1822352"/>
            <a:ext cx="9525000" cy="539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9" name="Table 48"/>
          <p:cNvGraphicFramePr>
            <a:graphicFrameLocks noGrp="1"/>
          </p:cNvGraphicFramePr>
          <p:nvPr>
            <p:extLst>
              <p:ext uri="{D42A27DB-BD31-4B8C-83A1-F6EECF244321}">
                <p14:modId xmlns:p14="http://schemas.microsoft.com/office/powerpoint/2010/main" val="821452394"/>
              </p:ext>
            </p:extLst>
          </p:nvPr>
        </p:nvGraphicFramePr>
        <p:xfrm>
          <a:off x="21592278" y="25974177"/>
          <a:ext cx="12002833" cy="4105656"/>
        </p:xfrm>
        <a:graphic>
          <a:graphicData uri="http://schemas.openxmlformats.org/drawingml/2006/table">
            <a:tbl>
              <a:tblPr firstRow="1" firstCol="1" bandRow="1">
                <a:tableStyleId>{B301B821-A1FF-4177-AEE7-76D212191A09}</a:tableStyleId>
              </a:tblPr>
              <a:tblGrid>
                <a:gridCol w="3696907"/>
                <a:gridCol w="4152963"/>
                <a:gridCol w="4152963"/>
              </a:tblGrid>
              <a:tr h="685800">
                <a:tc>
                  <a:txBody>
                    <a:bodyPr/>
                    <a:lstStyle/>
                    <a:p>
                      <a:pPr marL="0" marR="0" algn="ctr">
                        <a:lnSpc>
                          <a:spcPct val="115000"/>
                        </a:lnSpc>
                        <a:spcBef>
                          <a:spcPts val="0"/>
                        </a:spcBef>
                        <a:spcAft>
                          <a:spcPts val="0"/>
                        </a:spcAft>
                      </a:pPr>
                      <a:endParaRPr lang="en-US" sz="3600" b="1"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3600" b="1" dirty="0" smtClean="0">
                          <a:effectLst/>
                          <a:latin typeface="Calibri"/>
                          <a:ea typeface="Calibri"/>
                          <a:cs typeface="Times New Roman"/>
                        </a:rPr>
                        <a:t>EDMS Standard</a:t>
                      </a:r>
                      <a:endParaRPr lang="en-US" sz="3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dirty="0" smtClean="0">
                          <a:effectLst/>
                          <a:latin typeface="Calibri"/>
                          <a:ea typeface="Calibri"/>
                          <a:cs typeface="Times New Roman"/>
                        </a:rPr>
                        <a:t>MATLAB Estimate</a:t>
                      </a:r>
                      <a:endParaRPr lang="en-US" sz="3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685800">
                <a:tc>
                  <a:txBody>
                    <a:bodyPr/>
                    <a:lstStyle/>
                    <a:p>
                      <a:pPr marL="0" marR="0" algn="ctr">
                        <a:lnSpc>
                          <a:spcPct val="115000"/>
                        </a:lnSpc>
                        <a:spcBef>
                          <a:spcPts val="0"/>
                        </a:spcBef>
                        <a:spcAft>
                          <a:spcPts val="0"/>
                        </a:spcAft>
                      </a:pPr>
                      <a:r>
                        <a:rPr lang="en-US" sz="3200" b="1" dirty="0">
                          <a:effectLst/>
                        </a:rPr>
                        <a:t>LTO </a:t>
                      </a:r>
                      <a:r>
                        <a:rPr lang="en-US" sz="3200" b="1" dirty="0" smtClean="0">
                          <a:effectLst/>
                        </a:rPr>
                        <a:t>Operating </a:t>
                      </a:r>
                      <a:r>
                        <a:rPr lang="en-US" sz="3200" b="1" dirty="0">
                          <a:effectLst/>
                        </a:rPr>
                        <a:t>Mode</a:t>
                      </a:r>
                      <a:endParaRPr lang="en-US" sz="32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1" dirty="0" smtClean="0">
                          <a:effectLst/>
                          <a:latin typeface="Calibri"/>
                          <a:ea typeface="Calibri"/>
                          <a:cs typeface="Times New Roman"/>
                        </a:rPr>
                        <a:t>Fuel Flow Rate [kg/sec]</a:t>
                      </a:r>
                      <a:endParaRPr lang="en-US" sz="32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15000"/>
                        </a:lnSpc>
                        <a:spcBef>
                          <a:spcPts val="0"/>
                        </a:spcBef>
                        <a:spcAft>
                          <a:spcPts val="0"/>
                        </a:spcAft>
                        <a:buClrTx/>
                        <a:buSzTx/>
                        <a:buFontTx/>
                        <a:buNone/>
                        <a:tabLst/>
                        <a:defRPr/>
                      </a:pPr>
                      <a:r>
                        <a:rPr lang="en-US" sz="3200" b="1" dirty="0" smtClean="0">
                          <a:effectLst/>
                          <a:latin typeface="+mn-lt"/>
                          <a:ea typeface="Calibri"/>
                          <a:cs typeface="Times New Roman"/>
                        </a:rPr>
                        <a:t>Fuel Flow Rate [kg/sec]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967">
                <a:tc>
                  <a:txBody>
                    <a:bodyPr/>
                    <a:lstStyle/>
                    <a:p>
                      <a:pPr marL="0" marR="0" algn="ctr">
                        <a:lnSpc>
                          <a:spcPct val="115000"/>
                        </a:lnSpc>
                        <a:spcBef>
                          <a:spcPts val="0"/>
                        </a:spcBef>
                        <a:spcAft>
                          <a:spcPts val="0"/>
                        </a:spcAft>
                      </a:pPr>
                      <a:r>
                        <a:rPr lang="en-US" sz="3200" b="0" dirty="0">
                          <a:effectLst/>
                        </a:rPr>
                        <a:t>Take-Off</a:t>
                      </a:r>
                      <a:endParaRPr lang="en-US" sz="32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Calibri"/>
                          <a:ea typeface="Calibri"/>
                          <a:cs typeface="Times New Roman"/>
                        </a:rPr>
                        <a:t>0.001122</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mn-lt"/>
                          <a:ea typeface="Calibri"/>
                          <a:cs typeface="Times New Roman"/>
                        </a:rPr>
                        <a:t>0.008949</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967">
                <a:tc>
                  <a:txBody>
                    <a:bodyPr/>
                    <a:lstStyle/>
                    <a:p>
                      <a:pPr marL="0" marR="0" algn="ctr">
                        <a:lnSpc>
                          <a:spcPct val="115000"/>
                        </a:lnSpc>
                        <a:spcBef>
                          <a:spcPts val="0"/>
                        </a:spcBef>
                        <a:spcAft>
                          <a:spcPts val="0"/>
                        </a:spcAft>
                      </a:pPr>
                      <a:r>
                        <a:rPr lang="en-US" sz="3200" b="0" dirty="0">
                          <a:effectLst/>
                        </a:rPr>
                        <a:t>Climb</a:t>
                      </a:r>
                      <a:endParaRPr lang="en-US" sz="32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Calibri"/>
                          <a:ea typeface="Calibri"/>
                          <a:cs typeface="Times New Roman"/>
                        </a:rPr>
                        <a:t>0.019607</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Calibri"/>
                          <a:ea typeface="Calibri"/>
                          <a:cs typeface="Times New Roman"/>
                        </a:rPr>
                        <a:t>0.012430</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967">
                <a:tc>
                  <a:txBody>
                    <a:bodyPr/>
                    <a:lstStyle/>
                    <a:p>
                      <a:pPr marL="0" marR="0" algn="ctr">
                        <a:lnSpc>
                          <a:spcPct val="115000"/>
                        </a:lnSpc>
                        <a:spcBef>
                          <a:spcPts val="0"/>
                        </a:spcBef>
                        <a:spcAft>
                          <a:spcPts val="0"/>
                        </a:spcAft>
                      </a:pPr>
                      <a:r>
                        <a:rPr lang="en-US" sz="3200" b="0" dirty="0">
                          <a:effectLst/>
                        </a:rPr>
                        <a:t>Approach</a:t>
                      </a:r>
                      <a:endParaRPr lang="en-US" sz="32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mn-lt"/>
                          <a:ea typeface="Calibri"/>
                          <a:cs typeface="Times New Roman"/>
                        </a:rPr>
                        <a:t>0.019607</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Calibri"/>
                          <a:ea typeface="Calibri"/>
                          <a:cs typeface="Times New Roman"/>
                        </a:rPr>
                        <a:t>0.005927</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967">
                <a:tc>
                  <a:txBody>
                    <a:bodyPr/>
                    <a:lstStyle/>
                    <a:p>
                      <a:pPr marL="0" marR="0" algn="ctr">
                        <a:lnSpc>
                          <a:spcPct val="115000"/>
                        </a:lnSpc>
                        <a:spcBef>
                          <a:spcPts val="0"/>
                        </a:spcBef>
                        <a:spcAft>
                          <a:spcPts val="0"/>
                        </a:spcAft>
                      </a:pPr>
                      <a:r>
                        <a:rPr lang="en-US" sz="3200" b="0" dirty="0">
                          <a:effectLst/>
                        </a:rPr>
                        <a:t>Taxi/ground idle</a:t>
                      </a:r>
                      <a:endParaRPr lang="en-US" sz="32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mn-lt"/>
                          <a:ea typeface="Calibri"/>
                          <a:cs typeface="Times New Roman"/>
                        </a:rPr>
                        <a:t>0.019607</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mn-lt"/>
                          <a:ea typeface="Calibri"/>
                          <a:cs typeface="Times New Roman"/>
                        </a:rPr>
                        <a:t>0.001727</a:t>
                      </a:r>
                      <a:endParaRPr lang="en-US" sz="32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935">
                <a:tc gridSpan="3">
                  <a:txBody>
                    <a:bodyPr/>
                    <a:lstStyle/>
                    <a:p>
                      <a:pPr marL="0" marR="0" algn="ctr">
                        <a:lnSpc>
                          <a:spcPct val="115000"/>
                        </a:lnSpc>
                        <a:spcBef>
                          <a:spcPts val="0"/>
                        </a:spcBef>
                        <a:spcAft>
                          <a:spcPts val="0"/>
                        </a:spcAft>
                      </a:pPr>
                      <a:r>
                        <a:rPr lang="en-US" sz="2800" b="0" dirty="0" smtClean="0">
                          <a:effectLst/>
                          <a:latin typeface="Calibri"/>
                          <a:ea typeface="Calibri"/>
                          <a:cs typeface="Times New Roman"/>
                        </a:rPr>
                        <a:t>Table</a:t>
                      </a:r>
                      <a:r>
                        <a:rPr lang="en-US" sz="2800" b="0" baseline="0" dirty="0" smtClean="0">
                          <a:effectLst/>
                          <a:latin typeface="Calibri"/>
                          <a:ea typeface="Calibri"/>
                          <a:cs typeface="Times New Roman"/>
                        </a:rPr>
                        <a:t> 2</a:t>
                      </a:r>
                      <a:r>
                        <a:rPr lang="en-US" sz="2800" b="0" dirty="0" smtClean="0">
                          <a:effectLst/>
                          <a:latin typeface="Calibri"/>
                          <a:ea typeface="Calibri"/>
                          <a:cs typeface="Times New Roman"/>
                        </a:rPr>
                        <a:t>: Fuel Flow Rate</a:t>
                      </a:r>
                      <a:r>
                        <a:rPr lang="en-US" sz="2800" b="0" baseline="0" dirty="0" smtClean="0">
                          <a:effectLst/>
                          <a:latin typeface="Calibri"/>
                          <a:ea typeface="Calibri"/>
                          <a:cs typeface="Times New Roman"/>
                        </a:rPr>
                        <a:t> per LTO Operating Mode</a:t>
                      </a:r>
                      <a:endParaRPr lang="en-US" sz="2800" b="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0"/>
                        </a:spcBef>
                        <a:spcAft>
                          <a:spcPts val="0"/>
                        </a:spcAft>
                      </a:pPr>
                      <a:endParaRPr lang="en-US" sz="2800" b="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0"/>
                        </a:spcBef>
                        <a:spcAft>
                          <a:spcPts val="0"/>
                        </a:spcAft>
                      </a:pPr>
                      <a:endParaRPr lang="en-US" sz="2800" b="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 name="TextBox 49"/>
          <p:cNvSpPr txBox="1"/>
          <p:nvPr/>
        </p:nvSpPr>
        <p:spPr>
          <a:xfrm>
            <a:off x="369528" y="15983188"/>
            <a:ext cx="9384072" cy="2923877"/>
          </a:xfrm>
          <a:prstGeom prst="rect">
            <a:avLst/>
          </a:prstGeom>
          <a:noFill/>
        </p:spPr>
        <p:txBody>
          <a:bodyPr wrap="square" rtlCol="0">
            <a:spAutoFit/>
          </a:bodyPr>
          <a:lstStyle/>
          <a:p>
            <a:pPr marL="481013"/>
            <a:r>
              <a:rPr lang="en-US" sz="4000" b="1" dirty="0" smtClean="0"/>
              <a:t>Question:</a:t>
            </a:r>
            <a:endParaRPr lang="en-US" sz="3600" dirty="0" smtClean="0"/>
          </a:p>
          <a:p>
            <a:pPr marL="481013"/>
            <a:r>
              <a:rPr lang="en-US" sz="3600" dirty="0" smtClean="0"/>
              <a:t>What differences in time in mode and fuel flow rates are found between logged SIM card data from Purdue University Cirrus SR-20s to standard ICAO and EDMS values?</a:t>
            </a:r>
          </a:p>
        </p:txBody>
      </p:sp>
      <p:grpSp>
        <p:nvGrpSpPr>
          <p:cNvPr id="37" name="Group 36"/>
          <p:cNvGrpSpPr/>
          <p:nvPr/>
        </p:nvGrpSpPr>
        <p:grpSpPr>
          <a:xfrm>
            <a:off x="9793860" y="17774930"/>
            <a:ext cx="23783798" cy="7850967"/>
            <a:chOff x="10053701" y="17774930"/>
            <a:chExt cx="23783798" cy="7850967"/>
          </a:xfrm>
        </p:grpSpPr>
        <p:grpSp>
          <p:nvGrpSpPr>
            <p:cNvPr id="34" name="Group 33"/>
            <p:cNvGrpSpPr/>
            <p:nvPr/>
          </p:nvGrpSpPr>
          <p:grpSpPr>
            <a:xfrm>
              <a:off x="10053701" y="17774930"/>
              <a:ext cx="11887200" cy="7841442"/>
              <a:chOff x="10053701" y="17774930"/>
              <a:chExt cx="11887200" cy="7841442"/>
            </a:xfrm>
          </p:grpSpPr>
          <p:graphicFrame>
            <p:nvGraphicFramePr>
              <p:cNvPr id="44" name="Chart 43"/>
              <p:cNvGraphicFramePr>
                <a:graphicFrameLocks/>
              </p:cNvGraphicFramePr>
              <p:nvPr>
                <p:extLst>
                  <p:ext uri="{D42A27DB-BD31-4B8C-83A1-F6EECF244321}">
                    <p14:modId xmlns:p14="http://schemas.microsoft.com/office/powerpoint/2010/main" val="1083511439"/>
                  </p:ext>
                </p:extLst>
              </p:nvPr>
            </p:nvGraphicFramePr>
            <p:xfrm>
              <a:off x="10053701" y="17774930"/>
              <a:ext cx="11887200" cy="7315200"/>
            </p:xfrm>
            <a:graphic>
              <a:graphicData uri="http://schemas.openxmlformats.org/drawingml/2006/chart">
                <c:chart xmlns:c="http://schemas.openxmlformats.org/drawingml/2006/chart" xmlns:r="http://schemas.openxmlformats.org/officeDocument/2006/relationships" r:id="rId9"/>
              </a:graphicData>
            </a:graphic>
          </p:graphicFrame>
          <p:sp>
            <p:nvSpPr>
              <p:cNvPr id="31" name="TextBox 30"/>
              <p:cNvSpPr txBox="1"/>
              <p:nvPr/>
            </p:nvSpPr>
            <p:spPr>
              <a:xfrm>
                <a:off x="11886572" y="25093152"/>
                <a:ext cx="8221458" cy="523220"/>
              </a:xfrm>
              <a:prstGeom prst="rect">
                <a:avLst/>
              </a:prstGeom>
              <a:noFill/>
            </p:spPr>
            <p:txBody>
              <a:bodyPr wrap="square" rtlCol="0">
                <a:spAutoFit/>
              </a:bodyPr>
              <a:lstStyle/>
              <a:p>
                <a:pPr algn="ctr"/>
                <a:r>
                  <a:rPr lang="en-US" sz="2800" dirty="0" smtClean="0"/>
                  <a:t>Figure 3: Time in Mode  per LTO Operating Mode </a:t>
                </a:r>
                <a:endParaRPr lang="en-US" sz="2800" dirty="0"/>
              </a:p>
            </p:txBody>
          </p:sp>
        </p:grpSp>
        <p:grpSp>
          <p:nvGrpSpPr>
            <p:cNvPr id="35" name="Group 34"/>
            <p:cNvGrpSpPr/>
            <p:nvPr/>
          </p:nvGrpSpPr>
          <p:grpSpPr>
            <a:xfrm>
              <a:off x="21950299" y="17774930"/>
              <a:ext cx="11887200" cy="7850967"/>
              <a:chOff x="21950299" y="17774930"/>
              <a:chExt cx="11887200" cy="7850967"/>
            </a:xfrm>
          </p:grpSpPr>
          <p:graphicFrame>
            <p:nvGraphicFramePr>
              <p:cNvPr id="46" name="Chart 45"/>
              <p:cNvGraphicFramePr>
                <a:graphicFrameLocks/>
              </p:cNvGraphicFramePr>
              <p:nvPr>
                <p:extLst>
                  <p:ext uri="{D42A27DB-BD31-4B8C-83A1-F6EECF244321}">
                    <p14:modId xmlns:p14="http://schemas.microsoft.com/office/powerpoint/2010/main" val="50223245"/>
                  </p:ext>
                </p:extLst>
              </p:nvPr>
            </p:nvGraphicFramePr>
            <p:xfrm>
              <a:off x="21950299" y="17774930"/>
              <a:ext cx="11887200" cy="7315200"/>
            </p:xfrm>
            <a:graphic>
              <a:graphicData uri="http://schemas.openxmlformats.org/drawingml/2006/chart">
                <c:chart xmlns:c="http://schemas.openxmlformats.org/drawingml/2006/chart" xmlns:r="http://schemas.openxmlformats.org/officeDocument/2006/relationships" r:id="rId10"/>
              </a:graphicData>
            </a:graphic>
          </p:graphicFrame>
          <p:sp>
            <p:nvSpPr>
              <p:cNvPr id="32" name="TextBox 31"/>
              <p:cNvSpPr txBox="1"/>
              <p:nvPr/>
            </p:nvSpPr>
            <p:spPr>
              <a:xfrm>
                <a:off x="23783170" y="25102677"/>
                <a:ext cx="8221458" cy="523220"/>
              </a:xfrm>
              <a:prstGeom prst="rect">
                <a:avLst/>
              </a:prstGeom>
              <a:noFill/>
            </p:spPr>
            <p:txBody>
              <a:bodyPr wrap="square" rtlCol="0">
                <a:spAutoFit/>
              </a:bodyPr>
              <a:lstStyle/>
              <a:p>
                <a:pPr algn="ctr"/>
                <a:r>
                  <a:rPr lang="en-US" sz="2800" dirty="0" smtClean="0"/>
                  <a:t>Figure 4: Fuel Flow Rate per LTO Operating Mode</a:t>
                </a:r>
                <a:endParaRPr lang="en-US" sz="2800" dirty="0"/>
              </a:p>
            </p:txBody>
          </p:sp>
        </p:grpSp>
      </p:grpSp>
      <p:cxnSp>
        <p:nvCxnSpPr>
          <p:cNvPr id="58" name="Straight Arrow Connector 57"/>
          <p:cNvCxnSpPr>
            <a:endCxn id="54" idx="2"/>
          </p:cNvCxnSpPr>
          <p:nvPr/>
        </p:nvCxnSpPr>
        <p:spPr>
          <a:xfrm flipH="1" flipV="1">
            <a:off x="27858818" y="14226544"/>
            <a:ext cx="21556" cy="656375"/>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grpSp>
        <p:nvGrpSpPr>
          <p:cNvPr id="61" name="Group 60"/>
          <p:cNvGrpSpPr/>
          <p:nvPr/>
        </p:nvGrpSpPr>
        <p:grpSpPr>
          <a:xfrm>
            <a:off x="13032333" y="11801475"/>
            <a:ext cx="17826535" cy="5842472"/>
            <a:chOff x="12993052" y="11801475"/>
            <a:chExt cx="17826535" cy="5842472"/>
          </a:xfrm>
        </p:grpSpPr>
        <p:grpSp>
          <p:nvGrpSpPr>
            <p:cNvPr id="38" name="Group 37"/>
            <p:cNvGrpSpPr/>
            <p:nvPr/>
          </p:nvGrpSpPr>
          <p:grpSpPr>
            <a:xfrm>
              <a:off x="12993052" y="11801475"/>
              <a:ext cx="17826535" cy="5305225"/>
              <a:chOff x="12525872" y="23496900"/>
              <a:chExt cx="17465040" cy="5197643"/>
            </a:xfrm>
          </p:grpSpPr>
          <p:grpSp>
            <p:nvGrpSpPr>
              <p:cNvPr id="39" name="Group 49"/>
              <p:cNvGrpSpPr/>
              <p:nvPr/>
            </p:nvGrpSpPr>
            <p:grpSpPr>
              <a:xfrm>
                <a:off x="12525872" y="23496901"/>
                <a:ext cx="17465040" cy="5197642"/>
                <a:chOff x="12635629" y="11887201"/>
                <a:chExt cx="17465040" cy="5197642"/>
              </a:xfrm>
            </p:grpSpPr>
            <p:sp>
              <p:nvSpPr>
                <p:cNvPr id="45" name="Rectangle 44"/>
                <p:cNvSpPr/>
                <p:nvPr/>
              </p:nvSpPr>
              <p:spPr>
                <a:xfrm>
                  <a:off x="12635629" y="11887201"/>
                  <a:ext cx="17465040" cy="5197642"/>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51"/>
                <p:cNvGrpSpPr/>
                <p:nvPr/>
              </p:nvGrpSpPr>
              <p:grpSpPr>
                <a:xfrm>
                  <a:off x="12968804" y="12251413"/>
                  <a:ext cx="16798691" cy="4484168"/>
                  <a:chOff x="12968804" y="12255689"/>
                  <a:chExt cx="16798691" cy="4484168"/>
                </a:xfrm>
              </p:grpSpPr>
              <p:sp>
                <p:nvSpPr>
                  <p:cNvPr id="48" name="Rectangle 47"/>
                  <p:cNvSpPr/>
                  <p:nvPr/>
                </p:nvSpPr>
                <p:spPr>
                  <a:xfrm>
                    <a:off x="12968804" y="15093937"/>
                    <a:ext cx="5087356" cy="164592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Collect Flight Data</a:t>
                    </a:r>
                  </a:p>
                  <a:p>
                    <a:pPr algn="ctr"/>
                    <a:r>
                      <a:rPr lang="en-US" sz="4000" dirty="0" smtClean="0">
                        <a:solidFill>
                          <a:schemeClr val="tx1"/>
                        </a:solidFill>
                      </a:rPr>
                      <a:t>(SIM Card)</a:t>
                    </a:r>
                    <a:endParaRPr lang="en-US" sz="4000" dirty="0">
                      <a:solidFill>
                        <a:schemeClr val="tx1"/>
                      </a:solidFill>
                    </a:endParaRPr>
                  </a:p>
                </p:txBody>
              </p:sp>
              <p:sp>
                <p:nvSpPr>
                  <p:cNvPr id="51" name="Rectangle 50"/>
                  <p:cNvSpPr/>
                  <p:nvPr/>
                </p:nvSpPr>
                <p:spPr>
                  <a:xfrm>
                    <a:off x="12968804" y="12621447"/>
                    <a:ext cx="5087356" cy="164592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Input</a:t>
                    </a:r>
                    <a:r>
                      <a:rPr lang="en-US" sz="4400" dirty="0" smtClean="0">
                        <a:solidFill>
                          <a:schemeClr val="tx1"/>
                        </a:solidFill>
                      </a:rPr>
                      <a:t>: </a:t>
                    </a:r>
                  </a:p>
                  <a:p>
                    <a:pPr algn="ctr"/>
                    <a:r>
                      <a:rPr lang="en-US" sz="4000" dirty="0" smtClean="0">
                        <a:solidFill>
                          <a:schemeClr val="tx1"/>
                        </a:solidFill>
                      </a:rPr>
                      <a:t>Cirrus SR20 Flight</a:t>
                    </a:r>
                    <a:endParaRPr lang="en-US" sz="4000" dirty="0">
                      <a:solidFill>
                        <a:schemeClr val="tx1"/>
                      </a:solidFill>
                    </a:endParaRPr>
                  </a:p>
                </p:txBody>
              </p:sp>
              <p:sp>
                <p:nvSpPr>
                  <p:cNvPr id="52" name="Rectangle 51"/>
                  <p:cNvSpPr/>
                  <p:nvPr/>
                </p:nvSpPr>
                <p:spPr>
                  <a:xfrm>
                    <a:off x="18990161" y="15093937"/>
                    <a:ext cx="4631254" cy="164592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Extract Flight Data (CSV File)</a:t>
                    </a:r>
                  </a:p>
                </p:txBody>
              </p:sp>
              <p:sp>
                <p:nvSpPr>
                  <p:cNvPr id="53" name="Rectangle 52"/>
                  <p:cNvSpPr/>
                  <p:nvPr/>
                </p:nvSpPr>
                <p:spPr>
                  <a:xfrm>
                    <a:off x="24555415" y="15093937"/>
                    <a:ext cx="5212080" cy="164592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Parse Flight Data (MATLAB® Script)</a:t>
                    </a:r>
                  </a:p>
                </p:txBody>
              </p:sp>
              <p:sp>
                <p:nvSpPr>
                  <p:cNvPr id="54" name="Rectangle 53"/>
                  <p:cNvSpPr/>
                  <p:nvPr/>
                </p:nvSpPr>
                <p:spPr>
                  <a:xfrm>
                    <a:off x="24555415" y="12255689"/>
                    <a:ext cx="5212080" cy="201168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Output</a:t>
                    </a:r>
                    <a:r>
                      <a:rPr lang="en-US" sz="4000" dirty="0" smtClean="0">
                        <a:solidFill>
                          <a:schemeClr val="tx1"/>
                        </a:solidFill>
                      </a:rPr>
                      <a:t>:</a:t>
                    </a:r>
                  </a:p>
                  <a:p>
                    <a:pPr algn="ctr"/>
                    <a:r>
                      <a:rPr lang="en-US" sz="4000" dirty="0" smtClean="0">
                        <a:solidFill>
                          <a:schemeClr val="tx1"/>
                        </a:solidFill>
                      </a:rPr>
                      <a:t>Time in Mode, </a:t>
                    </a:r>
                  </a:p>
                  <a:p>
                    <a:pPr algn="ctr"/>
                    <a:r>
                      <a:rPr lang="en-US" sz="4000" dirty="0" smtClean="0">
                        <a:solidFill>
                          <a:schemeClr val="tx1"/>
                        </a:solidFill>
                      </a:rPr>
                      <a:t>Fuel Flow Rates</a:t>
                    </a:r>
                  </a:p>
                </p:txBody>
              </p:sp>
              <p:cxnSp>
                <p:nvCxnSpPr>
                  <p:cNvPr id="55" name="Straight Arrow Connector 54"/>
                  <p:cNvCxnSpPr>
                    <a:stCxn id="51" idx="2"/>
                    <a:endCxn id="48" idx="0"/>
                  </p:cNvCxnSpPr>
                  <p:nvPr/>
                </p:nvCxnSpPr>
                <p:spPr>
                  <a:xfrm>
                    <a:off x="15512482" y="14267368"/>
                    <a:ext cx="0" cy="826569"/>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a:stCxn id="48" idx="3"/>
                    <a:endCxn id="52" idx="1"/>
                  </p:cNvCxnSpPr>
                  <p:nvPr/>
                </p:nvCxnSpPr>
                <p:spPr>
                  <a:xfrm>
                    <a:off x="18056160" y="15916897"/>
                    <a:ext cx="914400" cy="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a:stCxn id="52" idx="3"/>
                    <a:endCxn id="53" idx="1"/>
                  </p:cNvCxnSpPr>
                  <p:nvPr/>
                </p:nvCxnSpPr>
                <p:spPr>
                  <a:xfrm>
                    <a:off x="23621415" y="15916897"/>
                    <a:ext cx="914400" cy="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grpSp>
          </p:grpSp>
          <p:sp>
            <p:nvSpPr>
              <p:cNvPr id="41" name="Rectangle 40"/>
              <p:cNvSpPr/>
              <p:nvPr/>
            </p:nvSpPr>
            <p:spPr>
              <a:xfrm>
                <a:off x="18363736" y="23496900"/>
                <a:ext cx="5675012" cy="28463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8469996" y="23496900"/>
                <a:ext cx="5464730" cy="2153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Curved Up Arrow 58"/>
            <p:cNvSpPr/>
            <p:nvPr/>
          </p:nvSpPr>
          <p:spPr>
            <a:xfrm>
              <a:off x="19601269" y="12389300"/>
              <a:ext cx="4610100" cy="18452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p:cNvSpPr txBox="1"/>
            <p:nvPr/>
          </p:nvSpPr>
          <p:spPr>
            <a:xfrm>
              <a:off x="17795590" y="17120727"/>
              <a:ext cx="8221458" cy="523220"/>
            </a:xfrm>
            <a:prstGeom prst="rect">
              <a:avLst/>
            </a:prstGeom>
            <a:noFill/>
          </p:spPr>
          <p:txBody>
            <a:bodyPr wrap="square" rtlCol="0">
              <a:spAutoFit/>
            </a:bodyPr>
            <a:lstStyle/>
            <a:p>
              <a:pPr algn="ctr"/>
              <a:r>
                <a:rPr lang="en-US" sz="2800" dirty="0" smtClean="0"/>
                <a:t>Figure 2: Project Methodology</a:t>
              </a:r>
              <a:endParaRPr lang="en-US" sz="2800" dirty="0"/>
            </a:p>
          </p:txBody>
        </p:sp>
      </p:grpSp>
      <p:cxnSp>
        <p:nvCxnSpPr>
          <p:cNvPr id="62" name="Straight Arrow Connector 61"/>
          <p:cNvCxnSpPr>
            <a:stCxn id="53" idx="0"/>
            <a:endCxn id="54" idx="2"/>
          </p:cNvCxnSpPr>
          <p:nvPr/>
        </p:nvCxnSpPr>
        <p:spPr>
          <a:xfrm flipV="1">
            <a:off x="27858818" y="14226544"/>
            <a:ext cx="0" cy="843677"/>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graphicFrame>
        <p:nvGraphicFramePr>
          <p:cNvPr id="26" name="Table 25"/>
          <p:cNvGraphicFramePr>
            <a:graphicFrameLocks noGrp="1"/>
          </p:cNvGraphicFramePr>
          <p:nvPr>
            <p:extLst>
              <p:ext uri="{D42A27DB-BD31-4B8C-83A1-F6EECF244321}">
                <p14:modId xmlns:p14="http://schemas.microsoft.com/office/powerpoint/2010/main" val="4091668496"/>
              </p:ext>
            </p:extLst>
          </p:nvPr>
        </p:nvGraphicFramePr>
        <p:xfrm>
          <a:off x="33905255" y="19468592"/>
          <a:ext cx="9829799" cy="7220712"/>
        </p:xfrm>
        <a:graphic>
          <a:graphicData uri="http://schemas.openxmlformats.org/drawingml/2006/table">
            <a:tbl>
              <a:tblPr firstRow="1" firstCol="1" bandRow="1">
                <a:tableStyleId>{B301B821-A1FF-4177-AEE7-76D212191A09}</a:tableStyleId>
              </a:tblPr>
              <a:tblGrid>
                <a:gridCol w="1790700"/>
                <a:gridCol w="2047913"/>
                <a:gridCol w="1853255"/>
                <a:gridCol w="2284676"/>
                <a:gridCol w="1853255"/>
              </a:tblGrid>
              <a:tr h="0">
                <a:tc>
                  <a:txBody>
                    <a:bodyPr/>
                    <a:lstStyle/>
                    <a:p>
                      <a:pPr algn="ctr"/>
                      <a:endParaRPr lang="en-US" sz="3200" dirty="0">
                        <a:solidFill>
                          <a:srgbClr val="76923C"/>
                        </a:solidFill>
                        <a:effectLst/>
                        <a:latin typeface="Calibri"/>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marL="0" marR="0" algn="ctr">
                        <a:lnSpc>
                          <a:spcPct val="115000"/>
                        </a:lnSpc>
                        <a:spcBef>
                          <a:spcPts val="0"/>
                        </a:spcBef>
                        <a:spcAft>
                          <a:spcPts val="0"/>
                        </a:spcAft>
                      </a:pPr>
                      <a:r>
                        <a:rPr lang="en-US" sz="3200" dirty="0">
                          <a:effectLst/>
                        </a:rPr>
                        <a:t>Fuel Flow </a:t>
                      </a:r>
                      <a:r>
                        <a:rPr lang="en-US" sz="3200" dirty="0" smtClean="0">
                          <a:effectLst/>
                        </a:rPr>
                        <a:t>Rate [kg/sec]</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3200" dirty="0">
                          <a:effectLst/>
                        </a:rPr>
                        <a:t>Time in </a:t>
                      </a:r>
                      <a:r>
                        <a:rPr lang="en-US" sz="3200" dirty="0" smtClean="0">
                          <a:effectLst/>
                        </a:rPr>
                        <a:t>Mode [min]</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r>
              <a:tr h="1098329">
                <a:tc>
                  <a:txBody>
                    <a:bodyPr/>
                    <a:lstStyle/>
                    <a:p>
                      <a:pPr algn="ctr"/>
                      <a:endParaRPr lang="en-US" sz="3200" dirty="0">
                        <a:solidFill>
                          <a:srgbClr val="76923C"/>
                        </a:solidFill>
                        <a:effectLst/>
                        <a:latin typeface="Calibri"/>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3200" dirty="0">
                          <a:effectLst/>
                        </a:rPr>
                        <a:t>Standard Deviation</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95% </a:t>
                      </a:r>
                      <a:r>
                        <a:rPr lang="en-US" sz="3200" dirty="0" smtClean="0">
                          <a:effectLst/>
                        </a:rPr>
                        <a:t>CI</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Standard Deviation</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95% </a:t>
                      </a:r>
                      <a:r>
                        <a:rPr lang="en-US" sz="3200" dirty="0" smtClean="0">
                          <a:effectLst/>
                        </a:rPr>
                        <a:t>CI</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8329">
                <a:tc>
                  <a:txBody>
                    <a:bodyPr/>
                    <a:lstStyle/>
                    <a:p>
                      <a:pPr marL="0" marR="0" algn="ctr">
                        <a:lnSpc>
                          <a:spcPct val="115000"/>
                        </a:lnSpc>
                        <a:spcBef>
                          <a:spcPts val="0"/>
                        </a:spcBef>
                        <a:spcAft>
                          <a:spcPts val="0"/>
                        </a:spcAft>
                      </a:pPr>
                      <a:r>
                        <a:rPr lang="en-US" sz="3200" dirty="0">
                          <a:effectLst/>
                        </a:rPr>
                        <a:t>Take-off</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0.002839</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effectLst/>
                        </a:rPr>
                        <a:t>[0.0034,</a:t>
                      </a:r>
                    </a:p>
                    <a:p>
                      <a:pPr marL="0" marR="0" algn="ctr">
                        <a:lnSpc>
                          <a:spcPct val="115000"/>
                        </a:lnSpc>
                        <a:spcBef>
                          <a:spcPts val="0"/>
                        </a:spcBef>
                        <a:spcAft>
                          <a:spcPts val="0"/>
                        </a:spcAft>
                      </a:pPr>
                      <a:r>
                        <a:rPr lang="en-US" sz="3200">
                          <a:effectLst/>
                        </a:rPr>
                        <a:t>0.0145]</a:t>
                      </a:r>
                      <a:endParaRPr lang="en-US" sz="320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12.69913</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effectLst/>
                        </a:rPr>
                        <a:t>[0.3164,</a:t>
                      </a:r>
                    </a:p>
                    <a:p>
                      <a:pPr marL="0" marR="0" algn="ctr">
                        <a:lnSpc>
                          <a:spcPct val="115000"/>
                        </a:lnSpc>
                        <a:spcBef>
                          <a:spcPts val="0"/>
                        </a:spcBef>
                        <a:spcAft>
                          <a:spcPts val="0"/>
                        </a:spcAft>
                      </a:pPr>
                      <a:r>
                        <a:rPr lang="en-US" sz="3200">
                          <a:effectLst/>
                        </a:rPr>
                        <a:t>1.1461]</a:t>
                      </a:r>
                      <a:endParaRPr lang="en-US" sz="320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8329">
                <a:tc>
                  <a:txBody>
                    <a:bodyPr/>
                    <a:lstStyle/>
                    <a:p>
                      <a:pPr marL="0" marR="0" algn="ctr">
                        <a:lnSpc>
                          <a:spcPct val="115000"/>
                        </a:lnSpc>
                        <a:spcBef>
                          <a:spcPts val="0"/>
                        </a:spcBef>
                        <a:spcAft>
                          <a:spcPts val="0"/>
                        </a:spcAft>
                      </a:pPr>
                      <a:r>
                        <a:rPr lang="en-US" sz="3200">
                          <a:effectLst/>
                        </a:rPr>
                        <a:t>Climb</a:t>
                      </a:r>
                      <a:endParaRPr lang="en-US" sz="320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0.000692</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effectLst/>
                        </a:rPr>
                        <a:t>[0.0111,</a:t>
                      </a:r>
                    </a:p>
                    <a:p>
                      <a:pPr marL="0" marR="0" algn="ctr">
                        <a:lnSpc>
                          <a:spcPct val="115000"/>
                        </a:lnSpc>
                        <a:spcBef>
                          <a:spcPts val="0"/>
                        </a:spcBef>
                        <a:spcAft>
                          <a:spcPts val="0"/>
                        </a:spcAft>
                      </a:pPr>
                      <a:r>
                        <a:rPr lang="en-US" sz="3200">
                          <a:effectLst/>
                        </a:rPr>
                        <a:t>0.0138]</a:t>
                      </a:r>
                      <a:endParaRPr lang="en-US" sz="320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266.6051</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[-2.5424,</a:t>
                      </a:r>
                    </a:p>
                    <a:p>
                      <a:pPr marL="0" marR="0" algn="ctr">
                        <a:lnSpc>
                          <a:spcPct val="115000"/>
                        </a:lnSpc>
                        <a:spcBef>
                          <a:spcPts val="0"/>
                        </a:spcBef>
                        <a:spcAft>
                          <a:spcPts val="0"/>
                        </a:spcAft>
                      </a:pPr>
                      <a:r>
                        <a:rPr lang="en-US" sz="3200" dirty="0">
                          <a:effectLst/>
                        </a:rPr>
                        <a:t>14.8758]</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8329">
                <a:tc>
                  <a:txBody>
                    <a:bodyPr/>
                    <a:lstStyle/>
                    <a:p>
                      <a:pPr marL="0" marR="0" algn="ctr">
                        <a:lnSpc>
                          <a:spcPct val="115000"/>
                        </a:lnSpc>
                        <a:spcBef>
                          <a:spcPts val="0"/>
                        </a:spcBef>
                        <a:spcAft>
                          <a:spcPts val="0"/>
                        </a:spcAft>
                      </a:pPr>
                      <a:r>
                        <a:rPr lang="en-US" sz="3200">
                          <a:effectLst/>
                        </a:rPr>
                        <a:t>Approach</a:t>
                      </a:r>
                      <a:endParaRPr lang="en-US" sz="320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effectLst/>
                        </a:rPr>
                        <a:t>0.001442</a:t>
                      </a:r>
                      <a:endParaRPr lang="en-US" sz="320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effectLst/>
                        </a:rPr>
                        <a:t>[0.0031,</a:t>
                      </a:r>
                    </a:p>
                    <a:p>
                      <a:pPr marL="0" marR="0" algn="ctr">
                        <a:lnSpc>
                          <a:spcPct val="115000"/>
                        </a:lnSpc>
                        <a:spcBef>
                          <a:spcPts val="0"/>
                        </a:spcBef>
                        <a:spcAft>
                          <a:spcPts val="0"/>
                        </a:spcAft>
                      </a:pPr>
                      <a:r>
                        <a:rPr lang="en-US" sz="3200">
                          <a:effectLst/>
                        </a:rPr>
                        <a:t>0.0088]</a:t>
                      </a:r>
                      <a:endParaRPr lang="en-US" sz="320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178.2313</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[-0.6076,</a:t>
                      </a:r>
                    </a:p>
                    <a:p>
                      <a:pPr marL="0" marR="0" algn="ctr">
                        <a:lnSpc>
                          <a:spcPct val="115000"/>
                        </a:lnSpc>
                        <a:spcBef>
                          <a:spcPts val="0"/>
                        </a:spcBef>
                        <a:spcAft>
                          <a:spcPts val="0"/>
                        </a:spcAft>
                      </a:pPr>
                      <a:r>
                        <a:rPr lang="en-US" sz="3200" dirty="0">
                          <a:effectLst/>
                        </a:rPr>
                        <a:t>11.0368]</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8329">
                <a:tc>
                  <a:txBody>
                    <a:bodyPr/>
                    <a:lstStyle/>
                    <a:p>
                      <a:pPr marL="0" marR="0" algn="ctr">
                        <a:lnSpc>
                          <a:spcPct val="115000"/>
                        </a:lnSpc>
                        <a:spcBef>
                          <a:spcPts val="0"/>
                        </a:spcBef>
                        <a:spcAft>
                          <a:spcPts val="0"/>
                        </a:spcAft>
                      </a:pPr>
                      <a:r>
                        <a:rPr lang="en-US" sz="3200" dirty="0">
                          <a:effectLst/>
                        </a:rPr>
                        <a:t>Taxi</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0.000275</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[0.0012,</a:t>
                      </a:r>
                    </a:p>
                    <a:p>
                      <a:pPr marL="0" marR="0" algn="ctr">
                        <a:lnSpc>
                          <a:spcPct val="115000"/>
                        </a:lnSpc>
                        <a:spcBef>
                          <a:spcPts val="0"/>
                        </a:spcBef>
                        <a:spcAft>
                          <a:spcPts val="0"/>
                        </a:spcAft>
                      </a:pPr>
                      <a:r>
                        <a:rPr lang="en-US" sz="3200" dirty="0">
                          <a:effectLst/>
                        </a:rPr>
                        <a:t>0.0022]</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225.0797</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rPr>
                        <a:t>[7.1141,</a:t>
                      </a:r>
                    </a:p>
                    <a:p>
                      <a:pPr marL="0" marR="0" algn="ctr">
                        <a:lnSpc>
                          <a:spcPct val="115000"/>
                        </a:lnSpc>
                        <a:spcBef>
                          <a:spcPts val="0"/>
                        </a:spcBef>
                        <a:spcAft>
                          <a:spcPts val="0"/>
                        </a:spcAft>
                      </a:pPr>
                      <a:r>
                        <a:rPr lang="en-US" sz="3200" dirty="0">
                          <a:effectLst/>
                        </a:rPr>
                        <a:t>21.8193]</a:t>
                      </a: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131">
                <a:tc gridSpan="5">
                  <a:txBody>
                    <a:bodyPr/>
                    <a:lstStyle/>
                    <a:p>
                      <a:pPr marL="0" marR="0" algn="ctr">
                        <a:lnSpc>
                          <a:spcPct val="115000"/>
                        </a:lnSpc>
                        <a:spcBef>
                          <a:spcPts val="0"/>
                        </a:spcBef>
                        <a:spcAft>
                          <a:spcPts val="0"/>
                        </a:spcAft>
                      </a:pPr>
                      <a:r>
                        <a:rPr lang="en-US" sz="2800" b="0" dirty="0" smtClean="0">
                          <a:solidFill>
                            <a:schemeClr val="tx1"/>
                          </a:solidFill>
                          <a:effectLst/>
                          <a:latin typeface="Calibri"/>
                          <a:ea typeface="Calibri"/>
                          <a:cs typeface="Times New Roman"/>
                        </a:rPr>
                        <a:t>Table 3: Standard Deviations</a:t>
                      </a:r>
                      <a:r>
                        <a:rPr lang="en-US" sz="2800" b="0" baseline="0" dirty="0" smtClean="0">
                          <a:solidFill>
                            <a:schemeClr val="tx1"/>
                          </a:solidFill>
                          <a:effectLst/>
                          <a:latin typeface="Calibri"/>
                          <a:ea typeface="Calibri"/>
                          <a:cs typeface="Times New Roman"/>
                        </a:rPr>
                        <a:t> and 95% Confidence Intervals</a:t>
                      </a:r>
                      <a:endParaRPr lang="en-US" sz="2800" b="0"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15000"/>
                        </a:lnSpc>
                        <a:spcBef>
                          <a:spcPts val="0"/>
                        </a:spcBef>
                        <a:spcAft>
                          <a:spcPts val="0"/>
                        </a:spcAft>
                      </a:pP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3200" dirty="0">
                        <a:solidFill>
                          <a:srgbClr val="76923C"/>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3" name="TextBox 62"/>
          <p:cNvSpPr txBox="1"/>
          <p:nvPr/>
        </p:nvSpPr>
        <p:spPr>
          <a:xfrm>
            <a:off x="33947099" y="17643947"/>
            <a:ext cx="9648825" cy="1754326"/>
          </a:xfrm>
          <a:prstGeom prst="rect">
            <a:avLst/>
          </a:prstGeom>
          <a:noFill/>
        </p:spPr>
        <p:txBody>
          <a:bodyPr wrap="square" rtlCol="0">
            <a:spAutoFit/>
          </a:bodyPr>
          <a:lstStyle/>
          <a:p>
            <a:pPr marL="457200" lvl="1" indent="-457200">
              <a:buFont typeface="Arial" pitchFamily="34" charset="0"/>
              <a:buChar char="•"/>
            </a:pPr>
            <a:r>
              <a:rPr lang="en-US" sz="3600" dirty="0" smtClean="0"/>
              <a:t>Large standard deviation and 95% confidence intervals show a great variation and lack of statistical significance of collected data</a:t>
            </a:r>
          </a:p>
        </p:txBody>
      </p:sp>
      <p:sp>
        <p:nvSpPr>
          <p:cNvPr id="65" name="TextBox 64"/>
          <p:cNvSpPr txBox="1"/>
          <p:nvPr/>
        </p:nvSpPr>
        <p:spPr>
          <a:xfrm>
            <a:off x="31946850" y="30062609"/>
            <a:ext cx="11649073" cy="2862322"/>
          </a:xfrm>
          <a:prstGeom prst="rect">
            <a:avLst/>
          </a:prstGeom>
          <a:noFill/>
        </p:spPr>
        <p:txBody>
          <a:bodyPr wrap="square" rtlCol="0">
            <a:spAutoFit/>
          </a:bodyPr>
          <a:lstStyle/>
          <a:p>
            <a:r>
              <a:rPr lang="en-US" sz="3600" dirty="0"/>
              <a:t>n</a:t>
            </a:r>
            <a:r>
              <a:rPr lang="en-US" sz="3600" dirty="0" smtClean="0"/>
              <a:t>ature of the </a:t>
            </a:r>
            <a:r>
              <a:rPr lang="en-US" sz="3600" dirty="0" err="1" smtClean="0"/>
              <a:t>LTO</a:t>
            </a:r>
            <a:r>
              <a:rPr lang="en-US" sz="3600" dirty="0" smtClean="0"/>
              <a:t> cycle and provide data of higher statistical value (decrease Standard deviation and confidence intervals).</a:t>
            </a:r>
          </a:p>
          <a:p>
            <a:pPr marL="571500" indent="-571500">
              <a:buFont typeface="Arial" pitchFamily="34" charset="0"/>
              <a:buChar char="•"/>
            </a:pPr>
            <a:r>
              <a:rPr lang="en-US" sz="3600" dirty="0" smtClean="0"/>
              <a:t>Same MATLAB script can be used to collect </a:t>
            </a:r>
            <a:r>
              <a:rPr lang="en-US" sz="3600" dirty="0" err="1" smtClean="0"/>
              <a:t>SIM</a:t>
            </a:r>
            <a:r>
              <a:rPr lang="en-US" sz="3600" dirty="0" smtClean="0"/>
              <a:t> card data from Cirrus SR20 aircraft at similar general aviation airport and used to validate findings.</a:t>
            </a:r>
          </a:p>
        </p:txBody>
      </p:sp>
    </p:spTree>
    <p:extLst>
      <p:ext uri="{BB962C8B-B14F-4D97-AF65-F5344CB8AC3E}">
        <p14:creationId xmlns:p14="http://schemas.microsoft.com/office/powerpoint/2010/main" val="6616650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1&quot;/&gt;&lt;property id=&quot;20307&quot; value=&quot;25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1109</TotalTime>
  <Words>936</Words>
  <Application>Microsoft Office PowerPoint</Application>
  <PresentationFormat>Custom</PresentationFormat>
  <Paragraphs>131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College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 of Technology</dc:creator>
  <cp:lastModifiedBy>David</cp:lastModifiedBy>
  <cp:revision>77</cp:revision>
  <dcterms:created xsi:type="dcterms:W3CDTF">2013-04-15T17:35:14Z</dcterms:created>
  <dcterms:modified xsi:type="dcterms:W3CDTF">2014-08-20T18:01:34Z</dcterms:modified>
</cp:coreProperties>
</file>