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2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4660"/>
  </p:normalViewPr>
  <p:slideViewPr>
    <p:cSldViewPr snapToGrid="0">
      <p:cViewPr>
        <p:scale>
          <a:sx n="40" d="100"/>
          <a:sy n="40" d="100"/>
        </p:scale>
        <p:origin x="-3582" y="-499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10306-C5EE-4476-BE49-904E8619665D}" type="datetimeFigureOut">
              <a:rPr lang="en-US" smtClean="0"/>
              <a:t>5/3/2016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D03AE-D461-494A-8743-5711DA6A56EB}" type="slidenum">
              <a:rPr lang="en-US" smtClean="0"/>
              <a:t>‹#›</a:t>
            </a:fld>
            <a:endParaRPr lang="en-US"/>
          </a:p>
        </p:txBody>
      </p:sp>
    </p:spTree>
    <p:extLst>
      <p:ext uri="{BB962C8B-B14F-4D97-AF65-F5344CB8AC3E}">
        <p14:creationId xmlns:p14="http://schemas.microsoft.com/office/powerpoint/2010/main" val="386354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5E6746-0336-4F01-A224-A29CB7D98408}" type="slidenum">
              <a:rPr lang="en-US" altLang="en-US" smtClean="0">
                <a:solidFill>
                  <a:srgbClr val="000000"/>
                </a:solidFill>
              </a:rPr>
              <a:pPr/>
              <a:t>1</a:t>
            </a:fld>
            <a:endParaRPr lang="en-US" altLang="en-US" smtClean="0">
              <a:solidFill>
                <a:srgbClr val="000000"/>
              </a:solidFill>
            </a:endParaRPr>
          </a:p>
        </p:txBody>
      </p:sp>
      <p:sp>
        <p:nvSpPr>
          <p:cNvPr id="330755" name="Rectangle 2"/>
          <p:cNvSpPr>
            <a:spLocks noGrp="1" noRot="1" noChangeAspect="1" noChangeArrowheads="1" noTextEdit="1"/>
          </p:cNvSpPr>
          <p:nvPr>
            <p:ph type="sldImg"/>
          </p:nvPr>
        </p:nvSpPr>
        <p:spPr bwMode="auto">
          <a:xfrm>
            <a:off x="1158875" y="684213"/>
            <a:ext cx="4667250" cy="35004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6" name="Rectangle 3"/>
          <p:cNvSpPr>
            <a:spLocks noGrp="1" noChangeArrowheads="1"/>
          </p:cNvSpPr>
          <p:nvPr>
            <p:ph type="body" idx="1"/>
          </p:nvPr>
        </p:nvSpPr>
        <p:spPr bwMode="auto">
          <a:xfrm>
            <a:off x="909638" y="4414838"/>
            <a:ext cx="5164137"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Times New Roman" panose="02020603050405020304" pitchFamily="18" charset="0"/>
            </a:endParaRPr>
          </a:p>
        </p:txBody>
      </p:sp>
    </p:spTree>
    <p:extLst>
      <p:ext uri="{BB962C8B-B14F-4D97-AF65-F5344CB8AC3E}">
        <p14:creationId xmlns:p14="http://schemas.microsoft.com/office/powerpoint/2010/main" val="1502251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5" descr="AVIATION_open"/>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ltGray">
          <a:xfrm>
            <a:off x="0" y="0"/>
            <a:ext cx="43891200"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8"/>
          <p:cNvSpPr>
            <a:spLocks noChangeShapeType="1"/>
          </p:cNvSpPr>
          <p:nvPr/>
        </p:nvSpPr>
        <p:spPr bwMode="auto">
          <a:xfrm>
            <a:off x="15727680" y="9509760"/>
            <a:ext cx="28163520" cy="0"/>
          </a:xfrm>
          <a:prstGeom prst="line">
            <a:avLst/>
          </a:prstGeom>
          <a:noFill/>
          <a:ln w="9525">
            <a:solidFill>
              <a:srgbClr val="D2B15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389120" eaLnBrk="0" fontAlgn="base" hangingPunct="0">
              <a:spcBef>
                <a:spcPct val="0"/>
              </a:spcBef>
              <a:spcAft>
                <a:spcPct val="0"/>
              </a:spcAft>
            </a:pPr>
            <a:endParaRPr lang="en-US" sz="8640" smtClean="0">
              <a:solidFill>
                <a:srgbClr val="000000"/>
              </a:solidFill>
              <a:ea typeface="ＭＳ Ｐゴシック" panose="020B0600070205080204" pitchFamily="34" charset="-128"/>
            </a:endParaRPr>
          </a:p>
        </p:txBody>
      </p:sp>
      <p:sp>
        <p:nvSpPr>
          <p:cNvPr id="6" name="Text Box 12"/>
          <p:cNvSpPr txBox="1">
            <a:spLocks noChangeArrowheads="1"/>
          </p:cNvSpPr>
          <p:nvPr/>
        </p:nvSpPr>
        <p:spPr bwMode="auto">
          <a:xfrm>
            <a:off x="15727680" y="9875520"/>
            <a:ext cx="18288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4389120" eaLnBrk="0" fontAlgn="base" hangingPunct="0">
              <a:spcBef>
                <a:spcPct val="50000"/>
              </a:spcBef>
              <a:spcAft>
                <a:spcPct val="0"/>
              </a:spcAft>
              <a:defRPr/>
            </a:pPr>
            <a:r>
              <a:rPr lang="en-US" altLang="en-US" sz="9600" i="1" smtClean="0">
                <a:solidFill>
                  <a:srgbClr val="ECBF00"/>
                </a:solidFill>
              </a:rPr>
              <a:t>Office of Aviation Safety</a:t>
            </a:r>
          </a:p>
        </p:txBody>
      </p:sp>
      <p:sp>
        <p:nvSpPr>
          <p:cNvPr id="154627" name="Rectangle 3"/>
          <p:cNvSpPr>
            <a:spLocks noGrp="1" noChangeArrowheads="1"/>
          </p:cNvSpPr>
          <p:nvPr>
            <p:ph type="ctrTitle"/>
          </p:nvPr>
        </p:nvSpPr>
        <p:spPr>
          <a:xfrm>
            <a:off x="16093440" y="13533122"/>
            <a:ext cx="24658320" cy="5836920"/>
          </a:xfrm>
          <a:prstGeom prst="rect">
            <a:avLst/>
          </a:prstGeom>
          <a:effectLst>
            <a:outerShdw dist="35921" dir="2700000" algn="ctr" rotWithShape="0">
              <a:schemeClr val="tx1"/>
            </a:outerShdw>
          </a:effectLst>
        </p:spPr>
        <p:txBody>
          <a:bodyPr anchor="ctr"/>
          <a:lstStyle>
            <a:lvl1pPr>
              <a:defRPr/>
            </a:lvl1pPr>
          </a:lstStyle>
          <a:p>
            <a:pPr lvl="0"/>
            <a:r>
              <a:rPr lang="en-US" altLang="en-US" noProof="0" smtClean="0"/>
              <a:t>Click to edit Master title style</a:t>
            </a:r>
          </a:p>
        </p:txBody>
      </p:sp>
      <p:sp>
        <p:nvSpPr>
          <p:cNvPr id="154628" name="Rectangle 4"/>
          <p:cNvSpPr>
            <a:spLocks noGrp="1" noChangeArrowheads="1"/>
          </p:cNvSpPr>
          <p:nvPr>
            <p:ph type="subTitle" idx="1"/>
          </p:nvPr>
        </p:nvSpPr>
        <p:spPr>
          <a:xfrm>
            <a:off x="16093440" y="19385280"/>
            <a:ext cx="24658320" cy="4754880"/>
          </a:xfrm>
          <a:prstGeom prst="rect">
            <a:avLst/>
          </a:prstGeom>
        </p:spPr>
        <p:txBody>
          <a:bodyPr/>
          <a:lstStyle>
            <a:lvl1pPr marL="0" indent="0">
              <a:buFontTx/>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7311670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60320" y="731520"/>
            <a:ext cx="38130480" cy="329184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5120643"/>
            <a:ext cx="38039040" cy="2452878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53759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58182" y="731523"/>
            <a:ext cx="9532618" cy="2891790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731523"/>
            <a:ext cx="27866342" cy="2891790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22791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2560320" y="731520"/>
            <a:ext cx="38130480" cy="3291840"/>
          </a:xfrm>
          <a:prstGeom prst="rect">
            <a:avLst/>
          </a:prstGeo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2560320" y="5120643"/>
            <a:ext cx="18653760" cy="24528782"/>
          </a:xfrm>
          <a:prstGeom prst="rect">
            <a:avLst/>
          </a:prstGeom>
        </p:spPr>
        <p:txBody>
          <a:bodyPr/>
          <a:lstStyle/>
          <a:p>
            <a:pPr lvl="0"/>
            <a:endParaRPr lang="en-US" noProof="0"/>
          </a:p>
        </p:txBody>
      </p:sp>
      <p:sp>
        <p:nvSpPr>
          <p:cNvPr id="4" name="Text Placeholder 3"/>
          <p:cNvSpPr>
            <a:spLocks noGrp="1"/>
          </p:cNvSpPr>
          <p:nvPr>
            <p:ph type="body" sz="half" idx="2"/>
          </p:nvPr>
        </p:nvSpPr>
        <p:spPr>
          <a:xfrm>
            <a:off x="21945600" y="5120643"/>
            <a:ext cx="18653760" cy="245287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733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Users\coimbra\Downloads\Índic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848542" y="29969462"/>
            <a:ext cx="5699760" cy="258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20" y="731520"/>
            <a:ext cx="38130480" cy="329184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291840" y="5120643"/>
            <a:ext cx="38039040" cy="245287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21657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5"/>
            <a:ext cx="37856160" cy="13693138"/>
          </a:xfrm>
          <a:prstGeom prst="rect">
            <a:avLst/>
          </a:prstGeom>
        </p:spPr>
        <p:txBody>
          <a:bodyPr anchor="b"/>
          <a:lstStyle>
            <a:lvl1pPr>
              <a:defRPr sz="28800"/>
            </a:lvl1pPr>
          </a:lstStyle>
          <a:p>
            <a:r>
              <a:rPr lang="en-US" smtClean="0"/>
              <a:t>Click to edit Master title style</a:t>
            </a:r>
            <a:endParaRPr lang="en-US"/>
          </a:p>
        </p:txBody>
      </p:sp>
      <p:sp>
        <p:nvSpPr>
          <p:cNvPr id="3" name="Text Placeholder 2"/>
          <p:cNvSpPr>
            <a:spLocks noGrp="1"/>
          </p:cNvSpPr>
          <p:nvPr>
            <p:ph type="body" idx="1"/>
          </p:nvPr>
        </p:nvSpPr>
        <p:spPr>
          <a:xfrm>
            <a:off x="2994662" y="22029425"/>
            <a:ext cx="37856160" cy="7200898"/>
          </a:xfrm>
          <a:prstGeom prst="rect">
            <a:avLst/>
          </a:prstGeom>
        </p:spPr>
        <p:txBody>
          <a:bodyPr/>
          <a:lstStyle>
            <a:lvl1pPr marL="0" indent="0">
              <a:buNone/>
              <a:defRPr sz="11520"/>
            </a:lvl1pPr>
            <a:lvl2pPr marL="2194560" indent="0">
              <a:buNone/>
              <a:defRPr sz="9600"/>
            </a:lvl2pPr>
            <a:lvl3pPr marL="4389120" indent="0">
              <a:buNone/>
              <a:defRPr sz="864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pPr lvl="0"/>
            <a:r>
              <a:rPr lang="en-US" smtClean="0"/>
              <a:t>Click to edit Master text styles</a:t>
            </a:r>
          </a:p>
        </p:txBody>
      </p:sp>
    </p:spTree>
    <p:extLst>
      <p:ext uri="{BB962C8B-B14F-4D97-AF65-F5344CB8AC3E}">
        <p14:creationId xmlns:p14="http://schemas.microsoft.com/office/powerpoint/2010/main" val="36454740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320" y="731520"/>
            <a:ext cx="38130480" cy="329184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5120643"/>
            <a:ext cx="18653760" cy="245287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945600" y="5120643"/>
            <a:ext cx="18653760" cy="245287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37356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5142" y="1752603"/>
            <a:ext cx="37856160" cy="6362702"/>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3025145" y="8069582"/>
            <a:ext cx="18569938" cy="3954778"/>
          </a:xfrm>
          <a:prstGeom prst="rect">
            <a:avLst/>
          </a:prstGeo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5145" y="12024360"/>
            <a:ext cx="18569938" cy="176860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19920" y="8069582"/>
            <a:ext cx="18661382" cy="3954778"/>
          </a:xfrm>
          <a:prstGeom prst="rect">
            <a:avLst/>
          </a:prstGeo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0" y="12024360"/>
            <a:ext cx="18661382" cy="176860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560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60320" y="731520"/>
            <a:ext cx="38130480" cy="329184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846220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4561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5145" y="2194560"/>
            <a:ext cx="14157960" cy="7680960"/>
          </a:xfrm>
          <a:prstGeom prst="rect">
            <a:avLst/>
          </a:prstGeom>
        </p:spPr>
        <p:txBody>
          <a:bodyPr anchor="b"/>
          <a:lstStyle>
            <a:lvl1pPr>
              <a:defRPr sz="15360"/>
            </a:lvl1pPr>
          </a:lstStyle>
          <a:p>
            <a:r>
              <a:rPr lang="en-US" smtClean="0"/>
              <a:t>Click to edit Master title style</a:t>
            </a:r>
            <a:endParaRPr lang="en-US"/>
          </a:p>
        </p:txBody>
      </p:sp>
      <p:sp>
        <p:nvSpPr>
          <p:cNvPr id="3" name="Content Placeholder 2"/>
          <p:cNvSpPr>
            <a:spLocks noGrp="1"/>
          </p:cNvSpPr>
          <p:nvPr>
            <p:ph idx="1"/>
          </p:nvPr>
        </p:nvSpPr>
        <p:spPr>
          <a:xfrm>
            <a:off x="18661382" y="4739642"/>
            <a:ext cx="22219920" cy="23393400"/>
          </a:xfrm>
          <a:prstGeom prst="rect">
            <a:avLst/>
          </a:prstGeo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25145" y="9875520"/>
            <a:ext cx="14157960" cy="18295622"/>
          </a:xfrm>
          <a:prstGeom prst="rect">
            <a:avLst/>
          </a:prstGeo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Tree>
    <p:extLst>
      <p:ext uri="{BB962C8B-B14F-4D97-AF65-F5344CB8AC3E}">
        <p14:creationId xmlns:p14="http://schemas.microsoft.com/office/powerpoint/2010/main" val="140509446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5145" y="2194560"/>
            <a:ext cx="14157960" cy="7680960"/>
          </a:xfrm>
          <a:prstGeom prst="rect">
            <a:avLst/>
          </a:prstGeom>
        </p:spPr>
        <p:txBody>
          <a:bodyPr anchor="b"/>
          <a:lstStyle>
            <a:lvl1pPr>
              <a:defRPr sz="15360"/>
            </a:lvl1pPr>
          </a:lstStyle>
          <a:p>
            <a:r>
              <a:rPr lang="en-US" smtClean="0"/>
              <a:t>Click to edit Master title style</a:t>
            </a:r>
            <a:endParaRPr lang="en-US"/>
          </a:p>
        </p:txBody>
      </p:sp>
      <p:sp>
        <p:nvSpPr>
          <p:cNvPr id="3" name="Picture Placeholder 2"/>
          <p:cNvSpPr>
            <a:spLocks noGrp="1"/>
          </p:cNvSpPr>
          <p:nvPr>
            <p:ph type="pic" idx="1"/>
          </p:nvPr>
        </p:nvSpPr>
        <p:spPr>
          <a:xfrm>
            <a:off x="18661382" y="4739642"/>
            <a:ext cx="22219920" cy="23393400"/>
          </a:xfrm>
          <a:prstGeom prst="rect">
            <a:avLst/>
          </a:prstGeom>
        </p:spPr>
        <p:txBody>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a:p>
        </p:txBody>
      </p:sp>
      <p:sp>
        <p:nvSpPr>
          <p:cNvPr id="4" name="Text Placeholder 3"/>
          <p:cNvSpPr>
            <a:spLocks noGrp="1"/>
          </p:cNvSpPr>
          <p:nvPr>
            <p:ph type="body" sz="half" idx="2"/>
          </p:nvPr>
        </p:nvSpPr>
        <p:spPr>
          <a:xfrm>
            <a:off x="3025145" y="9875520"/>
            <a:ext cx="14157960" cy="18295622"/>
          </a:xfrm>
          <a:prstGeom prst="rect">
            <a:avLst/>
          </a:prstGeo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Tree>
    <p:extLst>
      <p:ext uri="{BB962C8B-B14F-4D97-AF65-F5344CB8AC3E}">
        <p14:creationId xmlns:p14="http://schemas.microsoft.com/office/powerpoint/2010/main" val="27720574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3074" name="Picture 10" descr="AVIATION_slide"/>
          <p:cNvPicPr>
            <a:picLocks noChangeAspect="1" noChangeArrowheads="1"/>
          </p:cNvPicPr>
          <p:nvPr/>
        </p:nvPicPr>
        <p:blipFill>
          <a:blip r:embed="rId15">
            <a:extLst>
              <a:ext uri="{28A0092B-C50C-407E-A947-70E740481C1C}">
                <a14:useLocalDpi xmlns:a14="http://schemas.microsoft.com/office/drawing/2010/main" val="0"/>
              </a:ext>
            </a:extLst>
          </a:blip>
          <a:srcRect b="13333"/>
          <a:stretch>
            <a:fillRect/>
          </a:stretch>
        </p:blipFill>
        <p:spPr bwMode="ltGray">
          <a:xfrm>
            <a:off x="60960" y="0"/>
            <a:ext cx="43891200"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731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iming>
    <p:tnLst>
      <p:par>
        <p:cTn id="1" dur="indefinite" restart="never" nodeType="tmRoot"/>
      </p:par>
    </p:tnLst>
  </p:timing>
  <p:txStyles>
    <p:titleStyle>
      <a:lvl1pPr algn="l" rtl="0" eaLnBrk="0" fontAlgn="base" hangingPunct="0">
        <a:spcBef>
          <a:spcPct val="0"/>
        </a:spcBef>
        <a:spcAft>
          <a:spcPct val="0"/>
        </a:spcAft>
        <a:defRPr sz="19200" b="1" kern="1200">
          <a:solidFill>
            <a:srgbClr val="ECBF00"/>
          </a:solidFill>
          <a:latin typeface="+mj-lt"/>
          <a:ea typeface="+mj-ea"/>
          <a:cs typeface="+mj-cs"/>
        </a:defRPr>
      </a:lvl1pPr>
      <a:lvl2pPr algn="l" rtl="0" eaLnBrk="0" fontAlgn="base" hangingPunct="0">
        <a:spcBef>
          <a:spcPct val="0"/>
        </a:spcBef>
        <a:spcAft>
          <a:spcPct val="0"/>
        </a:spcAft>
        <a:defRPr sz="19200" b="1">
          <a:solidFill>
            <a:srgbClr val="ECBF00"/>
          </a:solidFill>
          <a:latin typeface="Arial" panose="020B0604020202020204" pitchFamily="34" charset="0"/>
        </a:defRPr>
      </a:lvl2pPr>
      <a:lvl3pPr algn="l" rtl="0" eaLnBrk="0" fontAlgn="base" hangingPunct="0">
        <a:spcBef>
          <a:spcPct val="0"/>
        </a:spcBef>
        <a:spcAft>
          <a:spcPct val="0"/>
        </a:spcAft>
        <a:defRPr sz="19200" b="1">
          <a:solidFill>
            <a:srgbClr val="ECBF00"/>
          </a:solidFill>
          <a:latin typeface="Arial" panose="020B0604020202020204" pitchFamily="34" charset="0"/>
        </a:defRPr>
      </a:lvl3pPr>
      <a:lvl4pPr algn="l" rtl="0" eaLnBrk="0" fontAlgn="base" hangingPunct="0">
        <a:spcBef>
          <a:spcPct val="0"/>
        </a:spcBef>
        <a:spcAft>
          <a:spcPct val="0"/>
        </a:spcAft>
        <a:defRPr sz="19200" b="1">
          <a:solidFill>
            <a:srgbClr val="ECBF00"/>
          </a:solidFill>
          <a:latin typeface="Arial" panose="020B0604020202020204" pitchFamily="34" charset="0"/>
        </a:defRPr>
      </a:lvl4pPr>
      <a:lvl5pPr algn="l" rtl="0" eaLnBrk="0" fontAlgn="base" hangingPunct="0">
        <a:spcBef>
          <a:spcPct val="0"/>
        </a:spcBef>
        <a:spcAft>
          <a:spcPct val="0"/>
        </a:spcAft>
        <a:defRPr sz="19200" b="1">
          <a:solidFill>
            <a:srgbClr val="ECBF00"/>
          </a:solidFill>
          <a:latin typeface="Arial" panose="020B0604020202020204" pitchFamily="34" charset="0"/>
        </a:defRPr>
      </a:lvl5pPr>
      <a:lvl6pPr marL="2194560" algn="l" rtl="0" eaLnBrk="0" fontAlgn="base" hangingPunct="0">
        <a:spcBef>
          <a:spcPct val="0"/>
        </a:spcBef>
        <a:spcAft>
          <a:spcPct val="0"/>
        </a:spcAft>
        <a:defRPr sz="19200" b="1">
          <a:solidFill>
            <a:srgbClr val="ECBF00"/>
          </a:solidFill>
          <a:latin typeface="Arial" panose="020B0604020202020204" pitchFamily="34" charset="0"/>
        </a:defRPr>
      </a:lvl6pPr>
      <a:lvl7pPr marL="4389120" algn="l" rtl="0" eaLnBrk="0" fontAlgn="base" hangingPunct="0">
        <a:spcBef>
          <a:spcPct val="0"/>
        </a:spcBef>
        <a:spcAft>
          <a:spcPct val="0"/>
        </a:spcAft>
        <a:defRPr sz="19200" b="1">
          <a:solidFill>
            <a:srgbClr val="ECBF00"/>
          </a:solidFill>
          <a:latin typeface="Arial" panose="020B0604020202020204" pitchFamily="34" charset="0"/>
        </a:defRPr>
      </a:lvl7pPr>
      <a:lvl8pPr marL="6583680" algn="l" rtl="0" eaLnBrk="0" fontAlgn="base" hangingPunct="0">
        <a:spcBef>
          <a:spcPct val="0"/>
        </a:spcBef>
        <a:spcAft>
          <a:spcPct val="0"/>
        </a:spcAft>
        <a:defRPr sz="19200" b="1">
          <a:solidFill>
            <a:srgbClr val="ECBF00"/>
          </a:solidFill>
          <a:latin typeface="Arial" panose="020B0604020202020204" pitchFamily="34" charset="0"/>
        </a:defRPr>
      </a:lvl8pPr>
      <a:lvl9pPr marL="8778240" algn="l" rtl="0" eaLnBrk="0" fontAlgn="base" hangingPunct="0">
        <a:spcBef>
          <a:spcPct val="0"/>
        </a:spcBef>
        <a:spcAft>
          <a:spcPct val="0"/>
        </a:spcAft>
        <a:defRPr sz="19200" b="1">
          <a:solidFill>
            <a:srgbClr val="ECBF00"/>
          </a:solidFill>
          <a:latin typeface="Arial" panose="020B0604020202020204" pitchFamily="34" charset="0"/>
        </a:defRPr>
      </a:lvl9pPr>
    </p:titleStyle>
    <p:bodyStyle>
      <a:lvl1pPr marL="1645920" indent="-1645920" algn="l" rtl="0" eaLnBrk="0" fontAlgn="base" hangingPunct="0">
        <a:spcBef>
          <a:spcPct val="20000"/>
        </a:spcBef>
        <a:spcAft>
          <a:spcPct val="0"/>
        </a:spcAft>
        <a:buClr>
          <a:schemeClr val="bg1"/>
        </a:buClr>
        <a:buSzPct val="90000"/>
        <a:buChar char="•"/>
        <a:defRPr sz="17280" kern="1200">
          <a:solidFill>
            <a:schemeClr val="bg1"/>
          </a:solidFill>
          <a:latin typeface="+mn-lt"/>
          <a:ea typeface="+mn-ea"/>
          <a:cs typeface="+mn-cs"/>
        </a:defRPr>
      </a:lvl1pPr>
      <a:lvl2pPr marL="3566160" indent="-1371600" algn="l" rtl="0" eaLnBrk="0" fontAlgn="base" hangingPunct="0">
        <a:spcBef>
          <a:spcPct val="20000"/>
        </a:spcBef>
        <a:spcAft>
          <a:spcPct val="0"/>
        </a:spcAft>
        <a:buClr>
          <a:schemeClr val="bg1"/>
        </a:buClr>
        <a:buSzPct val="90000"/>
        <a:buChar char="–"/>
        <a:defRPr sz="15360" kern="1200">
          <a:solidFill>
            <a:schemeClr val="bg1"/>
          </a:solidFill>
          <a:latin typeface="+mn-lt"/>
          <a:ea typeface="+mn-ea"/>
          <a:cs typeface="+mn-cs"/>
        </a:defRPr>
      </a:lvl2pPr>
      <a:lvl3pPr marL="5486400" indent="-1097280" algn="l" rtl="0" eaLnBrk="0" fontAlgn="base" hangingPunct="0">
        <a:spcBef>
          <a:spcPct val="20000"/>
        </a:spcBef>
        <a:spcAft>
          <a:spcPct val="0"/>
        </a:spcAft>
        <a:buClr>
          <a:schemeClr val="bg1"/>
        </a:buClr>
        <a:buSzPct val="90000"/>
        <a:buChar char="•"/>
        <a:defRPr sz="13440" kern="1200">
          <a:solidFill>
            <a:schemeClr val="bg1"/>
          </a:solidFill>
          <a:latin typeface="+mn-lt"/>
          <a:ea typeface="+mn-ea"/>
          <a:cs typeface="+mn-cs"/>
        </a:defRPr>
      </a:lvl3pPr>
      <a:lvl4pPr marL="7680960" indent="-1097280" algn="l" rtl="0" eaLnBrk="0" fontAlgn="base" hangingPunct="0">
        <a:spcBef>
          <a:spcPct val="20000"/>
        </a:spcBef>
        <a:spcAft>
          <a:spcPct val="0"/>
        </a:spcAft>
        <a:buClr>
          <a:schemeClr val="bg1"/>
        </a:buClr>
        <a:buSzPct val="90000"/>
        <a:buChar char="•"/>
        <a:defRPr sz="9600" kern="1200">
          <a:solidFill>
            <a:schemeClr val="bg1"/>
          </a:solidFill>
          <a:latin typeface="+mn-lt"/>
          <a:ea typeface="+mn-ea"/>
          <a:cs typeface="+mn-cs"/>
        </a:defRPr>
      </a:lvl4pPr>
      <a:lvl5pPr marL="9875520" indent="-1097280" algn="l" rtl="0" eaLnBrk="0" fontAlgn="base" hangingPunct="0">
        <a:spcBef>
          <a:spcPct val="20000"/>
        </a:spcBef>
        <a:spcAft>
          <a:spcPct val="0"/>
        </a:spcAft>
        <a:buClr>
          <a:schemeClr val="bg1"/>
        </a:buClr>
        <a:buSzPct val="90000"/>
        <a:buChar char="•"/>
        <a:defRPr sz="9600" kern="1200">
          <a:solidFill>
            <a:schemeClr val="bg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42020" y="2555979"/>
            <a:ext cx="33351536" cy="2326150"/>
          </a:xfrm>
          <a:prstGeom prst="rect">
            <a:avLst/>
          </a:prstGeom>
        </p:spPr>
        <p:txBody>
          <a:bodyPr wrap="square">
            <a:spAutoFit/>
          </a:bodyPr>
          <a:lstStyle/>
          <a:p>
            <a:pPr algn="ctr"/>
            <a:r>
              <a:rPr lang="en-US" dirty="0" smtClean="0">
                <a:solidFill>
                  <a:schemeClr val="bg1"/>
                </a:solidFill>
                <a:latin typeface="Calibri" panose="020F0502020204030204"/>
              </a:rPr>
              <a:t>Flavio A. C. Mendonca – </a:t>
            </a:r>
            <a:r>
              <a:rPr lang="en-US" dirty="0" err="1" smtClean="0">
                <a:solidFill>
                  <a:schemeClr val="bg1"/>
                </a:solidFill>
                <a:latin typeface="Calibri" panose="020F0502020204030204"/>
              </a:rPr>
              <a:t>Ph.D</a:t>
            </a:r>
            <a:r>
              <a:rPr lang="en-US" dirty="0" smtClean="0">
                <a:solidFill>
                  <a:schemeClr val="bg1"/>
                </a:solidFill>
                <a:latin typeface="Calibri" panose="020F0502020204030204"/>
              </a:rPr>
              <a:t> Graduate Student &amp; Dr. Blake A. Allan – Faculty Advisor</a:t>
            </a:r>
          </a:p>
          <a:p>
            <a:pPr algn="ctr"/>
            <a:r>
              <a:rPr lang="pt-BR" dirty="0" smtClean="0">
                <a:solidFill>
                  <a:schemeClr val="bg1"/>
                </a:solidFill>
                <a:latin typeface="Calibri" panose="020F0502020204030204"/>
              </a:rPr>
              <a:t>Purdue University</a:t>
            </a:r>
            <a:endParaRPr lang="en-US" dirty="0" smtClean="0">
              <a:solidFill>
                <a:schemeClr val="bg1"/>
              </a:solidFill>
              <a:latin typeface="Calibri" panose="020F0502020204030204"/>
            </a:endParaRPr>
          </a:p>
        </p:txBody>
      </p:sp>
      <p:sp>
        <p:nvSpPr>
          <p:cNvPr id="15" name="Rectangle 14"/>
          <p:cNvSpPr/>
          <p:nvPr/>
        </p:nvSpPr>
        <p:spPr>
          <a:xfrm>
            <a:off x="288755" y="5584539"/>
            <a:ext cx="11357815" cy="27029059"/>
          </a:xfrm>
          <a:prstGeom prst="rect">
            <a:avLst/>
          </a:prstGeom>
          <a:solidFill>
            <a:schemeClr val="accent3"/>
          </a:solidFill>
          <a:ln w="12700" cap="flat" cmpd="sng" algn="ctr">
            <a:noFill/>
            <a:prstDash val="solid"/>
            <a:miter lim="800000"/>
          </a:ln>
          <a:effectLst/>
        </p:spPr>
        <p:txBody>
          <a:bodyPr rtlCol="0" anchor="t"/>
          <a:lstStyle/>
          <a:p>
            <a:pPr algn="ctr" defTabSz="914400">
              <a:defRPr/>
            </a:pPr>
            <a:r>
              <a:rPr lang="en-US" sz="4000" b="1" kern="0" dirty="0" smtClean="0">
                <a:latin typeface="+mj-lt"/>
              </a:rPr>
              <a:t>Abstract</a:t>
            </a:r>
            <a:r>
              <a:rPr lang="en-US" sz="3200" dirty="0"/>
              <a:t> </a:t>
            </a:r>
          </a:p>
          <a:p>
            <a:pPr algn="just"/>
            <a:r>
              <a:rPr lang="en-US" sz="3200" dirty="0"/>
              <a:t>Aircraft accidents are rare events, but they cost a lot of money. The accident investigation process should uncover pervasive unrecognized causal factors of aircraft accidents and recommend risk management measures. Thus, a properly conducted accident investigation is an outstanding method of accident prevention. The investigation of mishaps is a highly specialized enterprise which should only be undertaken by qualified professionals. Suitable professionals should be identified and trained appropriately to carry out this arduous endeavor while achieving job satisfaction in their chosen career. </a:t>
            </a:r>
            <a:r>
              <a:rPr lang="en-US" sz="3200" dirty="0" smtClean="0"/>
              <a:t>A </a:t>
            </a:r>
            <a:r>
              <a:rPr lang="en-US" sz="3200" dirty="0"/>
              <a:t>thorough review of the major theories of career development, choice and adjustment, the International Civil Aviation Organization (ICAO) Standards </a:t>
            </a:r>
            <a:r>
              <a:rPr lang="en-US" sz="3200" dirty="0" smtClean="0"/>
              <a:t>and Recommended </a:t>
            </a:r>
            <a:r>
              <a:rPr lang="en-US" sz="3200" dirty="0"/>
              <a:t>Practices (SARPs</a:t>
            </a:r>
            <a:r>
              <a:rPr lang="en-US" sz="3200" dirty="0" smtClean="0"/>
              <a:t>), the </a:t>
            </a:r>
            <a:r>
              <a:rPr lang="en-US" sz="3200" dirty="0"/>
              <a:t>National Transportation Safety Board (NTSB) requirements on accident investigation, and the final report of the accident involving Asiana flight 214, in 2013, was conducted.  The investigation of this accident by the NTSB was profound, the results were voluminous, and showed that the outcomes of an accident investigation process are to a great extent dependent on the knowledge, skills and experience of the investigators assigned to it. </a:t>
            </a:r>
            <a:r>
              <a:rPr lang="en-US" sz="3200" dirty="0" smtClean="0"/>
              <a:t>Results of this study suggest </a:t>
            </a:r>
            <a:r>
              <a:rPr lang="en-US" sz="3200" dirty="0"/>
              <a:t>that the investigation of aircraft mishaps is a specialized task which should only be undertaken by qualified investigators. </a:t>
            </a:r>
            <a:r>
              <a:rPr lang="en-US" sz="3200" dirty="0" smtClean="0"/>
              <a:t>Potential </a:t>
            </a:r>
            <a:r>
              <a:rPr lang="en-US" sz="3200" dirty="0"/>
              <a:t>investigators are expected to have practical experience in aviation as a foundation on which to build their </a:t>
            </a:r>
            <a:r>
              <a:rPr lang="en-US" sz="3200" dirty="0" smtClean="0"/>
              <a:t>investigation skills</a:t>
            </a:r>
            <a:r>
              <a:rPr lang="en-US" sz="3200" dirty="0"/>
              <a:t>. </a:t>
            </a:r>
            <a:endParaRPr lang="en-US" sz="3200" dirty="0" smtClean="0"/>
          </a:p>
          <a:p>
            <a:pPr algn="just"/>
            <a:r>
              <a:rPr lang="en-US" sz="3200" dirty="0" smtClean="0"/>
              <a:t>Certain attributes may be</a:t>
            </a:r>
          </a:p>
          <a:p>
            <a:pPr algn="just"/>
            <a:r>
              <a:rPr lang="en-US" sz="3200" dirty="0" smtClean="0"/>
              <a:t>necessary to pursue this </a:t>
            </a:r>
          </a:p>
          <a:p>
            <a:pPr algn="just"/>
            <a:r>
              <a:rPr lang="en-US" sz="3200" dirty="0" smtClean="0"/>
              <a:t>occupation</a:t>
            </a:r>
            <a:r>
              <a:rPr lang="en-US" sz="3200" dirty="0"/>
              <a:t>: </a:t>
            </a:r>
            <a:r>
              <a:rPr lang="en-US" sz="3200" dirty="0" smtClean="0"/>
              <a:t>an </a:t>
            </a:r>
            <a:r>
              <a:rPr lang="en-US" sz="3200" dirty="0"/>
              <a:t>open mind, integrity, </a:t>
            </a:r>
            <a:endParaRPr lang="en-US" sz="3200" dirty="0" smtClean="0"/>
          </a:p>
          <a:p>
            <a:pPr algn="just"/>
            <a:r>
              <a:rPr lang="en-US" sz="3200" dirty="0" smtClean="0"/>
              <a:t>tact</a:t>
            </a:r>
            <a:r>
              <a:rPr lang="en-US" sz="3200" dirty="0"/>
              <a:t>, and the skills to </a:t>
            </a:r>
            <a:endParaRPr lang="en-US" sz="3200" dirty="0" smtClean="0"/>
          </a:p>
          <a:p>
            <a:pPr algn="just"/>
            <a:r>
              <a:rPr lang="en-US" sz="3200" dirty="0" smtClean="0"/>
              <a:t>work </a:t>
            </a:r>
            <a:r>
              <a:rPr lang="en-US" sz="3200" dirty="0"/>
              <a:t>as a team. Interestingly, this career presents new opportunities that can lead to greater responsibilities, stability, and higher pay. </a:t>
            </a:r>
          </a:p>
          <a:p>
            <a:pPr algn="ctr"/>
            <a:r>
              <a:rPr lang="en-US" sz="4000" b="1" kern="0" dirty="0" smtClean="0">
                <a:latin typeface="+mj-lt"/>
              </a:rPr>
              <a:t>Introduction</a:t>
            </a:r>
            <a:endParaRPr lang="en-US" sz="3200" dirty="0" smtClean="0"/>
          </a:p>
          <a:p>
            <a:pPr lvl="0">
              <a:defRPr/>
            </a:pPr>
            <a:r>
              <a:rPr lang="en-US" sz="3200" dirty="0" smtClean="0"/>
              <a:t>Asiana </a:t>
            </a:r>
            <a:r>
              <a:rPr lang="en-US" sz="3200" dirty="0"/>
              <a:t>Airlines flight </a:t>
            </a:r>
            <a:r>
              <a:rPr lang="en-US" sz="3200" dirty="0" smtClean="0"/>
              <a:t>214 struck a seawall during approach </a:t>
            </a:r>
            <a:r>
              <a:rPr lang="en-US" sz="3200" dirty="0"/>
              <a:t>to runway 28L </a:t>
            </a:r>
            <a:r>
              <a:rPr lang="en-US" sz="3200" dirty="0" smtClean="0"/>
              <a:t>at San </a:t>
            </a:r>
            <a:r>
              <a:rPr lang="en-US" sz="3200" dirty="0"/>
              <a:t>Francisco </a:t>
            </a:r>
            <a:r>
              <a:rPr lang="en-US" sz="3200" dirty="0" smtClean="0"/>
              <a:t>International Airport </a:t>
            </a:r>
            <a:r>
              <a:rPr lang="en-US" sz="3200" dirty="0"/>
              <a:t>(SFO), San </a:t>
            </a:r>
            <a:r>
              <a:rPr lang="en-US" sz="3200" dirty="0" smtClean="0"/>
              <a:t>Francisco</a:t>
            </a:r>
            <a:r>
              <a:rPr lang="en-US" sz="3200" dirty="0"/>
              <a:t>, </a:t>
            </a:r>
            <a:r>
              <a:rPr lang="en-US" sz="3200" dirty="0" smtClean="0"/>
              <a:t>California. Three passengers were </a:t>
            </a:r>
            <a:r>
              <a:rPr lang="en-US" sz="3200" dirty="0"/>
              <a:t>fatally </a:t>
            </a:r>
            <a:r>
              <a:rPr lang="en-US" sz="3200" dirty="0" smtClean="0"/>
              <a:t>injured and several others received serious </a:t>
            </a:r>
            <a:r>
              <a:rPr lang="en-US" sz="3200" dirty="0"/>
              <a:t>injuries</a:t>
            </a:r>
            <a:r>
              <a:rPr lang="en-US" sz="3200" dirty="0" smtClean="0"/>
              <a:t>. The investigation of this accident required the participation of professionals with different competencies and skills. The </a:t>
            </a:r>
            <a:r>
              <a:rPr lang="en-US" sz="3200" dirty="0"/>
              <a:t>new </a:t>
            </a:r>
            <a:r>
              <a:rPr lang="en-US" sz="3200" dirty="0" smtClean="0"/>
              <a:t>economy challenges workers to </a:t>
            </a:r>
            <a:r>
              <a:rPr lang="en-US" sz="3200" dirty="0"/>
              <a:t>manage their </a:t>
            </a:r>
            <a:r>
              <a:rPr lang="en-US" sz="3200" dirty="0" smtClean="0"/>
              <a:t>own careers </a:t>
            </a:r>
            <a:r>
              <a:rPr lang="en-US" sz="3200" dirty="0"/>
              <a:t>strategically</a:t>
            </a:r>
            <a:r>
              <a:rPr lang="en-US" sz="3200" dirty="0" smtClean="0"/>
              <a:t>, with </a:t>
            </a:r>
            <a:r>
              <a:rPr lang="en-US" sz="3200" dirty="0"/>
              <a:t>a </a:t>
            </a:r>
            <a:r>
              <a:rPr lang="en-US" sz="3200" dirty="0" smtClean="0"/>
              <a:t>valuable award </a:t>
            </a:r>
            <a:r>
              <a:rPr lang="en-US" sz="3200" dirty="0"/>
              <a:t>placed on goal setting and skill updating. </a:t>
            </a:r>
            <a:r>
              <a:rPr lang="en-US" sz="3200" dirty="0" smtClean="0"/>
              <a:t>These capabilities </a:t>
            </a:r>
            <a:r>
              <a:rPr lang="en-US" sz="3200" dirty="0"/>
              <a:t>should be nurtured by training and work transition programs that enable workers to develop and cultivate new interests and skills</a:t>
            </a:r>
            <a:r>
              <a:rPr lang="en-US" sz="3200" dirty="0" smtClean="0"/>
              <a:t>. </a:t>
            </a:r>
            <a:r>
              <a:rPr lang="en-US" sz="3200" dirty="0"/>
              <a:t>The purpose of this study was to identify how the major concepts of career development theories integrate with the requirements to engage in the investigation of aircraft accidents. The ability </a:t>
            </a:r>
            <a:r>
              <a:rPr lang="en-US" sz="3200" dirty="0" smtClean="0"/>
              <a:t>for clear expression in </a:t>
            </a:r>
            <a:r>
              <a:rPr lang="en-US" sz="3200" dirty="0"/>
              <a:t>writing, good </a:t>
            </a:r>
            <a:r>
              <a:rPr lang="en-US" sz="3200" dirty="0" smtClean="0"/>
              <a:t>interpersonal skills</a:t>
            </a:r>
            <a:r>
              <a:rPr lang="en-US" sz="3200" dirty="0"/>
              <a:t>, </a:t>
            </a:r>
            <a:r>
              <a:rPr lang="en-US" sz="3200" dirty="0" smtClean="0"/>
              <a:t>the capability </a:t>
            </a:r>
            <a:r>
              <a:rPr lang="en-US" sz="3200" dirty="0"/>
              <a:t>of working alone (at times under pressure), and good analytical skills are </a:t>
            </a:r>
            <a:r>
              <a:rPr lang="en-US" sz="3200" dirty="0" smtClean="0"/>
              <a:t>qualities necessary </a:t>
            </a:r>
            <a:r>
              <a:rPr lang="en-US" sz="3200" dirty="0"/>
              <a:t>to fulfil the position of </a:t>
            </a:r>
            <a:r>
              <a:rPr lang="en-US" sz="3200" dirty="0" smtClean="0"/>
              <a:t>accident investigator</a:t>
            </a:r>
            <a:endParaRPr kumimoji="0" lang="en-US" sz="3900" b="0" i="0" u="none" strike="noStrike" kern="0" cap="none" spc="0" normalizeH="0" baseline="0" noProof="0" dirty="0" smtClean="0">
              <a:ln>
                <a:noFill/>
              </a:ln>
              <a:effectLst/>
              <a:uLnTx/>
              <a:uFillTx/>
              <a:latin typeface="+mj-lt"/>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3900" b="0" i="0" u="none" strike="noStrike" kern="0" cap="none" spc="0" normalizeH="0" baseline="0" noProof="0" dirty="0" smtClean="0">
              <a:ln>
                <a:noFill/>
              </a:ln>
              <a:effectLst/>
              <a:uLnTx/>
              <a:uFillTx/>
              <a:latin typeface="+mj-lt"/>
            </a:endParaRPr>
          </a:p>
        </p:txBody>
      </p:sp>
      <p:sp>
        <p:nvSpPr>
          <p:cNvPr id="16" name="Rectangle 15"/>
          <p:cNvSpPr/>
          <p:nvPr/>
        </p:nvSpPr>
        <p:spPr>
          <a:xfrm>
            <a:off x="12109784" y="5542430"/>
            <a:ext cx="19779916" cy="4763620"/>
          </a:xfrm>
          <a:prstGeom prst="rect">
            <a:avLst/>
          </a:prstGeom>
          <a:solidFill>
            <a:schemeClr val="accent3"/>
          </a:solidFill>
          <a:ln w="12700" cap="flat" cmpd="sng" algn="ctr">
            <a:noFill/>
            <a:prstDash val="solid"/>
            <a:miter lim="800000"/>
          </a:ln>
          <a:effectLst/>
        </p:spPr>
        <p:txBody>
          <a:bodyPr rtlCol="0" anchor="t"/>
          <a:lstStyle/>
          <a:p>
            <a:pPr algn="ctr" defTabSz="914400">
              <a:defRPr/>
            </a:pPr>
            <a:r>
              <a:rPr lang="en-US" sz="4000" b="1" kern="0" dirty="0">
                <a:latin typeface="+mj-lt"/>
              </a:rPr>
              <a:t>Methods</a:t>
            </a:r>
          </a:p>
          <a:p>
            <a:r>
              <a:rPr lang="en-US" sz="3200" dirty="0" smtClean="0"/>
              <a:t>The researcher conducted a thorough analyses of the Asiana 214 final report</a:t>
            </a:r>
            <a:r>
              <a:rPr lang="en-US" sz="3200" dirty="0"/>
              <a:t>. A substantial team of investigators and experts was necessary to cover all aspects of </a:t>
            </a:r>
            <a:r>
              <a:rPr lang="en-US" sz="3200" dirty="0" smtClean="0"/>
              <a:t>this complex </a:t>
            </a:r>
            <a:r>
              <a:rPr lang="en-US" sz="3200" dirty="0"/>
              <a:t>mishap</a:t>
            </a:r>
            <a:r>
              <a:rPr lang="en-US" sz="3200" dirty="0" smtClean="0"/>
              <a:t>. The </a:t>
            </a:r>
            <a:r>
              <a:rPr lang="en-US" sz="3200" dirty="0"/>
              <a:t>NTSB concluded that the probable cause of the accident was </a:t>
            </a:r>
            <a:r>
              <a:rPr lang="en-US" sz="3200" dirty="0" smtClean="0"/>
              <a:t>the </a:t>
            </a:r>
            <a:r>
              <a:rPr lang="en-US" sz="3200" dirty="0"/>
              <a:t>flight crew’s mismanagement of the airplane’s descent during the visual approach, the </a:t>
            </a:r>
            <a:r>
              <a:rPr lang="en-US" sz="3200" dirty="0" smtClean="0"/>
              <a:t>pilot flying’s </a:t>
            </a:r>
            <a:r>
              <a:rPr lang="en-US" sz="3200" dirty="0"/>
              <a:t>unintended deactivation of automatic airspeed control, the flight crew’s inadequate monitoring of airspeed, and the flight crew’s delayed execution of a go-around after they became aware that the airplane was below acceptable </a:t>
            </a:r>
            <a:r>
              <a:rPr lang="en-US" sz="3200" dirty="0" err="1"/>
              <a:t>glidepath</a:t>
            </a:r>
            <a:r>
              <a:rPr lang="en-US" sz="3200" dirty="0"/>
              <a:t> and airspeed tolerances</a:t>
            </a:r>
            <a:r>
              <a:rPr lang="en-US" sz="3200" dirty="0" smtClean="0"/>
              <a:t>. Additionally, major career development theories and ICAO SARPs and guidance material were studied in depth to identify and explore </a:t>
            </a:r>
            <a:r>
              <a:rPr lang="en-US" sz="3200" dirty="0"/>
              <a:t>the links between the career development concepts and the investigation of accidents as a profession. </a:t>
            </a:r>
          </a:p>
        </p:txBody>
      </p:sp>
      <p:sp>
        <p:nvSpPr>
          <p:cNvPr id="12" name="Rectangle 11"/>
          <p:cNvSpPr/>
          <p:nvPr/>
        </p:nvSpPr>
        <p:spPr>
          <a:xfrm>
            <a:off x="32371817" y="5568502"/>
            <a:ext cx="11357815" cy="27045096"/>
          </a:xfrm>
          <a:prstGeom prst="rect">
            <a:avLst/>
          </a:prstGeom>
          <a:solidFill>
            <a:schemeClr val="accent3"/>
          </a:solidFill>
          <a:ln w="12700" cap="flat" cmpd="sng" algn="ctr">
            <a:noFill/>
            <a:prstDash val="solid"/>
            <a:miter lim="800000"/>
          </a:ln>
          <a:effectLst/>
        </p:spPr>
        <p:txBody>
          <a:bodyPr rtlCol="0" anchor="t"/>
          <a:lstStyle/>
          <a:p>
            <a:pPr algn="ctr" defTabSz="914400">
              <a:defRPr/>
            </a:pPr>
            <a:r>
              <a:rPr lang="en-US" sz="4000" b="1" kern="0" dirty="0" smtClean="0">
                <a:latin typeface="+mj-lt"/>
              </a:rPr>
              <a:t>Discussion</a:t>
            </a:r>
            <a:endParaRPr lang="en-US" sz="4000" b="1" kern="0" dirty="0">
              <a:latin typeface="+mj-lt"/>
            </a:endParaRPr>
          </a:p>
          <a:p>
            <a:pPr algn="just"/>
            <a:r>
              <a:rPr lang="en-US" sz="3200" dirty="0" smtClean="0"/>
              <a:t>The </a:t>
            </a:r>
            <a:r>
              <a:rPr lang="en-US" sz="3200" dirty="0"/>
              <a:t>ultimate objective of an accident investigation is to prevent similar events from happening </a:t>
            </a:r>
            <a:r>
              <a:rPr lang="en-US" sz="3200" dirty="0" smtClean="0"/>
              <a:t>again. When </a:t>
            </a:r>
            <a:r>
              <a:rPr lang="en-US" sz="3200" dirty="0"/>
              <a:t>a mishap occurs, the investigation process is set in motion to find out the hazards within the aviation system and the reasons thereof; and to produce the indispensable countermeasures to prevent its recurrence. </a:t>
            </a:r>
            <a:r>
              <a:rPr lang="en-US" sz="3200" dirty="0" smtClean="0"/>
              <a:t>Thus</a:t>
            </a:r>
            <a:r>
              <a:rPr lang="en-US" sz="3200" dirty="0"/>
              <a:t>, a properly conducted accident investigation is an outstanding method of accident prevention</a:t>
            </a:r>
            <a:r>
              <a:rPr lang="en-US" sz="3200" dirty="0" smtClean="0"/>
              <a:t>. </a:t>
            </a:r>
            <a:r>
              <a:rPr lang="en-US" sz="3200" dirty="0"/>
              <a:t>In addition to the technical skills that could be acquired through training, the investigation of accidents requires certain personal attributes, including integrity and impartiality in the recording of facts, logic and perseverance in pursuing investigations, often under difficult or trying conditions, and tact in interacting with numerous persons who have been involved in the traumatic experience of a mishap. During a major aircraft accident investigation, a substantial team of investigators and experts is usually necessary to cover all aspects of the </a:t>
            </a:r>
            <a:r>
              <a:rPr lang="en-US" sz="3200" dirty="0" smtClean="0"/>
              <a:t>event. </a:t>
            </a:r>
            <a:r>
              <a:rPr lang="en-US" sz="3200" dirty="0"/>
              <a:t>Therefore, having the skills to work as a member of a team is also a required trait of this </a:t>
            </a:r>
            <a:r>
              <a:rPr lang="en-US" sz="3200" dirty="0" smtClean="0"/>
              <a:t>occupation. </a:t>
            </a:r>
            <a:r>
              <a:rPr lang="en-US" sz="3200" dirty="0"/>
              <a:t>It is paramount that accident investigators have a practical background in aviation as a groundwork on which to develop investigation </a:t>
            </a:r>
            <a:r>
              <a:rPr lang="en-US" sz="3200" dirty="0" smtClean="0"/>
              <a:t>skills. This </a:t>
            </a:r>
            <a:r>
              <a:rPr lang="en-US" sz="3200" dirty="0"/>
              <a:t>experience can be acquired by working as a professional pilot, an airport safety manager, and as an aeronautical or an aircraft maintenance engineer, among others. Since accident investigations will frequently involve all of these specialized areas, investigators should have a sound understanding of the aviation infrastructure and be </a:t>
            </a:r>
            <a:r>
              <a:rPr lang="en-US" sz="3200" dirty="0" smtClean="0"/>
              <a:t>able to </a:t>
            </a:r>
            <a:r>
              <a:rPr lang="en-US" sz="3200" dirty="0"/>
              <a:t>relate to each of these different </a:t>
            </a:r>
            <a:r>
              <a:rPr lang="en-US" sz="3200" dirty="0" smtClean="0"/>
              <a:t>areas. Aviation </a:t>
            </a:r>
            <a:r>
              <a:rPr lang="en-US" sz="3200" dirty="0"/>
              <a:t>professionals can help construct their own career outcomes as accident </a:t>
            </a:r>
            <a:r>
              <a:rPr lang="en-US" sz="3200" dirty="0" smtClean="0"/>
              <a:t>investigators. Their </a:t>
            </a:r>
            <a:r>
              <a:rPr lang="en-US" sz="3200" dirty="0"/>
              <a:t>behaviors, susceptible to change efforts, play key roles in their career choices</a:t>
            </a:r>
            <a:r>
              <a:rPr lang="en-US" sz="3200" dirty="0" smtClean="0"/>
              <a:t>. </a:t>
            </a:r>
            <a:r>
              <a:rPr lang="en-US" sz="3200" dirty="0"/>
              <a:t>Interestingly, most accident investigators have other major occupations (e.g. an airline pilot who also works in the company’s safety department) in addition to investigating aircraft accidents and incidents since those are rare events. </a:t>
            </a:r>
          </a:p>
          <a:p>
            <a:pPr algn="ctr">
              <a:lnSpc>
                <a:spcPct val="150000"/>
              </a:lnSpc>
            </a:pPr>
            <a:r>
              <a:rPr lang="en-US" sz="2800" b="1" kern="0" dirty="0" smtClean="0">
                <a:latin typeface="+mj-lt"/>
              </a:rPr>
              <a:t>References</a:t>
            </a:r>
            <a:endParaRPr lang="en-US" sz="2800" b="1" kern="0" dirty="0">
              <a:latin typeface="+mj-lt"/>
            </a:endParaRPr>
          </a:p>
          <a:p>
            <a:r>
              <a:rPr lang="en-US" sz="2200" dirty="0" smtClean="0"/>
              <a:t>[1</a:t>
            </a:r>
            <a:r>
              <a:rPr lang="en-US" sz="2200" dirty="0"/>
              <a:t>} </a:t>
            </a:r>
            <a:r>
              <a:rPr lang="en-US" sz="2200" dirty="0" err="1"/>
              <a:t>Blustein</a:t>
            </a:r>
            <a:r>
              <a:rPr lang="en-US" sz="2200" dirty="0"/>
              <a:t>, D. L., Kenna, A. C., Gill, N. &amp; </a:t>
            </a:r>
            <a:r>
              <a:rPr lang="en-US" sz="2200" dirty="0" err="1"/>
              <a:t>DeVoy</a:t>
            </a:r>
            <a:r>
              <a:rPr lang="en-US" sz="2200" dirty="0"/>
              <a:t>, J. E. (2008). The psychology of working: A new framework for counseling practice and public policy. </a:t>
            </a:r>
            <a:r>
              <a:rPr lang="en-US" sz="2200" i="1" dirty="0"/>
              <a:t>The Career Development Quarterly</a:t>
            </a:r>
            <a:r>
              <a:rPr lang="en-US" sz="2200" dirty="0"/>
              <a:t>, 56, 294–308. </a:t>
            </a:r>
            <a:r>
              <a:rPr lang="en-US" sz="2200" dirty="0" err="1"/>
              <a:t>doi</a:t>
            </a:r>
            <a:r>
              <a:rPr lang="en-US" sz="2200" dirty="0"/>
              <a:t>: </a:t>
            </a:r>
            <a:r>
              <a:rPr lang="en-US" sz="2200" dirty="0" smtClean="0"/>
              <a:t>10.1002/j.2161-0045.2008.tb00095.x</a:t>
            </a:r>
            <a:endParaRPr lang="en-US" sz="2200" dirty="0" smtClean="0"/>
          </a:p>
          <a:p>
            <a:endParaRPr lang="pt-BR" sz="2200" dirty="0"/>
          </a:p>
          <a:p>
            <a:r>
              <a:rPr lang="en-US" sz="2200" dirty="0" smtClean="0"/>
              <a:t>[2</a:t>
            </a:r>
            <a:r>
              <a:rPr lang="en-US" sz="2200" dirty="0" smtClean="0"/>
              <a:t>]</a:t>
            </a:r>
            <a:r>
              <a:rPr lang="pt-BR" sz="2200" dirty="0"/>
              <a:t> Dawis, R. V., &amp; Lofquist, L. H. (1984). </a:t>
            </a:r>
            <a:r>
              <a:rPr lang="pt-BR" sz="2200" i="1" dirty="0"/>
              <a:t>A psychological theory of work adjustement: An individual-differences model and its applications</a:t>
            </a:r>
            <a:r>
              <a:rPr lang="en-US" sz="2200" dirty="0"/>
              <a:t>. Minneapolis, Minnesota: University of Minnesota Press.</a:t>
            </a:r>
            <a:endParaRPr lang="pt-BR" sz="2200" dirty="0"/>
          </a:p>
          <a:p>
            <a:endParaRPr lang="en-US" sz="2200" dirty="0" smtClean="0"/>
          </a:p>
          <a:p>
            <a:r>
              <a:rPr lang="pt-BR" sz="2200" dirty="0" smtClean="0"/>
              <a:t>[3] </a:t>
            </a:r>
            <a:r>
              <a:rPr lang="en-US" sz="2200" dirty="0" err="1"/>
              <a:t>Krumboltz</a:t>
            </a:r>
            <a:r>
              <a:rPr lang="en-US" sz="2200" dirty="0"/>
              <a:t>, J. D. (2008). The happenstance learning theory. </a:t>
            </a:r>
            <a:r>
              <a:rPr lang="en-US" sz="2200" i="1" dirty="0"/>
              <a:t>Journal of Career Assessment, 17</a:t>
            </a:r>
            <a:r>
              <a:rPr lang="en-US" sz="2200" dirty="0"/>
              <a:t>(2), 135-154.</a:t>
            </a:r>
          </a:p>
          <a:p>
            <a:endParaRPr lang="en-US" sz="2200" dirty="0" smtClean="0"/>
          </a:p>
          <a:p>
            <a:r>
              <a:rPr lang="en-US" sz="2200" dirty="0" smtClean="0"/>
              <a:t>[</a:t>
            </a:r>
            <a:r>
              <a:rPr lang="en-US" sz="2200" dirty="0"/>
              <a:t>4</a:t>
            </a:r>
            <a:r>
              <a:rPr lang="en-US" sz="2200" dirty="0" smtClean="0"/>
              <a:t>]</a:t>
            </a:r>
            <a:r>
              <a:rPr lang="en-US" sz="2200" dirty="0"/>
              <a:t> International Civil Aviation Organization (ICAO). (2000). </a:t>
            </a:r>
            <a:r>
              <a:rPr lang="en-US" sz="2200" i="1" dirty="0"/>
              <a:t>Manual of aircraft accident and incident investigation - Part I: Organization and planning </a:t>
            </a:r>
            <a:r>
              <a:rPr lang="en-US" sz="2200" dirty="0"/>
              <a:t>(Doc 9756). (1</a:t>
            </a:r>
            <a:r>
              <a:rPr lang="en-US" sz="2200" baseline="30000" dirty="0"/>
              <a:t>st</a:t>
            </a:r>
            <a:r>
              <a:rPr lang="en-US" sz="2200" dirty="0"/>
              <a:t> ed.). Montreal, Canada: Author.</a:t>
            </a:r>
          </a:p>
          <a:p>
            <a:endParaRPr lang="en-US" sz="2200" dirty="0" smtClean="0"/>
          </a:p>
          <a:p>
            <a:r>
              <a:rPr lang="pt-BR" sz="2200" dirty="0" smtClean="0"/>
              <a:t>[</a:t>
            </a:r>
            <a:r>
              <a:rPr lang="pt-BR" sz="2200" dirty="0"/>
              <a:t>5] </a:t>
            </a:r>
            <a:r>
              <a:rPr lang="pt-BR" sz="2200" dirty="0" smtClean="0"/>
              <a:t>International </a:t>
            </a:r>
            <a:r>
              <a:rPr lang="pt-BR" sz="2200" dirty="0"/>
              <a:t>Civil Aviation Organization (ICAO). (2003). </a:t>
            </a:r>
            <a:r>
              <a:rPr lang="pt-BR" sz="2200" i="1" dirty="0"/>
              <a:t>Training guidelines for aircraft accident investigators </a:t>
            </a:r>
            <a:r>
              <a:rPr lang="pt-BR" sz="2200" dirty="0"/>
              <a:t>(Cir 298 AN/172). Canada: Author.</a:t>
            </a:r>
            <a:endParaRPr lang="pt-BR" sz="2200" dirty="0" smtClean="0"/>
          </a:p>
          <a:p>
            <a:endParaRPr lang="en-US" sz="2200" dirty="0" smtClean="0"/>
          </a:p>
          <a:p>
            <a:r>
              <a:rPr lang="pt-BR" sz="2200" dirty="0" smtClean="0"/>
              <a:t>[</a:t>
            </a:r>
            <a:r>
              <a:rPr lang="pt-BR" sz="2200" dirty="0" smtClean="0"/>
              <a:t>6] International </a:t>
            </a:r>
            <a:r>
              <a:rPr lang="pt-BR" sz="2200" dirty="0"/>
              <a:t>Civil Aviation Organization (ICAO). (2010). </a:t>
            </a:r>
            <a:r>
              <a:rPr lang="en-US" sz="2200" i="1" dirty="0"/>
              <a:t>Annex 13 to the Convention on International Civil Aviation, Aircraft Accident and Incident Investigation </a:t>
            </a:r>
            <a:r>
              <a:rPr lang="en-US" sz="2200" dirty="0"/>
              <a:t>(10</a:t>
            </a:r>
            <a:r>
              <a:rPr lang="en-US" sz="2200" baseline="30000" dirty="0"/>
              <a:t>th</a:t>
            </a:r>
            <a:r>
              <a:rPr lang="en-US" sz="2200" dirty="0"/>
              <a:t> ed.). Canada: Author.</a:t>
            </a:r>
            <a:endParaRPr lang="pt-BR" sz="2200" dirty="0" smtClean="0"/>
          </a:p>
          <a:p>
            <a:endParaRPr lang="pt-BR" sz="2200" dirty="0"/>
          </a:p>
          <a:p>
            <a:r>
              <a:rPr lang="pt-BR" sz="2200" dirty="0" smtClean="0"/>
              <a:t>[7] </a:t>
            </a:r>
            <a:r>
              <a:rPr lang="en-US" sz="2200" dirty="0" smtClean="0"/>
              <a:t>National </a:t>
            </a:r>
            <a:r>
              <a:rPr lang="en-US" sz="2200" dirty="0"/>
              <a:t>Transportation Safety Board (NTSB). (2014</a:t>
            </a:r>
            <a:r>
              <a:rPr lang="en-US" sz="2200" dirty="0" smtClean="0"/>
              <a:t>). </a:t>
            </a:r>
            <a:r>
              <a:rPr lang="en-US" sz="2200" i="1" dirty="0" smtClean="0"/>
              <a:t>Descent </a:t>
            </a:r>
            <a:r>
              <a:rPr lang="en-US" sz="2200" i="1" dirty="0"/>
              <a:t>below visual </a:t>
            </a:r>
            <a:r>
              <a:rPr lang="en-US" sz="2200" i="1" dirty="0" err="1"/>
              <a:t>glidepath</a:t>
            </a:r>
            <a:r>
              <a:rPr lang="en-US" sz="2200" i="1" dirty="0"/>
              <a:t> and impact with seawall: Asiana airlines flight 214 </a:t>
            </a:r>
            <a:r>
              <a:rPr lang="en-US" sz="2200" dirty="0"/>
              <a:t>(NTSB/AAR-14/01). Retrieved </a:t>
            </a:r>
            <a:r>
              <a:rPr lang="en-US" sz="2200" dirty="0" smtClean="0"/>
              <a:t>from http://www.ntsb.gov/investigations/AccidentReports/Reports/AAR1401.pdf</a:t>
            </a:r>
            <a:endParaRPr lang="en-US" sz="2200" dirty="0"/>
          </a:p>
        </p:txBody>
      </p:sp>
      <p:sp>
        <p:nvSpPr>
          <p:cNvPr id="14" name="Rectangle 13"/>
          <p:cNvSpPr/>
          <p:nvPr/>
        </p:nvSpPr>
        <p:spPr>
          <a:xfrm>
            <a:off x="12109784" y="10591801"/>
            <a:ext cx="19779916" cy="22021798"/>
          </a:xfrm>
          <a:prstGeom prst="rect">
            <a:avLst/>
          </a:prstGeom>
          <a:solidFill>
            <a:schemeClr val="accent3"/>
          </a:solidFill>
          <a:ln w="12700" cap="flat" cmpd="sng" algn="ctr">
            <a:noFill/>
            <a:prstDash val="solid"/>
            <a:miter lim="800000"/>
          </a:ln>
          <a:effectLst/>
        </p:spPr>
        <p:txBody>
          <a:bodyPr rtlCol="0" anchor="t"/>
          <a:lstStyle/>
          <a:p>
            <a:pPr algn="ctr" defTabSz="914400">
              <a:defRPr/>
            </a:pPr>
            <a:r>
              <a:rPr lang="en-US" sz="4000" b="1" kern="0" dirty="0" smtClean="0">
                <a:latin typeface="+mj-lt"/>
              </a:rPr>
              <a:t>Results</a:t>
            </a:r>
          </a:p>
          <a:p>
            <a:pPr algn="just">
              <a:defRPr/>
            </a:pPr>
            <a:r>
              <a:rPr lang="en-US" sz="3200" dirty="0"/>
              <a:t>According to </a:t>
            </a:r>
            <a:r>
              <a:rPr lang="en-US" sz="3200" dirty="0" err="1"/>
              <a:t>Dawis</a:t>
            </a:r>
            <a:r>
              <a:rPr lang="en-US" sz="3200" dirty="0"/>
              <a:t> </a:t>
            </a:r>
            <a:r>
              <a:rPr lang="en-US" sz="3200" dirty="0" smtClean="0"/>
              <a:t>and </a:t>
            </a:r>
            <a:r>
              <a:rPr lang="en-US" sz="3200" dirty="0" err="1" smtClean="0"/>
              <a:t>Lofquist</a:t>
            </a:r>
            <a:r>
              <a:rPr lang="en-US" sz="3200" dirty="0" smtClean="0"/>
              <a:t> (1984), </a:t>
            </a:r>
            <a:r>
              <a:rPr lang="en-US" sz="3200" dirty="0"/>
              <a:t>fit means that workers have the skills required by a specific job. The </a:t>
            </a:r>
            <a:r>
              <a:rPr lang="en-US" sz="3200" dirty="0" smtClean="0"/>
              <a:t>physical </a:t>
            </a:r>
            <a:r>
              <a:rPr lang="en-US" sz="3200" dirty="0"/>
              <a:t>abilities and intellectual capacity of a safety professional should necessarily match the requirements of the tasks they are to perform</a:t>
            </a:r>
            <a:r>
              <a:rPr lang="en-US" sz="3200" dirty="0" smtClean="0"/>
              <a:t>. The </a:t>
            </a:r>
            <a:r>
              <a:rPr lang="en-US" sz="3200" dirty="0"/>
              <a:t>person’s capabilities that matter most to an employer are their skills. Work skills are shaped through learning, including experience and training</a:t>
            </a:r>
            <a:r>
              <a:rPr lang="en-US" sz="3200" dirty="0" smtClean="0"/>
              <a:t>.</a:t>
            </a:r>
            <a:r>
              <a:rPr lang="en-US" sz="3200" dirty="0"/>
              <a:t> </a:t>
            </a:r>
            <a:r>
              <a:rPr lang="en-US" sz="3200" dirty="0" smtClean="0"/>
              <a:t>The success </a:t>
            </a:r>
            <a:r>
              <a:rPr lang="en-US" sz="3200" dirty="0"/>
              <a:t>of an accident investigation is largely dependent upon the </a:t>
            </a:r>
            <a:r>
              <a:rPr lang="en-US" sz="3200" dirty="0" smtClean="0"/>
              <a:t>attributes and aviation </a:t>
            </a:r>
            <a:r>
              <a:rPr lang="en-US" sz="3200" dirty="0"/>
              <a:t>knowledge, </a:t>
            </a:r>
            <a:r>
              <a:rPr lang="en-US" sz="3200" dirty="0" smtClean="0"/>
              <a:t>skills, </a:t>
            </a:r>
            <a:r>
              <a:rPr lang="en-US" sz="3200" dirty="0"/>
              <a:t>and experience of the assigned aircraft accident </a:t>
            </a:r>
            <a:r>
              <a:rPr lang="en-US" sz="3200" dirty="0" smtClean="0"/>
              <a:t>investigators (Table below).</a:t>
            </a:r>
          </a:p>
          <a:p>
            <a:pPr algn="just">
              <a:lnSpc>
                <a:spcPct val="150000"/>
              </a:lnSpc>
              <a:defRPr/>
            </a:pPr>
            <a:r>
              <a:rPr lang="en-US" sz="3200" b="1" i="1" dirty="0" smtClean="0"/>
              <a:t>                   Accident investigation as a career</a:t>
            </a:r>
          </a:p>
          <a:p>
            <a:pPr algn="just"/>
            <a:endParaRPr lang="pt-BR" sz="3200" b="1" i="1" dirty="0"/>
          </a:p>
          <a:p>
            <a:pPr algn="just"/>
            <a:endParaRPr lang="pt-BR" sz="3200" b="1" i="1" dirty="0" smtClean="0"/>
          </a:p>
          <a:p>
            <a:pPr algn="just"/>
            <a:endParaRPr lang="pt-BR" sz="3200" b="1" i="1" dirty="0"/>
          </a:p>
          <a:p>
            <a:pPr algn="just"/>
            <a:endParaRPr lang="pt-BR" sz="3200" b="1" i="1" dirty="0" smtClean="0"/>
          </a:p>
          <a:p>
            <a:pPr algn="just"/>
            <a:endParaRPr lang="pt-BR" sz="3200" b="1" i="1" dirty="0"/>
          </a:p>
          <a:p>
            <a:pPr algn="just"/>
            <a:endParaRPr lang="pt-BR" sz="3200" b="1" i="1" dirty="0" smtClean="0"/>
          </a:p>
          <a:p>
            <a:pPr algn="just"/>
            <a:endParaRPr lang="pt-BR" sz="3200" b="1" i="1" dirty="0"/>
          </a:p>
          <a:p>
            <a:pPr algn="just"/>
            <a:endParaRPr lang="pt-BR" sz="3200" b="1" i="1" dirty="0" smtClean="0"/>
          </a:p>
          <a:p>
            <a:pPr algn="just"/>
            <a:endParaRPr lang="pt-BR" sz="3200" b="1" i="1" dirty="0"/>
          </a:p>
          <a:p>
            <a:pPr algn="just"/>
            <a:endParaRPr lang="pt-BR" sz="3200" b="1" i="1" dirty="0" smtClean="0"/>
          </a:p>
          <a:p>
            <a:pPr algn="just"/>
            <a:endParaRPr lang="pt-BR" sz="3200" b="1" i="1" dirty="0"/>
          </a:p>
          <a:p>
            <a:pPr algn="just"/>
            <a:endParaRPr lang="pt-BR" sz="3200" b="1" i="1" dirty="0" smtClean="0"/>
          </a:p>
          <a:p>
            <a:pPr algn="just"/>
            <a:endParaRPr lang="pt-BR" sz="3200" b="1" i="1" dirty="0"/>
          </a:p>
          <a:p>
            <a:pPr algn="just"/>
            <a:endParaRPr lang="pt-BR" sz="3200" b="1" i="1" dirty="0" smtClean="0"/>
          </a:p>
          <a:p>
            <a:pPr algn="just"/>
            <a:endParaRPr lang="pt-BR" sz="3200" b="1" i="1" dirty="0"/>
          </a:p>
          <a:p>
            <a:pPr algn="just"/>
            <a:endParaRPr lang="pt-BR" sz="3200" b="1" i="1" dirty="0" smtClean="0"/>
          </a:p>
          <a:p>
            <a:pPr algn="just"/>
            <a:endParaRPr lang="pt-BR" sz="3200" b="1" i="1" dirty="0"/>
          </a:p>
          <a:p>
            <a:pPr algn="just"/>
            <a:r>
              <a:rPr lang="en-US" sz="3200" dirty="0" smtClean="0"/>
              <a:t>Some </a:t>
            </a:r>
            <a:r>
              <a:rPr lang="en-US" sz="3200" dirty="0"/>
              <a:t>workers may have the skills that a job requires. If not, those skills and knowledge may be shaped through learning </a:t>
            </a:r>
            <a:r>
              <a:rPr lang="en-US" sz="3200" dirty="0" smtClean="0"/>
              <a:t>experiences. </a:t>
            </a:r>
            <a:r>
              <a:rPr lang="en-US" sz="3200" dirty="0"/>
              <a:t>In order to efficiently and safely investigate </a:t>
            </a:r>
            <a:r>
              <a:rPr lang="en-US" sz="3200" dirty="0" smtClean="0"/>
              <a:t>accidents, ICAO </a:t>
            </a:r>
            <a:r>
              <a:rPr lang="en-US" sz="3200" dirty="0"/>
              <a:t>recommends that aircraft accident </a:t>
            </a:r>
            <a:r>
              <a:rPr lang="en-US" sz="3200" dirty="0" smtClean="0"/>
              <a:t>investigators should receive </a:t>
            </a:r>
            <a:r>
              <a:rPr lang="en-US" sz="3200" dirty="0"/>
              <a:t>training commensurate with their responsibilities</a:t>
            </a:r>
            <a:r>
              <a:rPr lang="en-US" sz="3200" dirty="0" smtClean="0"/>
              <a:t>. </a:t>
            </a:r>
            <a:r>
              <a:rPr lang="en-US" sz="3200" dirty="0"/>
              <a:t>Training is of fundamental importance to effective job </a:t>
            </a:r>
            <a:r>
              <a:rPr lang="en-US" sz="3200" dirty="0" smtClean="0"/>
              <a:t>performance. Moreover</a:t>
            </a:r>
            <a:r>
              <a:rPr lang="en-US" sz="3200" dirty="0"/>
              <a:t>, the training provided should be commensurate with the responsibilities as an accident investigator, a group leader, or an investigator-in-charge, among others. </a:t>
            </a:r>
            <a:r>
              <a:rPr lang="en-US" sz="3200" dirty="0" err="1" smtClean="0"/>
              <a:t>Krumboltzs</a:t>
            </a:r>
            <a:r>
              <a:rPr lang="en-US" sz="3200" dirty="0" smtClean="0"/>
              <a:t> </a:t>
            </a:r>
            <a:r>
              <a:rPr lang="en-US" sz="3200" dirty="0"/>
              <a:t>(2008) cited that career decisions may occur numerous times in a life time. An individual must keep their minds open so that new opportunities, such as an availability of a specific training and an ensuing new occupation, such as aircraft accident investigation, must be recognized and </a:t>
            </a:r>
            <a:r>
              <a:rPr lang="en-US" sz="3200" dirty="0" smtClean="0"/>
              <a:t>seized. Workforce </a:t>
            </a:r>
            <a:r>
              <a:rPr lang="en-US" sz="3200" dirty="0"/>
              <a:t>development research has identified that strong basic writing skills, well developed interpersonal </a:t>
            </a:r>
            <a:r>
              <a:rPr lang="en-US" sz="3200" dirty="0" smtClean="0"/>
              <a:t>skills, </a:t>
            </a:r>
            <a:r>
              <a:rPr lang="en-US" sz="3200" dirty="0"/>
              <a:t>and the ability to work in groups are </a:t>
            </a:r>
            <a:r>
              <a:rPr lang="en-US" sz="3200" dirty="0" smtClean="0"/>
              <a:t>necessary attributes if persons wish </a:t>
            </a:r>
            <a:r>
              <a:rPr lang="en-US" sz="3200" dirty="0"/>
              <a:t>to successfully meet the needs of current workplace. </a:t>
            </a:r>
            <a:r>
              <a:rPr lang="en-US" sz="3200" dirty="0" smtClean="0"/>
              <a:t>In the accident investigation environment, professionals must </a:t>
            </a:r>
            <a:r>
              <a:rPr lang="en-US" sz="3200" dirty="0"/>
              <a:t>also acknowledge responsibility for their continued professional development through continuing professional training and </a:t>
            </a:r>
            <a:r>
              <a:rPr lang="en-US" sz="3200" dirty="0" smtClean="0"/>
              <a:t>education. This paper </a:t>
            </a:r>
            <a:r>
              <a:rPr lang="en-US" sz="3200" dirty="0"/>
              <a:t>has the potential to pave the road, through applied and research contributions, to help aviation professionals exercise agency in their own career development. This concept-building effort is aimed in part, at complementing and helping bridge the gap of career development theories and the concepts of investigation of aircraft accidents as a profession, supported by ICAO </a:t>
            </a:r>
            <a:r>
              <a:rPr lang="en-US" sz="3200" dirty="0" smtClean="0"/>
              <a:t>SARPs and guidance </a:t>
            </a:r>
            <a:r>
              <a:rPr lang="en-US" sz="3200" dirty="0"/>
              <a:t>material. After all, as cited by </a:t>
            </a:r>
            <a:r>
              <a:rPr lang="en-US" sz="3200" dirty="0" err="1"/>
              <a:t>Blustein</a:t>
            </a:r>
            <a:r>
              <a:rPr lang="en-US" sz="3200" dirty="0"/>
              <a:t> et al. (2008), work has the capacity to be much more than something workers do or produce, it is a driving factor in the overall well-being of persons. And choosing a career intelligently is the first step toward adjustment in </a:t>
            </a:r>
            <a:r>
              <a:rPr lang="en-US" sz="3200" dirty="0" smtClean="0"/>
              <a:t>work.</a:t>
            </a:r>
            <a:endParaRPr lang="en-US" sz="3200" dirty="0"/>
          </a:p>
          <a:p>
            <a:pPr algn="just"/>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69162401"/>
              </p:ext>
            </p:extLst>
          </p:nvPr>
        </p:nvGraphicFramePr>
        <p:xfrm>
          <a:off x="13597695" y="15225560"/>
          <a:ext cx="16890332" cy="7802880"/>
        </p:xfrm>
        <a:graphic>
          <a:graphicData uri="http://schemas.openxmlformats.org/drawingml/2006/table">
            <a:tbl>
              <a:tblPr firstRow="1" firstCol="1" bandRow="1"/>
              <a:tblGrid>
                <a:gridCol w="6048878"/>
                <a:gridCol w="10841454"/>
              </a:tblGrid>
              <a:tr h="463698">
                <a:tc rowSpan="4">
                  <a:txBody>
                    <a:bodyPr/>
                    <a:lstStyle/>
                    <a:p>
                      <a:pPr marL="0" marR="0" algn="ctr">
                        <a:lnSpc>
                          <a:spcPct val="100000"/>
                        </a:lnSpc>
                        <a:spcBef>
                          <a:spcPts val="0"/>
                        </a:spcBef>
                        <a:spcAft>
                          <a:spcPts val="0"/>
                        </a:spcAft>
                        <a:tabLst>
                          <a:tab pos="457200" algn="l"/>
                        </a:tabLst>
                      </a:pPr>
                      <a:endParaRPr lang="en-US" sz="3200" dirty="0"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tabLst>
                          <a:tab pos="457200" algn="l"/>
                        </a:tabLst>
                      </a:pPr>
                      <a:r>
                        <a:rPr lang="en-US" sz="3200" dirty="0" smtClean="0">
                          <a:effectLst/>
                          <a:latin typeface="+mj-lt"/>
                          <a:ea typeface="Calibri" panose="020F0502020204030204" pitchFamily="34" charset="0"/>
                          <a:cs typeface="Times New Roman" panose="02020603050405020304" pitchFamily="18" charset="0"/>
                        </a:rPr>
                        <a:t>Attributes required</a:t>
                      </a:r>
                      <a:endParaRPr lang="en-US" sz="32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457200" algn="l"/>
                        </a:tabLst>
                      </a:pPr>
                      <a:r>
                        <a:rPr lang="en-US" sz="3200" dirty="0" smtClean="0">
                          <a:effectLst/>
                          <a:latin typeface="+mj-lt"/>
                          <a:ea typeface="Calibri" panose="020F0502020204030204" pitchFamily="34" charset="0"/>
                          <a:cs typeface="Times New Roman" panose="02020603050405020304" pitchFamily="18" charset="0"/>
                        </a:rPr>
                        <a:t>Open mind</a:t>
                      </a:r>
                      <a:endParaRPr lang="en-US" sz="32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98">
                <a:tc vMerge="1">
                  <a:txBody>
                    <a:bodyPr/>
                    <a:lstStyle/>
                    <a:p>
                      <a:endParaRPr lang="en-US"/>
                    </a:p>
                  </a:txBody>
                  <a:tcPr/>
                </a:tc>
                <a:tc>
                  <a:txBody>
                    <a:bodyPr/>
                    <a:lstStyle/>
                    <a:p>
                      <a:pPr marL="0" marR="0" algn="ctr">
                        <a:lnSpc>
                          <a:spcPct val="100000"/>
                        </a:lnSpc>
                        <a:spcBef>
                          <a:spcPts val="0"/>
                        </a:spcBef>
                        <a:spcAft>
                          <a:spcPts val="0"/>
                        </a:spcAft>
                        <a:tabLst>
                          <a:tab pos="457200" algn="l"/>
                        </a:tabLst>
                      </a:pPr>
                      <a:r>
                        <a:rPr lang="en-US" sz="3200" dirty="0" smtClean="0">
                          <a:effectLst/>
                          <a:latin typeface="+mj-lt"/>
                          <a:ea typeface="Calibri" panose="020F0502020204030204" pitchFamily="34" charset="0"/>
                          <a:cs typeface="Times New Roman" panose="02020603050405020304" pitchFamily="18" charset="0"/>
                        </a:rPr>
                        <a:t>Integrity</a:t>
                      </a:r>
                      <a:endParaRPr lang="en-US" sz="32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98">
                <a:tc vMerge="1">
                  <a:txBody>
                    <a:bodyPr/>
                    <a:lstStyle/>
                    <a:p>
                      <a:endParaRPr lang="en-US"/>
                    </a:p>
                  </a:txBody>
                  <a:tcPr/>
                </a:tc>
                <a:tc>
                  <a:txBody>
                    <a:bodyPr/>
                    <a:lstStyle/>
                    <a:p>
                      <a:pPr marL="0" marR="0" algn="ctr">
                        <a:lnSpc>
                          <a:spcPct val="100000"/>
                        </a:lnSpc>
                        <a:spcBef>
                          <a:spcPts val="0"/>
                        </a:spcBef>
                        <a:spcAft>
                          <a:spcPts val="0"/>
                        </a:spcAft>
                        <a:tabLst>
                          <a:tab pos="457200" algn="l"/>
                        </a:tabLst>
                      </a:pPr>
                      <a:r>
                        <a:rPr lang="en-US" sz="3200" dirty="0" smtClean="0">
                          <a:effectLst/>
                          <a:latin typeface="+mj-lt"/>
                          <a:ea typeface="Calibri" panose="020F0502020204030204" pitchFamily="34" charset="0"/>
                          <a:cs typeface="Times New Roman" panose="02020603050405020304" pitchFamily="18" charset="0"/>
                        </a:rPr>
                        <a:t>Tact</a:t>
                      </a:r>
                      <a:endParaRPr lang="en-US" sz="32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98">
                <a:tc vMerge="1">
                  <a:txBody>
                    <a:bodyPr/>
                    <a:lstStyle/>
                    <a:p>
                      <a:endParaRPr lang="en-US"/>
                    </a:p>
                  </a:txBody>
                  <a:tcPr/>
                </a:tc>
                <a:tc>
                  <a:txBody>
                    <a:bodyPr/>
                    <a:lstStyle/>
                    <a:p>
                      <a:pPr marL="0" marR="0" algn="ctr">
                        <a:lnSpc>
                          <a:spcPct val="100000"/>
                        </a:lnSpc>
                        <a:spcBef>
                          <a:spcPts val="0"/>
                        </a:spcBef>
                        <a:spcAft>
                          <a:spcPts val="0"/>
                        </a:spcAft>
                        <a:tabLst>
                          <a:tab pos="457200" algn="l"/>
                        </a:tabLst>
                      </a:pPr>
                      <a:r>
                        <a:rPr lang="en-US" sz="3200" dirty="0" smtClean="0">
                          <a:effectLst/>
                          <a:latin typeface="+mj-lt"/>
                          <a:ea typeface="Calibri" panose="020F0502020204030204" pitchFamily="34" charset="0"/>
                          <a:cs typeface="Times New Roman" panose="02020603050405020304" pitchFamily="18" charset="0"/>
                        </a:rPr>
                        <a:t>Skills to work as</a:t>
                      </a:r>
                      <a:r>
                        <a:rPr lang="en-US" sz="3200" baseline="0" dirty="0" smtClean="0">
                          <a:effectLst/>
                          <a:latin typeface="+mj-lt"/>
                          <a:ea typeface="Calibri" panose="020F0502020204030204" pitchFamily="34" charset="0"/>
                          <a:cs typeface="Times New Roman" panose="02020603050405020304" pitchFamily="18" charset="0"/>
                        </a:rPr>
                        <a:t> a team</a:t>
                      </a:r>
                      <a:endParaRPr lang="en-US" sz="32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98">
                <a:tc rowSpan="6">
                  <a:txBody>
                    <a:bodyPr/>
                    <a:lstStyle/>
                    <a:p>
                      <a:pPr marL="0" marR="0" algn="ctr">
                        <a:lnSpc>
                          <a:spcPct val="100000"/>
                        </a:lnSpc>
                        <a:spcBef>
                          <a:spcPts val="1200"/>
                        </a:spcBef>
                        <a:spcAft>
                          <a:spcPts val="0"/>
                        </a:spcAft>
                        <a:tabLst>
                          <a:tab pos="457200" algn="l"/>
                        </a:tabLst>
                      </a:pPr>
                      <a:endParaRPr lang="en-US" sz="3200" dirty="0" smtClean="0">
                        <a:effectLst/>
                        <a:latin typeface="+mj-lt"/>
                        <a:ea typeface="Times New Roman" panose="02020603050405020304" pitchFamily="18" charset="0"/>
                        <a:cs typeface="Times New Roman" panose="02020603050405020304" pitchFamily="18" charset="0"/>
                      </a:endParaRPr>
                    </a:p>
                    <a:p>
                      <a:pPr marL="0" marR="0" algn="ctr">
                        <a:lnSpc>
                          <a:spcPct val="100000"/>
                        </a:lnSpc>
                        <a:spcBef>
                          <a:spcPts val="1200"/>
                        </a:spcBef>
                        <a:spcAft>
                          <a:spcPts val="0"/>
                        </a:spcAft>
                        <a:tabLst>
                          <a:tab pos="457200" algn="l"/>
                        </a:tabLst>
                      </a:pPr>
                      <a:endParaRPr lang="en-US" sz="3200" dirty="0" smtClean="0">
                        <a:effectLst/>
                        <a:latin typeface="+mj-lt"/>
                        <a:ea typeface="Times New Roman" panose="02020603050405020304" pitchFamily="18" charset="0"/>
                        <a:cs typeface="Times New Roman" panose="02020603050405020304" pitchFamily="18" charset="0"/>
                      </a:endParaRPr>
                    </a:p>
                    <a:p>
                      <a:pPr marL="0" marR="0" algn="ctr">
                        <a:lnSpc>
                          <a:spcPct val="100000"/>
                        </a:lnSpc>
                        <a:spcBef>
                          <a:spcPts val="1200"/>
                        </a:spcBef>
                        <a:spcAft>
                          <a:spcPts val="0"/>
                        </a:spcAft>
                        <a:tabLst>
                          <a:tab pos="457200" algn="l"/>
                        </a:tabLst>
                      </a:pPr>
                      <a:endParaRPr lang="en-US" sz="3200" dirty="0" smtClean="0">
                        <a:effectLst/>
                        <a:latin typeface="+mj-lt"/>
                        <a:ea typeface="Times New Roman" panose="02020603050405020304" pitchFamily="18" charset="0"/>
                        <a:cs typeface="Times New Roman" panose="02020603050405020304" pitchFamily="18" charset="0"/>
                      </a:endParaRPr>
                    </a:p>
                    <a:p>
                      <a:pPr marL="0" marR="0" algn="ctr">
                        <a:lnSpc>
                          <a:spcPct val="100000"/>
                        </a:lnSpc>
                        <a:spcBef>
                          <a:spcPts val="1200"/>
                        </a:spcBef>
                        <a:spcAft>
                          <a:spcPts val="0"/>
                        </a:spcAft>
                        <a:tabLst>
                          <a:tab pos="457200" algn="l"/>
                        </a:tabLst>
                      </a:pPr>
                      <a:r>
                        <a:rPr lang="en-US" sz="3200" dirty="0" smtClean="0">
                          <a:effectLst/>
                          <a:latin typeface="+mj-lt"/>
                          <a:ea typeface="Times New Roman" panose="02020603050405020304" pitchFamily="18" charset="0"/>
                          <a:cs typeface="Times New Roman" panose="02020603050405020304" pitchFamily="18" charset="0"/>
                        </a:rPr>
                        <a:t>Knowledge, skills and experience of assigned aircraft accident investigators</a:t>
                      </a:r>
                      <a:endParaRPr lang="en-US" sz="32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tabLst>
                          <a:tab pos="457200" algn="l"/>
                        </a:tabLst>
                      </a:pPr>
                      <a:r>
                        <a:rPr lang="en-US" sz="3200" dirty="0" smtClean="0">
                          <a:effectLst/>
                          <a:latin typeface="+mj-lt"/>
                          <a:ea typeface="Calibri" panose="020F0502020204030204" pitchFamily="34" charset="0"/>
                          <a:cs typeface="Times New Roman" panose="02020603050405020304" pitchFamily="18" charset="0"/>
                        </a:rPr>
                        <a:t>Aircraft accident investigation techniques</a:t>
                      </a:r>
                      <a:endParaRPr lang="en-US" sz="32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1095">
                <a:tc vMerge="1">
                  <a:txBody>
                    <a:bodyPr/>
                    <a:lstStyle/>
                    <a:p>
                      <a:endParaRPr lang="en-US"/>
                    </a:p>
                  </a:txBody>
                  <a:tcPr/>
                </a:tc>
                <a:tc>
                  <a:txBody>
                    <a:bodyPr/>
                    <a:lstStyle/>
                    <a:p>
                      <a:pPr marL="0" marR="0">
                        <a:lnSpc>
                          <a:spcPct val="100000"/>
                        </a:lnSpc>
                        <a:spcBef>
                          <a:spcPts val="600"/>
                        </a:spcBef>
                        <a:spcAft>
                          <a:spcPts val="0"/>
                        </a:spcAft>
                        <a:tabLst>
                          <a:tab pos="457200" algn="l"/>
                        </a:tabLst>
                      </a:pPr>
                      <a:r>
                        <a:rPr lang="en-US" sz="3200" dirty="0" smtClean="0">
                          <a:effectLst/>
                          <a:latin typeface="+mj-lt"/>
                          <a:ea typeface="SimSun" panose="02010600030101010101" pitchFamily="2" charset="-122"/>
                          <a:cs typeface="Times New Roman" panose="02020603050405020304" pitchFamily="18" charset="0"/>
                        </a:rPr>
                        <a:t>Ability to obtain and manage the relevant technical assistance and resources required to support the investigation</a:t>
                      </a:r>
                      <a:endParaRPr lang="en-US" sz="32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698">
                <a:tc vMerge="1">
                  <a:txBody>
                    <a:bodyPr/>
                    <a:lstStyle/>
                    <a:p>
                      <a:endParaRPr lang="en-US"/>
                    </a:p>
                  </a:txBody>
                  <a:tcPr/>
                </a:tc>
                <a:tc>
                  <a:txBody>
                    <a:bodyPr/>
                    <a:lstStyle/>
                    <a:p>
                      <a:pPr marL="0" marR="0">
                        <a:lnSpc>
                          <a:spcPct val="100000"/>
                        </a:lnSpc>
                        <a:spcBef>
                          <a:spcPts val="600"/>
                        </a:spcBef>
                        <a:spcAft>
                          <a:spcPts val="0"/>
                        </a:spcAft>
                        <a:tabLst>
                          <a:tab pos="457200" algn="l"/>
                        </a:tabLst>
                      </a:pPr>
                      <a:r>
                        <a:rPr lang="en-US" sz="3200" dirty="0" smtClean="0">
                          <a:effectLst/>
                          <a:latin typeface="+mj-lt"/>
                          <a:ea typeface="SimSun" panose="02010600030101010101" pitchFamily="2" charset="-122"/>
                          <a:cs typeface="Times New Roman" panose="02020603050405020304" pitchFamily="18" charset="0"/>
                        </a:rPr>
                        <a:t>Ability to collect, document and preserve evidence</a:t>
                      </a:r>
                      <a:endParaRPr lang="en-US" sz="32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397">
                <a:tc vMerge="1">
                  <a:txBody>
                    <a:bodyPr/>
                    <a:lstStyle/>
                    <a:p>
                      <a:endParaRPr lang="en-US"/>
                    </a:p>
                  </a:txBody>
                  <a:tcPr/>
                </a:tc>
                <a:tc>
                  <a:txBody>
                    <a:bodyPr/>
                    <a:lstStyle/>
                    <a:p>
                      <a:pPr marL="0" marR="0">
                        <a:lnSpc>
                          <a:spcPct val="100000"/>
                        </a:lnSpc>
                        <a:spcBef>
                          <a:spcPts val="600"/>
                        </a:spcBef>
                        <a:spcAft>
                          <a:spcPts val="0"/>
                        </a:spcAft>
                        <a:tabLst>
                          <a:tab pos="457200" algn="l"/>
                        </a:tabLst>
                      </a:pPr>
                      <a:r>
                        <a:rPr lang="en-US" sz="3200" dirty="0" smtClean="0">
                          <a:effectLst/>
                          <a:latin typeface="+mj-lt"/>
                          <a:ea typeface="Calibri" panose="020F0502020204030204" pitchFamily="34" charset="0"/>
                          <a:cs typeface="Times New Roman" panose="02020603050405020304" pitchFamily="18" charset="0"/>
                        </a:rPr>
                        <a:t>Understanding of aircraft operations and the relevant technical areas of aviation</a:t>
                      </a:r>
                      <a:endParaRPr lang="en-US" sz="32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1095">
                <a:tc vMerge="1">
                  <a:txBody>
                    <a:bodyPr/>
                    <a:lstStyle/>
                    <a:p>
                      <a:endParaRPr lang="en-US"/>
                    </a:p>
                  </a:txBody>
                  <a:tcPr/>
                </a:tc>
                <a:tc>
                  <a:txBody>
                    <a:bodyPr/>
                    <a:lstStyle/>
                    <a:p>
                      <a:pPr marL="0" marR="0">
                        <a:lnSpc>
                          <a:spcPct val="100000"/>
                        </a:lnSpc>
                        <a:spcBef>
                          <a:spcPts val="600"/>
                        </a:spcBef>
                        <a:spcAft>
                          <a:spcPts val="0"/>
                        </a:spcAft>
                        <a:tabLst>
                          <a:tab pos="457200" algn="l"/>
                        </a:tabLst>
                      </a:pPr>
                      <a:r>
                        <a:rPr lang="en-US" sz="3200" dirty="0" smtClean="0">
                          <a:effectLst/>
                          <a:latin typeface="+mj-lt"/>
                          <a:ea typeface="SimSun" panose="02010600030101010101" pitchFamily="2" charset="-122"/>
                          <a:cs typeface="Times New Roman" panose="02020603050405020304" pitchFamily="18" charset="0"/>
                        </a:rPr>
                        <a:t>Ability to identify and analyze pertinent evidence in order to determine the causes and, if appropriate, make safety recommendations</a:t>
                      </a:r>
                      <a:endParaRPr lang="en-US" sz="32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211">
                <a:tc vMerge="1">
                  <a:txBody>
                    <a:bodyPr/>
                    <a:lstStyle/>
                    <a:p>
                      <a:endParaRPr lang="en-US"/>
                    </a:p>
                  </a:txBody>
                  <a:tcPr/>
                </a:tc>
                <a:tc>
                  <a:txBody>
                    <a:bodyPr/>
                    <a:lstStyle/>
                    <a:p>
                      <a:pPr marL="0" marR="0">
                        <a:lnSpc>
                          <a:spcPct val="100000"/>
                        </a:lnSpc>
                        <a:spcBef>
                          <a:spcPts val="600"/>
                        </a:spcBef>
                        <a:spcAft>
                          <a:spcPts val="0"/>
                        </a:spcAft>
                        <a:tabLst>
                          <a:tab pos="457200" algn="l"/>
                        </a:tabLst>
                      </a:pPr>
                      <a:r>
                        <a:rPr lang="en-US" sz="3200" dirty="0" smtClean="0">
                          <a:effectLst/>
                          <a:latin typeface="+mj-lt"/>
                          <a:ea typeface="SimSun" panose="02010600030101010101" pitchFamily="2" charset="-122"/>
                          <a:cs typeface="Times New Roman" panose="02020603050405020304" pitchFamily="18" charset="0"/>
                        </a:rPr>
                        <a:t>Ability to write a final report that meets standards and requirements </a:t>
                      </a:r>
                      <a:endParaRPr lang="en-US" sz="32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2763" t="29557" r="20492" b="36926"/>
          <a:stretch/>
        </p:blipFill>
        <p:spPr bwMode="auto">
          <a:xfrm>
            <a:off x="5158538" y="18957983"/>
            <a:ext cx="6127079" cy="244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a:spLocks noChangeArrowheads="1"/>
          </p:cNvSpPr>
          <p:nvPr/>
        </p:nvSpPr>
        <p:spPr bwMode="auto">
          <a:xfrm>
            <a:off x="0" y="0"/>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International Civil Aviation Organization (ICAO). (2003). </a:t>
            </a:r>
            <a:r>
              <a:rPr kumimoji="0" lang="en-US" altLang="zh-CN" sz="1200" b="0" i="1"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Training guidelines for aircraft accident investigators</a:t>
            </a:r>
            <a:r>
              <a:rPr kumimoji="0" lang="en-US" altLang="zh-CN"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(Cir 298 AN/172). Montreal, Canada: Author.</a:t>
            </a: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p:nvPr/>
        </p:nvSpPr>
        <p:spPr>
          <a:xfrm>
            <a:off x="739484" y="379206"/>
            <a:ext cx="42604740" cy="1261884"/>
          </a:xfrm>
          <a:prstGeom prst="rect">
            <a:avLst/>
          </a:prstGeom>
          <a:noFill/>
        </p:spPr>
        <p:txBody>
          <a:bodyPr wrap="none" lIns="91440" tIns="45720" rIns="91440" bIns="45720">
            <a:spAutoFit/>
          </a:bodyPr>
          <a:lstStyle/>
          <a:p>
            <a:pPr algn="ctr"/>
            <a:r>
              <a:rPr lang="en-US" sz="7600" b="1" cap="none" spc="0" dirty="0">
                <a:ln w="22225">
                  <a:solidFill>
                    <a:schemeClr val="accent2"/>
                  </a:solidFill>
                  <a:prstDash val="solid"/>
                </a:ln>
                <a:solidFill>
                  <a:srgbClr val="FFFF00"/>
                </a:solidFill>
                <a:effectLst>
                  <a:outerShdw blurRad="38100" dist="38100" dir="2700000" algn="tl">
                    <a:srgbClr val="000000">
                      <a:alpha val="43137"/>
                    </a:srgbClr>
                  </a:outerShdw>
                </a:effectLst>
              </a:rPr>
              <a:t>Integrating Aircraft Accident Investigation and Career Development Theories and Concepts </a:t>
            </a:r>
          </a:p>
        </p:txBody>
      </p:sp>
      <p:pic>
        <p:nvPicPr>
          <p:cNvPr id="1030" name="Picture 6" descr="http://dhcm2liqvp10x.cloudfront.net/purdue-university-train-logo-neon-sig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4843" y="2054877"/>
            <a:ext cx="3351256" cy="28753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farm8.staticflickr.com/7188/6975914506_84d6132052_z.jpg"/>
          <p:cNvPicPr>
            <a:picLocks noChangeAspect="1" noChangeArrowheads="1"/>
          </p:cNvPicPr>
          <p:nvPr/>
        </p:nvPicPr>
        <p:blipFill rotWithShape="1">
          <a:blip r:embed="rId5">
            <a:extLst>
              <a:ext uri="{28A0092B-C50C-407E-A947-70E740481C1C}">
                <a14:useLocalDpi xmlns:a14="http://schemas.microsoft.com/office/drawing/2010/main" val="0"/>
              </a:ext>
            </a:extLst>
          </a:blip>
          <a:srcRect l="5819" t="2975" r="4202" b="12124"/>
          <a:stretch/>
        </p:blipFill>
        <p:spPr bwMode="auto">
          <a:xfrm>
            <a:off x="336881" y="1964022"/>
            <a:ext cx="2474073" cy="291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70799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2478</TotalTime>
  <Words>1102</Words>
  <Application>Microsoft Office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MS PGothic</vt:lpstr>
      <vt:lpstr>MS PGothic</vt:lpstr>
      <vt:lpstr>SimSun</vt:lpstr>
      <vt:lpstr>Arial</vt:lpstr>
      <vt:lpstr>Calibri</vt:lpstr>
      <vt:lpstr>Times New Roman</vt:lpstr>
      <vt:lpstr>1_Default Design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Lukas Rudari</dc:creator>
  <cp:lastModifiedBy>FLAVIO MENDONCA</cp:lastModifiedBy>
  <cp:revision>149</cp:revision>
  <dcterms:created xsi:type="dcterms:W3CDTF">2014-06-23T19:13:22Z</dcterms:created>
  <dcterms:modified xsi:type="dcterms:W3CDTF">2016-05-04T03:00:37Z</dcterms:modified>
</cp:coreProperties>
</file>