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BEF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280" autoAdjust="0"/>
  </p:normalViewPr>
  <p:slideViewPr>
    <p:cSldViewPr snapToGrid="0">
      <p:cViewPr>
        <p:scale>
          <a:sx n="50" d="100"/>
          <a:sy n="50" d="100"/>
        </p:scale>
        <p:origin x="-7212" y="-7254"/>
      </p:cViewPr>
      <p:guideLst>
        <p:guide orient="horz" pos="10368"/>
        <p:guide pos="13824"/>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10306-C5EE-4476-BE49-904E8619665D}" type="datetimeFigureOut">
              <a:rPr lang="en-US" smtClean="0"/>
              <a:t>5/14/2017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D03AE-D461-494A-8743-5711DA6A56EB}" type="slidenum">
              <a:rPr lang="en-US" smtClean="0"/>
              <a:t>‹#›</a:t>
            </a:fld>
            <a:endParaRPr lang="en-US"/>
          </a:p>
        </p:txBody>
      </p:sp>
    </p:spTree>
    <p:extLst>
      <p:ext uri="{BB962C8B-B14F-4D97-AF65-F5344CB8AC3E}">
        <p14:creationId xmlns:p14="http://schemas.microsoft.com/office/powerpoint/2010/main" val="386354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5E6746-0336-4F01-A224-A29CB7D98408}" type="slidenum">
              <a:rPr lang="en-US" altLang="en-US" smtClean="0">
                <a:solidFill>
                  <a:srgbClr val="000000"/>
                </a:solidFill>
              </a:rPr>
              <a:pPr/>
              <a:t>1</a:t>
            </a:fld>
            <a:endParaRPr lang="en-US" altLang="en-US">
              <a:solidFill>
                <a:srgbClr val="000000"/>
              </a:solidFill>
            </a:endParaRPr>
          </a:p>
        </p:txBody>
      </p:sp>
      <p:sp>
        <p:nvSpPr>
          <p:cNvPr id="330755" name="Rectangle 2"/>
          <p:cNvSpPr>
            <a:spLocks noGrp="1" noRot="1" noChangeAspect="1" noChangeArrowheads="1" noTextEdit="1"/>
          </p:cNvSpPr>
          <p:nvPr>
            <p:ph type="sldImg"/>
          </p:nvPr>
        </p:nvSpPr>
        <p:spPr bwMode="auto">
          <a:xfrm>
            <a:off x="1158875" y="684213"/>
            <a:ext cx="4667250" cy="35004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6" name="Rectangle 3"/>
          <p:cNvSpPr>
            <a:spLocks noGrp="1" noChangeArrowheads="1"/>
          </p:cNvSpPr>
          <p:nvPr>
            <p:ph type="body" idx="1"/>
          </p:nvPr>
        </p:nvSpPr>
        <p:spPr bwMode="auto">
          <a:xfrm>
            <a:off x="909638" y="4414838"/>
            <a:ext cx="5164137"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Times New Roman" panose="02020603050405020304" pitchFamily="18" charset="0"/>
            </a:endParaRPr>
          </a:p>
        </p:txBody>
      </p:sp>
    </p:spTree>
    <p:extLst>
      <p:ext uri="{BB962C8B-B14F-4D97-AF65-F5344CB8AC3E}">
        <p14:creationId xmlns:p14="http://schemas.microsoft.com/office/powerpoint/2010/main" val="1502251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5" descr="AVIATION_open"/>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ltGray">
          <a:xfrm>
            <a:off x="0" y="0"/>
            <a:ext cx="43891200"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8"/>
          <p:cNvSpPr>
            <a:spLocks noChangeShapeType="1"/>
          </p:cNvSpPr>
          <p:nvPr/>
        </p:nvSpPr>
        <p:spPr bwMode="auto">
          <a:xfrm>
            <a:off x="15727680" y="9509760"/>
            <a:ext cx="28163520" cy="0"/>
          </a:xfrm>
          <a:prstGeom prst="line">
            <a:avLst/>
          </a:prstGeom>
          <a:noFill/>
          <a:ln w="9525">
            <a:solidFill>
              <a:srgbClr val="D2B15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389120" eaLnBrk="0" fontAlgn="base" hangingPunct="0">
              <a:spcBef>
                <a:spcPct val="0"/>
              </a:spcBef>
              <a:spcAft>
                <a:spcPct val="0"/>
              </a:spcAft>
            </a:pPr>
            <a:endParaRPr lang="en-US" sz="8640">
              <a:solidFill>
                <a:srgbClr val="000000"/>
              </a:solidFill>
              <a:ea typeface="ＭＳ Ｐゴシック" panose="020B0600070205080204" pitchFamily="34" charset="-128"/>
            </a:endParaRPr>
          </a:p>
        </p:txBody>
      </p:sp>
      <p:sp>
        <p:nvSpPr>
          <p:cNvPr id="6" name="Text Box 12"/>
          <p:cNvSpPr txBox="1">
            <a:spLocks noChangeArrowheads="1"/>
          </p:cNvSpPr>
          <p:nvPr/>
        </p:nvSpPr>
        <p:spPr bwMode="auto">
          <a:xfrm>
            <a:off x="15727680" y="9875520"/>
            <a:ext cx="18288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4389120" eaLnBrk="0" fontAlgn="base" hangingPunct="0">
              <a:spcBef>
                <a:spcPct val="50000"/>
              </a:spcBef>
              <a:spcAft>
                <a:spcPct val="0"/>
              </a:spcAft>
              <a:defRPr/>
            </a:pPr>
            <a:r>
              <a:rPr lang="en-US" altLang="en-US" sz="9600" i="1">
                <a:solidFill>
                  <a:srgbClr val="ECBF00"/>
                </a:solidFill>
              </a:rPr>
              <a:t>Office of Aviation Safety</a:t>
            </a:r>
          </a:p>
        </p:txBody>
      </p:sp>
      <p:sp>
        <p:nvSpPr>
          <p:cNvPr id="154627" name="Rectangle 3"/>
          <p:cNvSpPr>
            <a:spLocks noGrp="1" noChangeArrowheads="1"/>
          </p:cNvSpPr>
          <p:nvPr>
            <p:ph type="ctrTitle"/>
          </p:nvPr>
        </p:nvSpPr>
        <p:spPr>
          <a:xfrm>
            <a:off x="16093440" y="13533122"/>
            <a:ext cx="24658320" cy="5836920"/>
          </a:xfrm>
          <a:prstGeom prst="rect">
            <a:avLst/>
          </a:prstGeom>
          <a:effectLst>
            <a:outerShdw dist="35921" dir="2700000" algn="ctr" rotWithShape="0">
              <a:schemeClr val="tx1"/>
            </a:outerShdw>
          </a:effectLst>
        </p:spPr>
        <p:txBody>
          <a:bodyPr anchor="ctr"/>
          <a:lstStyle>
            <a:lvl1pPr>
              <a:defRPr/>
            </a:lvl1pPr>
          </a:lstStyle>
          <a:p>
            <a:pPr lvl="0"/>
            <a:r>
              <a:rPr lang="en-US" altLang="en-US" noProof="0"/>
              <a:t>Click to edit Master title style</a:t>
            </a:r>
          </a:p>
        </p:txBody>
      </p:sp>
      <p:sp>
        <p:nvSpPr>
          <p:cNvPr id="154628" name="Rectangle 4"/>
          <p:cNvSpPr>
            <a:spLocks noGrp="1" noChangeArrowheads="1"/>
          </p:cNvSpPr>
          <p:nvPr>
            <p:ph type="subTitle" idx="1"/>
          </p:nvPr>
        </p:nvSpPr>
        <p:spPr>
          <a:xfrm>
            <a:off x="16093440" y="19385280"/>
            <a:ext cx="24658320" cy="4754880"/>
          </a:xfrm>
          <a:prstGeom prst="rect">
            <a:avLst/>
          </a:prstGeom>
        </p:spPr>
        <p:txBody>
          <a:bodyPr/>
          <a:lstStyle>
            <a:lvl1pPr marL="0" indent="0">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7311670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60320" y="731520"/>
            <a:ext cx="38130480" cy="329184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60320" y="5120643"/>
            <a:ext cx="38039040" cy="2452878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53759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58182" y="731523"/>
            <a:ext cx="9532618" cy="2891790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731523"/>
            <a:ext cx="27866342" cy="2891790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92279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2560320" y="731520"/>
            <a:ext cx="38130480" cy="3291840"/>
          </a:xfrm>
          <a:prstGeom prst="rect">
            <a:avLst/>
          </a:prstGeom>
        </p:spPr>
        <p:txBody>
          <a:bodyPr/>
          <a:lstStyle/>
          <a:p>
            <a:r>
              <a:rPr lang="en-US"/>
              <a:t>Click to edit Master title style</a:t>
            </a:r>
          </a:p>
        </p:txBody>
      </p:sp>
      <p:sp>
        <p:nvSpPr>
          <p:cNvPr id="3" name="Media Placeholder 2"/>
          <p:cNvSpPr>
            <a:spLocks noGrp="1"/>
          </p:cNvSpPr>
          <p:nvPr>
            <p:ph type="media" sz="half" idx="1"/>
          </p:nvPr>
        </p:nvSpPr>
        <p:spPr>
          <a:xfrm>
            <a:off x="2560320" y="5120643"/>
            <a:ext cx="18653760" cy="24528782"/>
          </a:xfrm>
          <a:prstGeom prst="rect">
            <a:avLst/>
          </a:prstGeom>
        </p:spPr>
        <p:txBody>
          <a:bodyPr/>
          <a:lstStyle/>
          <a:p>
            <a:pPr lvl="0"/>
            <a:endParaRPr lang="en-US" noProof="0"/>
          </a:p>
        </p:txBody>
      </p:sp>
      <p:sp>
        <p:nvSpPr>
          <p:cNvPr id="4" name="Text Placeholder 3"/>
          <p:cNvSpPr>
            <a:spLocks noGrp="1"/>
          </p:cNvSpPr>
          <p:nvPr>
            <p:ph type="body" sz="half" idx="2"/>
          </p:nvPr>
        </p:nvSpPr>
        <p:spPr>
          <a:xfrm>
            <a:off x="21945600" y="5120643"/>
            <a:ext cx="18653760" cy="245287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33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Users\coimbra\Downloads\Índic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848542" y="29969462"/>
            <a:ext cx="5699760" cy="258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20" y="731520"/>
            <a:ext cx="38130480" cy="329184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291840" y="5120643"/>
            <a:ext cx="38039040" cy="245287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21657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5"/>
            <a:ext cx="37856160" cy="13693138"/>
          </a:xfrm>
          <a:prstGeom prst="rect">
            <a:avLst/>
          </a:prstGeo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5"/>
            <a:ext cx="37856160" cy="7200898"/>
          </a:xfrm>
          <a:prstGeom prst="rect">
            <a:avLst/>
          </a:prstGeom>
        </p:spPr>
        <p:txBody>
          <a:bodyPr/>
          <a:lstStyle>
            <a:lvl1pPr marL="0" indent="0">
              <a:buNone/>
              <a:defRPr sz="11520"/>
            </a:lvl1pPr>
            <a:lvl2pPr marL="2194560" indent="0">
              <a:buNone/>
              <a:defRPr sz="9600"/>
            </a:lvl2pPr>
            <a:lvl3pPr marL="4389120" indent="0">
              <a:buNone/>
              <a:defRPr sz="864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pPr lvl="0"/>
            <a:r>
              <a:rPr lang="en-US"/>
              <a:t>Click to edit Master text styles</a:t>
            </a:r>
          </a:p>
        </p:txBody>
      </p:sp>
    </p:spTree>
    <p:extLst>
      <p:ext uri="{BB962C8B-B14F-4D97-AF65-F5344CB8AC3E}">
        <p14:creationId xmlns:p14="http://schemas.microsoft.com/office/powerpoint/2010/main" val="36454740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0" y="731520"/>
            <a:ext cx="38130480" cy="329184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60320" y="5120643"/>
            <a:ext cx="18653760" cy="245287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945600" y="5120643"/>
            <a:ext cx="18653760" cy="245287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7356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5142" y="1752603"/>
            <a:ext cx="37856160" cy="6362702"/>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3025145" y="8069582"/>
            <a:ext cx="18569938"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5145" y="12024360"/>
            <a:ext cx="18569938"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0" y="8069582"/>
            <a:ext cx="18661382"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0" y="12024360"/>
            <a:ext cx="18661382"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560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320" y="731520"/>
            <a:ext cx="38130480" cy="32918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846220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4561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5145" y="2194560"/>
            <a:ext cx="14157960" cy="7680960"/>
          </a:xfrm>
          <a:prstGeom prst="rect">
            <a:avLst/>
          </a:prstGeo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61382" y="4739642"/>
            <a:ext cx="22219920" cy="23393400"/>
          </a:xfrm>
          <a:prstGeom prst="rect">
            <a:avLst/>
          </a:prstGeo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5145" y="9875520"/>
            <a:ext cx="14157960"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Tree>
    <p:extLst>
      <p:ext uri="{BB962C8B-B14F-4D97-AF65-F5344CB8AC3E}">
        <p14:creationId xmlns:p14="http://schemas.microsoft.com/office/powerpoint/2010/main" val="14050944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5145" y="2194560"/>
            <a:ext cx="14157960" cy="7680960"/>
          </a:xfrm>
          <a:prstGeom prst="rect">
            <a:avLst/>
          </a:prstGeom>
        </p:spPr>
        <p:txBody>
          <a:bodyPr anchor="b"/>
          <a:lstStyle>
            <a:lvl1pPr>
              <a:defRPr sz="15360"/>
            </a:lvl1pPr>
          </a:lstStyle>
          <a:p>
            <a:r>
              <a:rPr lang="en-US"/>
              <a:t>Click to edit Master title style</a:t>
            </a:r>
          </a:p>
        </p:txBody>
      </p:sp>
      <p:sp>
        <p:nvSpPr>
          <p:cNvPr id="3" name="Picture Placeholder 2"/>
          <p:cNvSpPr>
            <a:spLocks noGrp="1"/>
          </p:cNvSpPr>
          <p:nvPr>
            <p:ph type="pic" idx="1"/>
          </p:nvPr>
        </p:nvSpPr>
        <p:spPr>
          <a:xfrm>
            <a:off x="18661382" y="4739642"/>
            <a:ext cx="22219920" cy="23393400"/>
          </a:xfrm>
          <a:prstGeom prst="rect">
            <a:avLst/>
          </a:prstGeom>
        </p:spPr>
        <p:txBody>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3025145" y="9875520"/>
            <a:ext cx="14157960"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Tree>
    <p:extLst>
      <p:ext uri="{BB962C8B-B14F-4D97-AF65-F5344CB8AC3E}">
        <p14:creationId xmlns:p14="http://schemas.microsoft.com/office/powerpoint/2010/main" val="27720574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3074" name="Picture 10" descr="AVIATION_slide"/>
          <p:cNvPicPr>
            <a:picLocks noChangeAspect="1" noChangeArrowheads="1"/>
          </p:cNvPicPr>
          <p:nvPr/>
        </p:nvPicPr>
        <p:blipFill>
          <a:blip r:embed="rId15">
            <a:extLst>
              <a:ext uri="{28A0092B-C50C-407E-A947-70E740481C1C}">
                <a14:useLocalDpi xmlns:a14="http://schemas.microsoft.com/office/drawing/2010/main" val="0"/>
              </a:ext>
            </a:extLst>
          </a:blip>
          <a:srcRect b="13333"/>
          <a:stretch>
            <a:fillRect/>
          </a:stretch>
        </p:blipFill>
        <p:spPr bwMode="ltGray">
          <a:xfrm>
            <a:off x="60960" y="0"/>
            <a:ext cx="43891200"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731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l" rtl="0" eaLnBrk="0" fontAlgn="base" hangingPunct="0">
        <a:spcBef>
          <a:spcPct val="0"/>
        </a:spcBef>
        <a:spcAft>
          <a:spcPct val="0"/>
        </a:spcAft>
        <a:defRPr sz="19200" b="1" kern="1200">
          <a:solidFill>
            <a:srgbClr val="ECBF00"/>
          </a:solidFill>
          <a:latin typeface="+mj-lt"/>
          <a:ea typeface="+mj-ea"/>
          <a:cs typeface="+mj-cs"/>
        </a:defRPr>
      </a:lvl1pPr>
      <a:lvl2pPr algn="l" rtl="0" eaLnBrk="0" fontAlgn="base" hangingPunct="0">
        <a:spcBef>
          <a:spcPct val="0"/>
        </a:spcBef>
        <a:spcAft>
          <a:spcPct val="0"/>
        </a:spcAft>
        <a:defRPr sz="19200" b="1">
          <a:solidFill>
            <a:srgbClr val="ECBF00"/>
          </a:solidFill>
          <a:latin typeface="Arial" panose="020B0604020202020204" pitchFamily="34" charset="0"/>
        </a:defRPr>
      </a:lvl2pPr>
      <a:lvl3pPr algn="l" rtl="0" eaLnBrk="0" fontAlgn="base" hangingPunct="0">
        <a:spcBef>
          <a:spcPct val="0"/>
        </a:spcBef>
        <a:spcAft>
          <a:spcPct val="0"/>
        </a:spcAft>
        <a:defRPr sz="19200" b="1">
          <a:solidFill>
            <a:srgbClr val="ECBF00"/>
          </a:solidFill>
          <a:latin typeface="Arial" panose="020B0604020202020204" pitchFamily="34" charset="0"/>
        </a:defRPr>
      </a:lvl3pPr>
      <a:lvl4pPr algn="l" rtl="0" eaLnBrk="0" fontAlgn="base" hangingPunct="0">
        <a:spcBef>
          <a:spcPct val="0"/>
        </a:spcBef>
        <a:spcAft>
          <a:spcPct val="0"/>
        </a:spcAft>
        <a:defRPr sz="19200" b="1">
          <a:solidFill>
            <a:srgbClr val="ECBF00"/>
          </a:solidFill>
          <a:latin typeface="Arial" panose="020B0604020202020204" pitchFamily="34" charset="0"/>
        </a:defRPr>
      </a:lvl4pPr>
      <a:lvl5pPr algn="l" rtl="0" eaLnBrk="0" fontAlgn="base" hangingPunct="0">
        <a:spcBef>
          <a:spcPct val="0"/>
        </a:spcBef>
        <a:spcAft>
          <a:spcPct val="0"/>
        </a:spcAft>
        <a:defRPr sz="19200" b="1">
          <a:solidFill>
            <a:srgbClr val="ECBF00"/>
          </a:solidFill>
          <a:latin typeface="Arial" panose="020B0604020202020204" pitchFamily="34" charset="0"/>
        </a:defRPr>
      </a:lvl5pPr>
      <a:lvl6pPr marL="2194560" algn="l" rtl="0" eaLnBrk="0" fontAlgn="base" hangingPunct="0">
        <a:spcBef>
          <a:spcPct val="0"/>
        </a:spcBef>
        <a:spcAft>
          <a:spcPct val="0"/>
        </a:spcAft>
        <a:defRPr sz="19200" b="1">
          <a:solidFill>
            <a:srgbClr val="ECBF00"/>
          </a:solidFill>
          <a:latin typeface="Arial" panose="020B0604020202020204" pitchFamily="34" charset="0"/>
        </a:defRPr>
      </a:lvl6pPr>
      <a:lvl7pPr marL="4389120" algn="l" rtl="0" eaLnBrk="0" fontAlgn="base" hangingPunct="0">
        <a:spcBef>
          <a:spcPct val="0"/>
        </a:spcBef>
        <a:spcAft>
          <a:spcPct val="0"/>
        </a:spcAft>
        <a:defRPr sz="19200" b="1">
          <a:solidFill>
            <a:srgbClr val="ECBF00"/>
          </a:solidFill>
          <a:latin typeface="Arial" panose="020B0604020202020204" pitchFamily="34" charset="0"/>
        </a:defRPr>
      </a:lvl7pPr>
      <a:lvl8pPr marL="6583680" algn="l" rtl="0" eaLnBrk="0" fontAlgn="base" hangingPunct="0">
        <a:spcBef>
          <a:spcPct val="0"/>
        </a:spcBef>
        <a:spcAft>
          <a:spcPct val="0"/>
        </a:spcAft>
        <a:defRPr sz="19200" b="1">
          <a:solidFill>
            <a:srgbClr val="ECBF00"/>
          </a:solidFill>
          <a:latin typeface="Arial" panose="020B0604020202020204" pitchFamily="34" charset="0"/>
        </a:defRPr>
      </a:lvl8pPr>
      <a:lvl9pPr marL="8778240" algn="l" rtl="0" eaLnBrk="0" fontAlgn="base" hangingPunct="0">
        <a:spcBef>
          <a:spcPct val="0"/>
        </a:spcBef>
        <a:spcAft>
          <a:spcPct val="0"/>
        </a:spcAft>
        <a:defRPr sz="19200" b="1">
          <a:solidFill>
            <a:srgbClr val="ECBF00"/>
          </a:solidFill>
          <a:latin typeface="Arial" panose="020B0604020202020204" pitchFamily="34" charset="0"/>
        </a:defRPr>
      </a:lvl9pPr>
    </p:titleStyle>
    <p:bodyStyle>
      <a:lvl1pPr marL="1645920" indent="-1645920" algn="l" rtl="0" eaLnBrk="0" fontAlgn="base" hangingPunct="0">
        <a:spcBef>
          <a:spcPct val="20000"/>
        </a:spcBef>
        <a:spcAft>
          <a:spcPct val="0"/>
        </a:spcAft>
        <a:buClr>
          <a:schemeClr val="bg1"/>
        </a:buClr>
        <a:buSzPct val="90000"/>
        <a:buChar char="•"/>
        <a:defRPr sz="17280" kern="1200">
          <a:solidFill>
            <a:schemeClr val="bg1"/>
          </a:solidFill>
          <a:latin typeface="+mn-lt"/>
          <a:ea typeface="+mn-ea"/>
          <a:cs typeface="+mn-cs"/>
        </a:defRPr>
      </a:lvl1pPr>
      <a:lvl2pPr marL="3566160" indent="-1371600" algn="l" rtl="0" eaLnBrk="0" fontAlgn="base" hangingPunct="0">
        <a:spcBef>
          <a:spcPct val="20000"/>
        </a:spcBef>
        <a:spcAft>
          <a:spcPct val="0"/>
        </a:spcAft>
        <a:buClr>
          <a:schemeClr val="bg1"/>
        </a:buClr>
        <a:buSzPct val="90000"/>
        <a:buChar char="–"/>
        <a:defRPr sz="15360" kern="1200">
          <a:solidFill>
            <a:schemeClr val="bg1"/>
          </a:solidFill>
          <a:latin typeface="+mn-lt"/>
          <a:ea typeface="+mn-ea"/>
          <a:cs typeface="+mn-cs"/>
        </a:defRPr>
      </a:lvl2pPr>
      <a:lvl3pPr marL="5486400" indent="-1097280" algn="l" rtl="0" eaLnBrk="0" fontAlgn="base" hangingPunct="0">
        <a:spcBef>
          <a:spcPct val="20000"/>
        </a:spcBef>
        <a:spcAft>
          <a:spcPct val="0"/>
        </a:spcAft>
        <a:buClr>
          <a:schemeClr val="bg1"/>
        </a:buClr>
        <a:buSzPct val="90000"/>
        <a:buChar char="•"/>
        <a:defRPr sz="13440" kern="1200">
          <a:solidFill>
            <a:schemeClr val="bg1"/>
          </a:solidFill>
          <a:latin typeface="+mn-lt"/>
          <a:ea typeface="+mn-ea"/>
          <a:cs typeface="+mn-cs"/>
        </a:defRPr>
      </a:lvl3pPr>
      <a:lvl4pPr marL="7680960" indent="-1097280" algn="l" rtl="0" eaLnBrk="0" fontAlgn="base" hangingPunct="0">
        <a:spcBef>
          <a:spcPct val="20000"/>
        </a:spcBef>
        <a:spcAft>
          <a:spcPct val="0"/>
        </a:spcAft>
        <a:buClr>
          <a:schemeClr val="bg1"/>
        </a:buClr>
        <a:buSzPct val="90000"/>
        <a:buChar char="•"/>
        <a:defRPr sz="9600" kern="1200">
          <a:solidFill>
            <a:schemeClr val="bg1"/>
          </a:solidFill>
          <a:latin typeface="+mn-lt"/>
          <a:ea typeface="+mn-ea"/>
          <a:cs typeface="+mn-cs"/>
        </a:defRPr>
      </a:lvl4pPr>
      <a:lvl5pPr marL="9875520" indent="-1097280" algn="l" rtl="0" eaLnBrk="0" fontAlgn="base" hangingPunct="0">
        <a:spcBef>
          <a:spcPct val="20000"/>
        </a:spcBef>
        <a:spcAft>
          <a:spcPct val="0"/>
        </a:spcAft>
        <a:buClr>
          <a:schemeClr val="bg1"/>
        </a:buClr>
        <a:buSzPct val="90000"/>
        <a:buChar char="•"/>
        <a:defRPr sz="9600" kern="1200">
          <a:solidFill>
            <a:schemeClr val="bg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TIF"/><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42020" y="2555979"/>
            <a:ext cx="33351536" cy="2326150"/>
          </a:xfrm>
          <a:prstGeom prst="rect">
            <a:avLst/>
          </a:prstGeom>
        </p:spPr>
        <p:txBody>
          <a:bodyPr wrap="square">
            <a:spAutoFit/>
          </a:bodyPr>
          <a:lstStyle/>
          <a:p>
            <a:pPr algn="ctr"/>
            <a:r>
              <a:rPr lang="en-US" dirty="0">
                <a:solidFill>
                  <a:schemeClr val="bg1"/>
                </a:solidFill>
                <a:latin typeface="Calibri" panose="020F0502020204030204"/>
              </a:rPr>
              <a:t>Flavio A. C. Mendonca – Ph.D. Candidate &amp; Dr. Richard O. </a:t>
            </a:r>
            <a:r>
              <a:rPr lang="en-US" dirty="0" err="1">
                <a:solidFill>
                  <a:schemeClr val="bg1"/>
                </a:solidFill>
                <a:latin typeface="Calibri" panose="020F0502020204030204"/>
              </a:rPr>
              <a:t>Fanjoy</a:t>
            </a:r>
            <a:r>
              <a:rPr lang="en-US" dirty="0">
                <a:solidFill>
                  <a:schemeClr val="bg1"/>
                </a:solidFill>
                <a:latin typeface="Calibri" panose="020F0502020204030204"/>
              </a:rPr>
              <a:t> – Faculty Advisor</a:t>
            </a:r>
          </a:p>
          <a:p>
            <a:pPr algn="ctr"/>
            <a:r>
              <a:rPr lang="pt-BR" dirty="0">
                <a:solidFill>
                  <a:schemeClr val="bg1"/>
                </a:solidFill>
                <a:latin typeface="Calibri" panose="020F0502020204030204"/>
              </a:rPr>
              <a:t>Purdue University</a:t>
            </a:r>
            <a:endParaRPr lang="en-US" dirty="0">
              <a:solidFill>
                <a:schemeClr val="bg1"/>
              </a:solidFill>
              <a:latin typeface="Calibri" panose="020F0502020204030204"/>
            </a:endParaRPr>
          </a:p>
        </p:txBody>
      </p:sp>
      <p:sp>
        <p:nvSpPr>
          <p:cNvPr id="15" name="Rectangle 14"/>
          <p:cNvSpPr/>
          <p:nvPr/>
        </p:nvSpPr>
        <p:spPr>
          <a:xfrm>
            <a:off x="146380" y="5542430"/>
            <a:ext cx="11778919" cy="27071169"/>
          </a:xfrm>
          <a:prstGeom prst="rect">
            <a:avLst/>
          </a:prstGeom>
          <a:solidFill>
            <a:schemeClr val="accent3"/>
          </a:solidFill>
          <a:ln w="12700" cap="flat" cmpd="sng" algn="ctr">
            <a:noFill/>
            <a:prstDash val="solid"/>
            <a:miter lim="800000"/>
          </a:ln>
          <a:effectLst/>
        </p:spPr>
        <p:txBody>
          <a:bodyPr rtlCol="0" anchor="t"/>
          <a:lstStyle/>
          <a:p>
            <a:pPr algn="ctr" defTabSz="914400">
              <a:defRPr/>
            </a:pPr>
            <a:r>
              <a:rPr lang="en-US" sz="4000" b="1" u="sng" kern="0" dirty="0">
                <a:latin typeface="+mj-lt"/>
              </a:rPr>
              <a:t>Abstract</a:t>
            </a:r>
            <a:r>
              <a:rPr lang="en-US" sz="3200" u="sng" dirty="0">
                <a:latin typeface="+mj-lt"/>
              </a:rPr>
              <a:t> </a:t>
            </a:r>
          </a:p>
          <a:p>
            <a:pPr algn="ctr" defTabSz="914400">
              <a:defRPr/>
            </a:pPr>
            <a:r>
              <a:rPr lang="pt-BR" sz="1000" dirty="0">
                <a:solidFill>
                  <a:schemeClr val="bg1"/>
                </a:solidFill>
                <a:latin typeface="+mj-lt"/>
              </a:rPr>
              <a:t>a</a:t>
            </a:r>
            <a:endParaRPr lang="en-US" sz="1000" dirty="0">
              <a:solidFill>
                <a:schemeClr val="bg1"/>
              </a:solidFill>
              <a:latin typeface="+mj-lt"/>
            </a:endParaRPr>
          </a:p>
          <a:p>
            <a:pPr algn="just"/>
            <a:r>
              <a:rPr lang="en-US" sz="3200" dirty="0">
                <a:latin typeface="+mj-lt"/>
              </a:rPr>
              <a:t>Analysis of bird strikes to aviation in the U.S. from 1990 to 2015 indicate that the successful mitigation efforts at airports, which must be sustained, have reduced incidents with damage and had a negative effect-on-flight since 2000. However, such efforts have done little to reduce strikes outside the airport jurisdiction, such as occurred with a Cessna 500, registered as N113SH, that collided with large birds approximately two minutes after takeoff in 2008, in Oklahoma city. The investigation of this accident by the National Transportation Safety Board (NTSB) was profound, and showed that actions by the crewmembers could have mitigated the risk, probability and/or severity, of the wildlife strikes. A comprehensive review of major studies addressing the safety management of wildlife, the Federal Aviation Administration (FAA) Serial Report #22, the safety management systems (SMS) tenets, and the final report of the accident involving the N113SH was conducted. Results show that approximately 97% of the bird strikes to general aviation (GA) aircraft occur below 3,500 feet AGL (bird-rich zone), and that the aircraft airspeed is more critical than the bird mass in determining the probable outcomes of a bird strike. In addition, findings indicate that pilots can mitigate the risk of bird strikes through adequate flight planning, and the use of appropriate aircraft operating techniques while flying through the bird-rich zone. </a:t>
            </a:r>
          </a:p>
          <a:p>
            <a:pPr algn="ctr">
              <a:lnSpc>
                <a:spcPct val="150000"/>
              </a:lnSpc>
            </a:pPr>
            <a:r>
              <a:rPr lang="en-US" sz="4000" b="1" u="sng" kern="0" dirty="0">
                <a:latin typeface="+mj-lt"/>
              </a:rPr>
              <a:t>Introduction</a:t>
            </a:r>
          </a:p>
          <a:p>
            <a:pPr algn="ctr">
              <a:lnSpc>
                <a:spcPct val="150000"/>
              </a:lnSpc>
            </a:pPr>
            <a:r>
              <a:rPr lang="pt-BR" sz="800" b="1" u="sng" kern="0" dirty="0">
                <a:solidFill>
                  <a:schemeClr val="bg1"/>
                </a:solidFill>
                <a:latin typeface="+mj-lt"/>
              </a:rPr>
              <a:t>a</a:t>
            </a:r>
            <a:endParaRPr lang="en-US" sz="800" b="1" u="sng" kern="0" dirty="0">
              <a:solidFill>
                <a:schemeClr val="bg1"/>
              </a:solidFill>
              <a:latin typeface="+mj-lt"/>
            </a:endParaRPr>
          </a:p>
          <a:p>
            <a:pPr algn="just"/>
            <a:r>
              <a:rPr lang="en-US" sz="3200" dirty="0">
                <a:latin typeface="+mj-lt"/>
              </a:rPr>
              <a:t>On March 4, 2008, a Cessna 500 collided with one or more American white pelicans at approximately 1,800 feet above </a:t>
            </a:r>
          </a:p>
          <a:p>
            <a:pPr algn="just"/>
            <a:r>
              <a:rPr lang="en-US" sz="3200" dirty="0">
                <a:latin typeface="+mj-lt"/>
              </a:rPr>
              <a:t>ground level (AGL) and 190 knots and crashed two minutes </a:t>
            </a:r>
          </a:p>
          <a:p>
            <a:pPr algn="just"/>
            <a:r>
              <a:rPr lang="en-US" sz="3200" dirty="0">
                <a:latin typeface="+mj-lt"/>
              </a:rPr>
              <a:t>after takeoff from Wiley Post Airport (PWA), in Oklahoma City.</a:t>
            </a:r>
          </a:p>
          <a:p>
            <a:pPr algn="just"/>
            <a:endParaRPr lang="pt-BR" sz="3200" dirty="0">
              <a:latin typeface="+mj-lt"/>
            </a:endParaRPr>
          </a:p>
          <a:p>
            <a:pPr algn="just"/>
            <a:endParaRPr lang="en-US" sz="3200" dirty="0">
              <a:latin typeface="+mj-lt"/>
            </a:endParaRPr>
          </a:p>
          <a:p>
            <a:pPr algn="just"/>
            <a:endParaRPr lang="en-US" sz="3200" dirty="0">
              <a:latin typeface="+mj-lt"/>
            </a:endParaRPr>
          </a:p>
          <a:p>
            <a:pPr algn="just"/>
            <a:endParaRPr lang="pt-BR" sz="3200" dirty="0">
              <a:latin typeface="+mj-lt"/>
            </a:endParaRPr>
          </a:p>
          <a:p>
            <a:pPr algn="just"/>
            <a:endParaRPr lang="pt-BR" sz="3200" dirty="0">
              <a:latin typeface="+mj-lt"/>
            </a:endParaRPr>
          </a:p>
          <a:p>
            <a:pPr algn="just"/>
            <a:endParaRPr lang="pt-BR" sz="3200" dirty="0">
              <a:latin typeface="+mj-lt"/>
            </a:endParaRPr>
          </a:p>
          <a:p>
            <a:pPr algn="just"/>
            <a:endParaRPr lang="pt-BR" sz="3200" dirty="0">
              <a:latin typeface="+mj-lt"/>
            </a:endParaRPr>
          </a:p>
          <a:p>
            <a:pPr algn="just"/>
            <a:endParaRPr lang="en-US" sz="3200" dirty="0">
              <a:latin typeface="+mj-lt"/>
            </a:endParaRPr>
          </a:p>
          <a:p>
            <a:pPr algn="just"/>
            <a:endParaRPr lang="pt-BR" sz="3200" dirty="0">
              <a:latin typeface="+mj-lt"/>
            </a:endParaRPr>
          </a:p>
          <a:p>
            <a:pPr algn="just"/>
            <a:endParaRPr lang="pt-BR" sz="3200" dirty="0">
              <a:latin typeface="+mj-lt"/>
            </a:endParaRPr>
          </a:p>
          <a:p>
            <a:pPr algn="just"/>
            <a:endParaRPr lang="pt-BR" sz="3200" dirty="0">
              <a:latin typeface="+mj-lt"/>
            </a:endParaRPr>
          </a:p>
          <a:p>
            <a:pPr algn="just"/>
            <a:r>
              <a:rPr lang="pt-BR" sz="1000" dirty="0">
                <a:solidFill>
                  <a:schemeClr val="bg1"/>
                </a:solidFill>
                <a:latin typeface="+mj-lt"/>
              </a:rPr>
              <a:t>a</a:t>
            </a:r>
            <a:endParaRPr lang="en-US" sz="1000" dirty="0">
              <a:solidFill>
                <a:schemeClr val="bg1"/>
              </a:solidFill>
              <a:latin typeface="+mj-lt"/>
            </a:endParaRPr>
          </a:p>
          <a:p>
            <a:pPr algn="just"/>
            <a:r>
              <a:rPr lang="en-US" sz="3200" dirty="0">
                <a:latin typeface="+mj-lt"/>
              </a:rPr>
              <a:t>Five people were killed, and the aircraft was destroyed by the impact forces and a post-crash fire. An investigation by the NTSB concluded that both the FAA Airport Facilities Directory and the U.S. Air Force Bird Avoidance Model (BAM) had information about the risk of bird strikes at and around PWA. The NTSB also concluded that the kinetic energy (KE) resulting from the impact far exceeded the aircraft certification design (NTSB, 2009). The purpose of this study was to develop a flight crew guide that could be used by aviators to mitigate the risk of bird strikes. Even though it is practically impossible to eliminate the risk of bird strikes, crewmembers play a vital role in the accident prevention process (</a:t>
            </a:r>
            <a:r>
              <a:rPr lang="en-US" sz="3200" dirty="0" err="1">
                <a:latin typeface="+mj-lt"/>
              </a:rPr>
              <a:t>Eschenfelder</a:t>
            </a:r>
            <a:r>
              <a:rPr lang="en-US" sz="3200" dirty="0">
                <a:latin typeface="+mj-lt"/>
              </a:rPr>
              <a:t> &amp; </a:t>
            </a:r>
            <a:r>
              <a:rPr lang="en-US" sz="3200" dirty="0" err="1">
                <a:latin typeface="+mj-lt"/>
              </a:rPr>
              <a:t>DeFusco</a:t>
            </a:r>
            <a:r>
              <a:rPr lang="en-US" sz="3200" dirty="0">
                <a:latin typeface="+mj-lt"/>
              </a:rPr>
              <a:t>, 2010).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3900" b="0" i="0" u="none" strike="noStrike" kern="0" cap="none" spc="0" normalizeH="0" baseline="0" noProof="0" dirty="0">
              <a:ln>
                <a:noFill/>
              </a:ln>
              <a:effectLst/>
              <a:uLnTx/>
              <a:uFillTx/>
              <a:latin typeface="+mj-lt"/>
            </a:endParaRPr>
          </a:p>
        </p:txBody>
      </p:sp>
      <p:sp>
        <p:nvSpPr>
          <p:cNvPr id="16" name="Rectangle 15"/>
          <p:cNvSpPr/>
          <p:nvPr/>
        </p:nvSpPr>
        <p:spPr>
          <a:xfrm>
            <a:off x="12109784" y="5542430"/>
            <a:ext cx="19779916" cy="4319635"/>
          </a:xfrm>
          <a:prstGeom prst="rect">
            <a:avLst/>
          </a:prstGeom>
          <a:solidFill>
            <a:schemeClr val="accent3"/>
          </a:solidFill>
          <a:ln w="12700" cap="flat" cmpd="sng" algn="ctr">
            <a:noFill/>
            <a:prstDash val="solid"/>
            <a:miter lim="800000"/>
          </a:ln>
          <a:effectLst/>
        </p:spPr>
        <p:txBody>
          <a:bodyPr rtlCol="0" anchor="t"/>
          <a:lstStyle/>
          <a:p>
            <a:pPr algn="ctr" defTabSz="914400">
              <a:defRPr/>
            </a:pPr>
            <a:r>
              <a:rPr lang="en-US" sz="4000" b="1" u="sng" kern="0" dirty="0">
                <a:latin typeface="+mj-lt"/>
              </a:rPr>
              <a:t>Methods</a:t>
            </a:r>
          </a:p>
          <a:p>
            <a:pPr algn="just"/>
            <a:r>
              <a:rPr lang="pt-BR" sz="1000" dirty="0">
                <a:solidFill>
                  <a:schemeClr val="bg1"/>
                </a:solidFill>
              </a:rPr>
              <a:t>a</a:t>
            </a:r>
            <a:endParaRPr lang="en-US" sz="1000" dirty="0">
              <a:solidFill>
                <a:schemeClr val="bg1"/>
              </a:solidFill>
            </a:endParaRPr>
          </a:p>
          <a:p>
            <a:pPr algn="just"/>
            <a:r>
              <a:rPr lang="en-US" sz="3100" dirty="0"/>
              <a:t>The researchers applied a qualitative case study throughout this project. The unit of analysis of this case study was the N113SH final report. A thorough review of the final report of the N113SH accident, major studies addressing the safety management of wildlife, the SMS concepts, and the FAA Serial Report #22 was conducted. Then, using the MacKinnon’s (2004) study as a foundation, the researchers developed a guidance incorporating suggested strategies by previous scientific studies (</a:t>
            </a:r>
            <a:r>
              <a:rPr lang="en-US" sz="3100" dirty="0" err="1"/>
              <a:t>Dolbeer</a:t>
            </a:r>
            <a:r>
              <a:rPr lang="en-US" sz="3100" dirty="0"/>
              <a:t>, 2007; </a:t>
            </a:r>
            <a:r>
              <a:rPr lang="en-US" sz="3100" dirty="0" err="1"/>
              <a:t>Dolbeer</a:t>
            </a:r>
            <a:r>
              <a:rPr lang="en-US" sz="3100" dirty="0"/>
              <a:t>, Weller, Anderson, &amp; </a:t>
            </a:r>
            <a:r>
              <a:rPr lang="en-US" sz="3100" dirty="0" err="1"/>
              <a:t>Begier</a:t>
            </a:r>
            <a:r>
              <a:rPr lang="en-US" sz="3100" dirty="0"/>
              <a:t>, 2016; </a:t>
            </a:r>
            <a:r>
              <a:rPr lang="en-US" sz="3100" dirty="0" err="1"/>
              <a:t>Eschenfelder</a:t>
            </a:r>
            <a:r>
              <a:rPr lang="en-US" sz="3100" dirty="0"/>
              <a:t> &amp; </a:t>
            </a:r>
            <a:r>
              <a:rPr lang="en-US" sz="3100" dirty="0" err="1"/>
              <a:t>DeFusco</a:t>
            </a:r>
            <a:r>
              <a:rPr lang="en-US" sz="3100" dirty="0"/>
              <a:t>, 2010; </a:t>
            </a:r>
            <a:r>
              <a:rPr lang="en-US" sz="3100" dirty="0" err="1"/>
              <a:t>Mendonca</a:t>
            </a:r>
            <a:r>
              <a:rPr lang="en-US" sz="3100" dirty="0"/>
              <a:t>, 2016; Nicholson &amp; Reed, 2011) that could be used by pilots to mitigate the risk of aircraft accidents resulting from bird strikes. </a:t>
            </a:r>
          </a:p>
        </p:txBody>
      </p:sp>
      <p:sp>
        <p:nvSpPr>
          <p:cNvPr id="12" name="Rectangle 11"/>
          <p:cNvSpPr/>
          <p:nvPr/>
        </p:nvSpPr>
        <p:spPr>
          <a:xfrm>
            <a:off x="32074185" y="5568502"/>
            <a:ext cx="11655448" cy="27045096"/>
          </a:xfrm>
          <a:prstGeom prst="rect">
            <a:avLst/>
          </a:prstGeom>
          <a:solidFill>
            <a:schemeClr val="accent3"/>
          </a:solidFill>
          <a:ln w="12700" cap="flat" cmpd="sng" algn="ctr">
            <a:noFill/>
            <a:prstDash val="solid"/>
            <a:miter lim="800000"/>
          </a:ln>
          <a:effectLst/>
        </p:spPr>
        <p:txBody>
          <a:bodyPr rtlCol="0" anchor="t"/>
          <a:lstStyle/>
          <a:p>
            <a:pPr algn="ctr" defTabSz="914400">
              <a:defRPr/>
            </a:pPr>
            <a:r>
              <a:rPr lang="en-US" sz="4000" b="1" u="sng" kern="0" dirty="0">
                <a:latin typeface="+mj-lt"/>
              </a:rPr>
              <a:t>Discussion</a:t>
            </a:r>
          </a:p>
          <a:p>
            <a:pPr algn="ctr" defTabSz="914400">
              <a:defRPr/>
            </a:pPr>
            <a:r>
              <a:rPr lang="pt-BR" sz="1000" b="1" u="sng" kern="0" dirty="0">
                <a:solidFill>
                  <a:schemeClr val="bg1"/>
                </a:solidFill>
                <a:latin typeface="+mj-lt"/>
              </a:rPr>
              <a:t>a</a:t>
            </a:r>
            <a:endParaRPr lang="en-US" sz="1000" b="1" u="sng" kern="0" dirty="0">
              <a:solidFill>
                <a:schemeClr val="bg1"/>
              </a:solidFill>
              <a:latin typeface="+mj-lt"/>
            </a:endParaRPr>
          </a:p>
          <a:p>
            <a:pPr algn="just"/>
            <a:r>
              <a:rPr lang="en-US" sz="3200" dirty="0"/>
              <a:t>Bird strikes killed 25 people and destroyed 37 aircraft from 1990 through 2015 in the U.S. During the same period, approximately 72% and 97% of the strikes occurred below 500 feet and 3,500 feet AGL, respectively. Incidents that occurred above 500 feet AGL, generally outside the airport wildlife hazard management jurisdiction, had a greater probability of causing damage to the aircraft (</a:t>
            </a:r>
            <a:r>
              <a:rPr lang="en-US" sz="3200" dirty="0" err="1"/>
              <a:t>Dolbeer</a:t>
            </a:r>
            <a:r>
              <a:rPr lang="en-US" sz="3200" dirty="0"/>
              <a:t> et al., 2016). The N113SH collided with one or more American white pelicans at approximately 1,800 feet AGL and 190 knots. This bird species, whose weight range from eight to 20 pounds, is common in central Oklahoma from March to May. On the day of the accident, both the FAA airport facilities directory and the BAM had information regarding the medium-to-high risk of bird strikes for the area and time of the mishap (NTSB, 2009). The severity of a bird strike depends primarily on the KE of the bird relative to the airplane. The equation KE = (½ mass) </a:t>
            </a:r>
            <a:r>
              <a:rPr lang="en-US" sz="3200" i="1" dirty="0"/>
              <a:t>times</a:t>
            </a:r>
            <a:r>
              <a:rPr lang="en-US" sz="3200" dirty="0"/>
              <a:t> (velocity squared) clearly reveals that the aircraft airspeed is more critical in case of a strike than the size (mass) of the bird. Therefore, the risk of an accident due to bird strikes is higher during the departure phases of flight, especially during the initial climb-out while the aircraft is flying through the bird-rich zone (below 3,500 feet AGL). The faster rotation of the engine and higher aircraft airspeed(s) during the departure phases of flight compared to arrival can explain these differences (</a:t>
            </a:r>
            <a:r>
              <a:rPr lang="en-US" sz="3200" dirty="0" err="1"/>
              <a:t>Dolbeer</a:t>
            </a:r>
            <a:r>
              <a:rPr lang="en-US" sz="3200" dirty="0"/>
              <a:t>, 2007). Yet, the higher risk of strikes associated with the multiple challenges pilots have to tackle after an engine failure explain the preponderance of hull losses following a strike during departure, such as occurred with the N113SH. No individual strategy, program, or tool has been developed that successfully mitigates bird strikes in every location. Therefore, an integrated approach, based on SMS concepts, which combines numerous techniques and includes pilots’ actions, is likely to be more effective (MacKinnon, 2004). </a:t>
            </a:r>
          </a:p>
          <a:p>
            <a:pPr algn="just"/>
            <a:r>
              <a:rPr lang="pt-BR" sz="1200" b="1" kern="0" dirty="0">
                <a:solidFill>
                  <a:schemeClr val="bg1"/>
                </a:solidFill>
                <a:latin typeface="+mj-lt"/>
              </a:rPr>
              <a:t>a</a:t>
            </a:r>
            <a:endParaRPr lang="en-US" sz="1200" b="1" kern="0" dirty="0">
              <a:solidFill>
                <a:schemeClr val="bg1"/>
              </a:solidFill>
              <a:latin typeface="+mj-lt"/>
            </a:endParaRPr>
          </a:p>
          <a:p>
            <a:pPr algn="ctr"/>
            <a:r>
              <a:rPr lang="en-US" sz="2800" b="1" u="sng" kern="0" dirty="0">
                <a:latin typeface="+mj-lt"/>
              </a:rPr>
              <a:t>References</a:t>
            </a:r>
          </a:p>
          <a:p>
            <a:pPr algn="ctr"/>
            <a:endParaRPr lang="en-US" sz="1800" b="1" u="sng" kern="0" dirty="0">
              <a:latin typeface="+mj-lt"/>
            </a:endParaRPr>
          </a:p>
          <a:p>
            <a:r>
              <a:rPr lang="en-US" sz="1500" dirty="0">
                <a:latin typeface="+mj-lt"/>
              </a:rPr>
              <a:t>[1} </a:t>
            </a:r>
            <a:r>
              <a:rPr lang="en-US" sz="1500" dirty="0" err="1">
                <a:latin typeface="+mj-lt"/>
              </a:rPr>
              <a:t>Dolbeer</a:t>
            </a:r>
            <a:r>
              <a:rPr lang="en-US" sz="1500" dirty="0">
                <a:latin typeface="+mj-lt"/>
              </a:rPr>
              <a:t>, R. A. (2007). Bird damage to turbofan and turbojet engines in relation to phase of flight: Why speed matters. </a:t>
            </a:r>
            <a:r>
              <a:rPr lang="en-US" sz="1500" i="1" dirty="0">
                <a:latin typeface="+mj-lt"/>
              </a:rPr>
              <a:t>Bird and Aviation 2</a:t>
            </a:r>
            <a:r>
              <a:rPr lang="en-US" sz="1500" dirty="0">
                <a:latin typeface="+mj-lt"/>
              </a:rPr>
              <a:t>(7), 1-9. Retrieved from http://davvl.de/Voluenglisch/2007/Dolbeer.pdf</a:t>
            </a:r>
          </a:p>
          <a:p>
            <a:endParaRPr lang="pt-BR" sz="1500" dirty="0">
              <a:solidFill>
                <a:srgbClr val="FF0000"/>
              </a:solidFill>
              <a:latin typeface="+mj-lt"/>
            </a:endParaRPr>
          </a:p>
          <a:p>
            <a:r>
              <a:rPr lang="en-US" sz="1500" dirty="0">
                <a:latin typeface="+mj-lt"/>
              </a:rPr>
              <a:t>[2] </a:t>
            </a:r>
            <a:r>
              <a:rPr lang="en-US" sz="1500" dirty="0" err="1">
                <a:latin typeface="+mj-lt"/>
              </a:rPr>
              <a:t>Dolbeer</a:t>
            </a:r>
            <a:r>
              <a:rPr lang="en-US" sz="1500" dirty="0">
                <a:latin typeface="+mj-lt"/>
              </a:rPr>
              <a:t>, R. A., Weller, J. R., Anderson, A. M., &amp; </a:t>
            </a:r>
            <a:r>
              <a:rPr lang="en-US" sz="1500" dirty="0" err="1">
                <a:latin typeface="+mj-lt"/>
              </a:rPr>
              <a:t>Begier</a:t>
            </a:r>
            <a:r>
              <a:rPr lang="en-US" sz="1500" dirty="0">
                <a:latin typeface="+mj-lt"/>
              </a:rPr>
              <a:t>, M. J. (2016). </a:t>
            </a:r>
            <a:r>
              <a:rPr lang="en-US" sz="1500" i="1" dirty="0">
                <a:latin typeface="+mj-lt"/>
              </a:rPr>
              <a:t>Wildlife strikes to civil aircraft in the United States: 1990–2015</a:t>
            </a:r>
            <a:r>
              <a:rPr lang="en-US" sz="1500" dirty="0">
                <a:latin typeface="+mj-lt"/>
              </a:rPr>
              <a:t> (Serial Report Number 22). Retrieved from the Federal Aviation Administration website: https://www.faa.gov/airports/airport_safety/ wildlife/media/Wildlife-Strike-Report-1990-2015.pdf</a:t>
            </a:r>
          </a:p>
          <a:p>
            <a:endParaRPr lang="pt-BR" sz="1500" dirty="0">
              <a:latin typeface="+mj-lt"/>
            </a:endParaRPr>
          </a:p>
          <a:p>
            <a:r>
              <a:rPr lang="pt-BR" sz="1500" dirty="0">
                <a:latin typeface="+mj-lt"/>
              </a:rPr>
              <a:t>[3]</a:t>
            </a:r>
            <a:r>
              <a:rPr lang="en-US" sz="1500" dirty="0">
                <a:latin typeface="+mj-lt"/>
              </a:rPr>
              <a:t> </a:t>
            </a:r>
            <a:r>
              <a:rPr lang="en-US" sz="1500" dirty="0" err="1">
                <a:latin typeface="+mj-lt"/>
              </a:rPr>
              <a:t>Eschenfelder</a:t>
            </a:r>
            <a:r>
              <a:rPr lang="en-US" sz="1500" dirty="0">
                <a:latin typeface="+mj-lt"/>
              </a:rPr>
              <a:t>, P., &amp; </a:t>
            </a:r>
            <a:r>
              <a:rPr lang="en-US" sz="1500" dirty="0" err="1">
                <a:latin typeface="+mj-lt"/>
              </a:rPr>
              <a:t>DeFusco</a:t>
            </a:r>
            <a:r>
              <a:rPr lang="en-US" sz="1500" dirty="0">
                <a:latin typeface="+mj-lt"/>
              </a:rPr>
              <a:t>, R. (2010, August). Bird strike mitigation beyond the airport. </a:t>
            </a:r>
            <a:r>
              <a:rPr lang="en-US" sz="1500" i="1" dirty="0" err="1">
                <a:latin typeface="+mj-lt"/>
              </a:rPr>
              <a:t>AeroSafety</a:t>
            </a:r>
            <a:r>
              <a:rPr lang="en-US" sz="1500" i="1" dirty="0">
                <a:latin typeface="+mj-lt"/>
              </a:rPr>
              <a:t> World, 5</a:t>
            </a:r>
            <a:r>
              <a:rPr lang="en-US" sz="1500" dirty="0">
                <a:latin typeface="+mj-lt"/>
              </a:rPr>
              <a:t>(7). Retrieved from http://flightsafety.org/aerosafety-world-magazine/august-2010/bird-strike-mitigation-beyond-the-airport</a:t>
            </a:r>
          </a:p>
          <a:p>
            <a:endParaRPr lang="en-US" sz="1500" dirty="0">
              <a:latin typeface="+mj-lt"/>
            </a:endParaRPr>
          </a:p>
          <a:p>
            <a:r>
              <a:rPr lang="en-US" sz="1500" dirty="0">
                <a:latin typeface="+mj-lt"/>
              </a:rPr>
              <a:t>[4] Federal Aviation Administration (FAA). (2017). </a:t>
            </a:r>
            <a:r>
              <a:rPr lang="en-US" sz="1500" i="1" dirty="0">
                <a:latin typeface="+mj-lt"/>
              </a:rPr>
              <a:t>Wildlife hazard mitigation</a:t>
            </a:r>
            <a:r>
              <a:rPr lang="en-US" sz="1500" dirty="0">
                <a:latin typeface="+mj-lt"/>
              </a:rPr>
              <a:t>. Retrieved from https://www.faa.gov/airports/ </a:t>
            </a:r>
            <a:r>
              <a:rPr lang="en-US" sz="1500" dirty="0" err="1">
                <a:latin typeface="+mj-lt"/>
              </a:rPr>
              <a:t>airport_safety</a:t>
            </a:r>
            <a:r>
              <a:rPr lang="en-US" sz="1500" dirty="0">
                <a:latin typeface="+mj-lt"/>
              </a:rPr>
              <a:t>/wildlife/</a:t>
            </a:r>
          </a:p>
          <a:p>
            <a:endParaRPr lang="pt-BR" sz="1500" dirty="0">
              <a:latin typeface="+mj-lt"/>
            </a:endParaRPr>
          </a:p>
          <a:p>
            <a:r>
              <a:rPr lang="en-US" sz="1500" dirty="0">
                <a:latin typeface="+mj-lt"/>
              </a:rPr>
              <a:t>[5] MacKinnon, B. (2004). </a:t>
            </a:r>
            <a:r>
              <a:rPr lang="en-US" sz="1500" i="1" dirty="0">
                <a:latin typeface="+mj-lt"/>
              </a:rPr>
              <a:t>Sharing the skies manual – An aviation industry guide to the management of wildlife hazards</a:t>
            </a:r>
            <a:r>
              <a:rPr lang="en-US" sz="1500" dirty="0">
                <a:latin typeface="+mj-lt"/>
              </a:rPr>
              <a:t>. Retrieved from the Government of Canada, Transport Canada website: https://www.tc.gc.ca/eng/civilaviation/publications /tp13549-menu-2163.htm</a:t>
            </a:r>
          </a:p>
          <a:p>
            <a:endParaRPr lang="en-US" sz="1500" dirty="0">
              <a:latin typeface="+mj-lt"/>
            </a:endParaRPr>
          </a:p>
          <a:p>
            <a:r>
              <a:rPr lang="pt-BR" sz="1500" dirty="0">
                <a:latin typeface="+mj-lt"/>
              </a:rPr>
              <a:t>[6]</a:t>
            </a:r>
            <a:r>
              <a:rPr lang="en-US" sz="1500" dirty="0">
                <a:latin typeface="+mj-lt"/>
              </a:rPr>
              <a:t> </a:t>
            </a:r>
            <a:r>
              <a:rPr lang="en-US" sz="1500" dirty="0" err="1">
                <a:latin typeface="+mj-lt"/>
              </a:rPr>
              <a:t>Mendonca</a:t>
            </a:r>
            <a:r>
              <a:rPr lang="en-US" sz="1500" dirty="0">
                <a:latin typeface="+mj-lt"/>
              </a:rPr>
              <a:t>, F. A. C. (2016). Exploiting science: Enhancing pilots’ safety training to reduce the risk of bird strikes. Paper presented at the 2016 Bird Strike Committee USA Meeting, Chicago, IL. Presentation retrieved from https://www.aaae.org/ </a:t>
            </a:r>
            <a:r>
              <a:rPr lang="en-US" sz="1500" dirty="0" err="1">
                <a:latin typeface="+mj-lt"/>
              </a:rPr>
              <a:t>aaae</a:t>
            </a:r>
            <a:r>
              <a:rPr lang="en-US" sz="1500" dirty="0">
                <a:latin typeface="+mj-lt"/>
              </a:rPr>
              <a:t>/</a:t>
            </a:r>
            <a:r>
              <a:rPr lang="en-US" sz="1500" dirty="0" err="1">
                <a:latin typeface="+mj-lt"/>
              </a:rPr>
              <a:t>AAAEDocs</a:t>
            </a:r>
            <a:r>
              <a:rPr lang="en-US" sz="1500" dirty="0">
                <a:latin typeface="+mj-lt"/>
              </a:rPr>
              <a:t>/ Meetings/2016/08/160807/Pres/26_Mendonca.pdf</a:t>
            </a:r>
            <a:endParaRPr lang="pt-BR" sz="1500" dirty="0">
              <a:latin typeface="+mj-lt"/>
            </a:endParaRPr>
          </a:p>
          <a:p>
            <a:endParaRPr lang="en-US" sz="1500" dirty="0">
              <a:latin typeface="+mj-lt"/>
            </a:endParaRPr>
          </a:p>
          <a:p>
            <a:r>
              <a:rPr lang="pt-BR" sz="1500" dirty="0">
                <a:latin typeface="+mj-lt"/>
              </a:rPr>
              <a:t>[7]</a:t>
            </a:r>
            <a:r>
              <a:rPr lang="en-US" sz="1500" dirty="0">
                <a:latin typeface="+mj-lt"/>
              </a:rPr>
              <a:t> National Transportation Safety Board (NTSB). (2009). </a:t>
            </a:r>
            <a:r>
              <a:rPr lang="en-US" sz="1500" i="1" dirty="0">
                <a:latin typeface="+mj-lt"/>
              </a:rPr>
              <a:t>Crash of Cessna 500, N113SH following an in‐flight collision with large birds - Oklahoma City, Oklahoma </a:t>
            </a:r>
            <a:r>
              <a:rPr lang="en-US" sz="1500" dirty="0">
                <a:latin typeface="+mj-lt"/>
              </a:rPr>
              <a:t>(NTSB/AAR-09/05-PB2009-910405). Retrieved from https://www.ntsb.gov/investigations /AccidentReports/ Reports/AAR0905.pdf</a:t>
            </a:r>
          </a:p>
          <a:p>
            <a:endParaRPr lang="pt-BR" sz="1500" dirty="0">
              <a:latin typeface="+mj-lt"/>
            </a:endParaRPr>
          </a:p>
          <a:p>
            <a:r>
              <a:rPr lang="en-US" sz="1500" dirty="0">
                <a:latin typeface="+mj-lt"/>
              </a:rPr>
              <a:t>[8] Nicholson, R., &amp; Reed, W. S. (2011, July). Strategies for Prevention of bird-strike events. </a:t>
            </a:r>
            <a:r>
              <a:rPr lang="en-US" sz="1500" i="1" dirty="0">
                <a:latin typeface="+mj-lt"/>
              </a:rPr>
              <a:t>BOEING Aero Magazine, 3</a:t>
            </a:r>
            <a:r>
              <a:rPr lang="en-US" sz="1500" dirty="0">
                <a:latin typeface="+mj-lt"/>
              </a:rPr>
              <a:t>(11). Retrieved from http://www.boeing.com/commercial/ </a:t>
            </a:r>
            <a:r>
              <a:rPr lang="en-US" sz="1500" dirty="0" err="1">
                <a:latin typeface="+mj-lt"/>
              </a:rPr>
              <a:t>aeromagazine</a:t>
            </a:r>
            <a:r>
              <a:rPr lang="en-US" sz="1500" dirty="0">
                <a:latin typeface="+mj-lt"/>
              </a:rPr>
              <a:t>/articles/2011_q3/4/</a:t>
            </a:r>
          </a:p>
          <a:p>
            <a:pPr algn="ctr"/>
            <a:r>
              <a:rPr lang="pt-BR" sz="1200" b="1" u="sng" kern="0" dirty="0">
                <a:solidFill>
                  <a:schemeClr val="bg1"/>
                </a:solidFill>
                <a:latin typeface="+mj-lt"/>
              </a:rPr>
              <a:t>a</a:t>
            </a:r>
          </a:p>
          <a:p>
            <a:pPr algn="ctr"/>
            <a:r>
              <a:rPr lang="en-US" sz="2800" b="1" u="sng" kern="0" dirty="0">
                <a:latin typeface="+mj-lt"/>
              </a:rPr>
              <a:t>Contact</a:t>
            </a:r>
          </a:p>
          <a:p>
            <a:r>
              <a:rPr lang="pt-BR" sz="1000" u="sng" kern="0" dirty="0">
                <a:solidFill>
                  <a:schemeClr val="bg1"/>
                </a:solidFill>
                <a:latin typeface="+mj-lt"/>
              </a:rPr>
              <a:t>a</a:t>
            </a:r>
            <a:endParaRPr lang="en-US" sz="1000" u="sng" kern="0" dirty="0">
              <a:solidFill>
                <a:schemeClr val="bg1"/>
              </a:solidFill>
              <a:latin typeface="+mj-lt"/>
            </a:endParaRPr>
          </a:p>
          <a:p>
            <a:r>
              <a:rPr lang="en-US" sz="2800" dirty="0"/>
              <a:t>Direct all correspondence about this research to Flavio A. C. </a:t>
            </a:r>
            <a:r>
              <a:rPr lang="en-US" sz="2800" dirty="0" err="1"/>
              <a:t>Mendonca</a:t>
            </a:r>
            <a:r>
              <a:rPr lang="en-US" sz="2800" dirty="0"/>
              <a:t>, Purdue University.</a:t>
            </a:r>
          </a:p>
          <a:p>
            <a:r>
              <a:rPr lang="en-US" sz="2800" dirty="0"/>
              <a:t>Email: FMENDONC@PURDUE.EDU </a:t>
            </a:r>
          </a:p>
          <a:p>
            <a:endParaRPr lang="en-US" sz="2800" b="1" u="sng" kern="0" dirty="0">
              <a:latin typeface="+mj-lt"/>
            </a:endParaRPr>
          </a:p>
          <a:p>
            <a:endParaRPr lang="en-US" sz="1600" dirty="0"/>
          </a:p>
          <a:p>
            <a:endParaRPr lang="en-US" sz="1600" dirty="0"/>
          </a:p>
          <a:p>
            <a:endParaRPr lang="pt-BR" sz="1600" dirty="0"/>
          </a:p>
          <a:p>
            <a:endParaRPr lang="en-US" sz="2200" dirty="0"/>
          </a:p>
        </p:txBody>
      </p:sp>
      <p:sp>
        <p:nvSpPr>
          <p:cNvPr id="14" name="Rectangle 13"/>
          <p:cNvSpPr/>
          <p:nvPr/>
        </p:nvSpPr>
        <p:spPr>
          <a:xfrm>
            <a:off x="12109784" y="10134599"/>
            <a:ext cx="19779916" cy="22459949"/>
          </a:xfrm>
          <a:prstGeom prst="rect">
            <a:avLst/>
          </a:prstGeom>
          <a:solidFill>
            <a:schemeClr val="accent3"/>
          </a:solidFill>
          <a:ln w="12700" cap="flat" cmpd="sng" algn="ctr">
            <a:noFill/>
            <a:prstDash val="solid"/>
            <a:miter lim="800000"/>
          </a:ln>
          <a:effectLst/>
        </p:spPr>
        <p:txBody>
          <a:bodyPr rtlCol="0" anchor="t"/>
          <a:lstStyle/>
          <a:p>
            <a:pPr algn="ctr" defTabSz="914400">
              <a:defRPr/>
            </a:pPr>
            <a:r>
              <a:rPr lang="en-US" sz="4000" b="1" u="sng" kern="0" dirty="0">
                <a:latin typeface="+mj-lt"/>
              </a:rPr>
              <a:t>Results</a:t>
            </a:r>
          </a:p>
          <a:p>
            <a:pPr algn="ctr" defTabSz="914400">
              <a:defRPr/>
            </a:pPr>
            <a:r>
              <a:rPr lang="pt-BR" sz="1000" dirty="0">
                <a:solidFill>
                  <a:schemeClr val="bg1"/>
                </a:solidFill>
              </a:rPr>
              <a:t>a</a:t>
            </a:r>
            <a:endParaRPr lang="en-US" sz="1000" dirty="0">
              <a:solidFill>
                <a:schemeClr val="bg1"/>
              </a:solidFill>
            </a:endParaRPr>
          </a:p>
          <a:p>
            <a:pPr algn="just">
              <a:defRPr/>
            </a:pPr>
            <a:r>
              <a:rPr lang="en-US" sz="3200" dirty="0"/>
              <a:t>Pilots should anticipate hazardous conditions and take the necessary actions to mitigate safety risks, including wildlife hazards. There are several sources of aeronautical information that could be used by aviators in order to mitigate the risk of bird strikes, including the aeronautical information manual (AIM), notice to airmen (NOTAM), the FAA airport facility directory, and the BAM. After gathering information, flight crews should be aware and consider during all phases of flight (including flight planning) that the risk of an engine ingestion is higher during the departure phases of flight, the risk of damaging strikes is higher above 500 feet AGL, the probability of a strike is higher while flying through the bird-rich zone, and that the aircraft airspeed (and power-setting) is more critical in case of a strike than the mass of the bird. The table below depicts flight techniques that could be used by pilots as a strategy to reduce the risk (R), probability (P) and/or severity (S) of strikes.</a:t>
            </a:r>
          </a:p>
          <a:p>
            <a:pPr algn="just">
              <a:defRPr/>
            </a:pPr>
            <a:endParaRPr lang="en-US" sz="3200" dirty="0"/>
          </a:p>
          <a:p>
            <a:pPr algn="just">
              <a:defRPr/>
            </a:pPr>
            <a:endParaRPr lang="pt-BR" sz="3200" dirty="0"/>
          </a:p>
          <a:p>
            <a:pPr algn="just">
              <a:defRPr/>
            </a:pPr>
            <a:endParaRPr lang="en-US" sz="3200" dirty="0"/>
          </a:p>
          <a:p>
            <a:pPr marL="514350" indent="-514350" algn="just">
              <a:lnSpc>
                <a:spcPct val="150000"/>
              </a:lnSpc>
              <a:buFontTx/>
              <a:buAutoNum type="arabicPeriod"/>
              <a:defRPr/>
            </a:pPr>
            <a:r>
              <a:rPr lang="en-US" sz="3200" dirty="0"/>
              <a:t> Review available information on the risk of bird strikes related to the entire flight (R);</a:t>
            </a:r>
          </a:p>
          <a:p>
            <a:pPr marL="514350" indent="-514350" algn="just">
              <a:lnSpc>
                <a:spcPct val="150000"/>
              </a:lnSpc>
              <a:buFontTx/>
              <a:buAutoNum type="arabicPeriod"/>
              <a:defRPr/>
            </a:pPr>
            <a:r>
              <a:rPr lang="en-US" sz="3200" dirty="0"/>
              <a:t> Plan the flight to operate above the bird-rich zone as much as possible during the entire flight (P);</a:t>
            </a:r>
          </a:p>
          <a:p>
            <a:pPr marL="514350" indent="-514350" algn="just">
              <a:lnSpc>
                <a:spcPct val="150000"/>
              </a:lnSpc>
              <a:buFontTx/>
              <a:buAutoNum type="arabicPeriod"/>
              <a:defRPr/>
            </a:pPr>
            <a:r>
              <a:rPr lang="en-US" sz="3200" dirty="0"/>
              <a:t> Use speeds and flaps settings that provide the best angle of climb speed during initial climb-out (P)</a:t>
            </a:r>
            <a:r>
              <a:rPr lang="pt-BR" sz="3200" dirty="0"/>
              <a:t>;</a:t>
            </a:r>
          </a:p>
          <a:p>
            <a:pPr marL="514350" indent="-514350" algn="just">
              <a:lnSpc>
                <a:spcPct val="150000"/>
              </a:lnSpc>
              <a:buFontTx/>
              <a:buAutoNum type="arabicPeriod"/>
              <a:defRPr/>
            </a:pPr>
            <a:r>
              <a:rPr lang="pt-BR" sz="3200" dirty="0"/>
              <a:t> </a:t>
            </a:r>
            <a:r>
              <a:rPr lang="pt-BR" sz="3200" dirty="0" err="1"/>
              <a:t>Reduce</a:t>
            </a:r>
            <a:r>
              <a:rPr lang="pt-BR" sz="3200" dirty="0"/>
              <a:t> </a:t>
            </a:r>
            <a:r>
              <a:rPr lang="pt-BR" sz="3200" dirty="0" err="1"/>
              <a:t>flight</a:t>
            </a:r>
            <a:r>
              <a:rPr lang="pt-BR" sz="3200" dirty="0"/>
              <a:t> time in </a:t>
            </a:r>
            <a:r>
              <a:rPr lang="pt-BR" sz="3200" dirty="0" err="1"/>
              <a:t>the</a:t>
            </a:r>
            <a:r>
              <a:rPr lang="pt-BR" sz="3200" dirty="0"/>
              <a:t> </a:t>
            </a:r>
            <a:r>
              <a:rPr lang="pt-BR" sz="3200" dirty="0" err="1"/>
              <a:t>bird-rich</a:t>
            </a:r>
            <a:r>
              <a:rPr lang="pt-BR" sz="3200" dirty="0"/>
              <a:t> zone (P);</a:t>
            </a:r>
          </a:p>
          <a:p>
            <a:pPr marL="514350" indent="-514350" algn="just">
              <a:lnSpc>
                <a:spcPct val="150000"/>
              </a:lnSpc>
              <a:buFontTx/>
              <a:buAutoNum type="arabicPeriod"/>
              <a:defRPr/>
            </a:pPr>
            <a:r>
              <a:rPr lang="pt-BR" sz="3200" dirty="0"/>
              <a:t> </a:t>
            </a:r>
            <a:r>
              <a:rPr lang="pt-BR" sz="3200" dirty="0" err="1"/>
              <a:t>Reduce</a:t>
            </a:r>
            <a:r>
              <a:rPr lang="pt-BR" sz="3200" dirty="0"/>
              <a:t> </a:t>
            </a:r>
            <a:r>
              <a:rPr lang="pt-BR" sz="3200" dirty="0" err="1"/>
              <a:t>airspeed</a:t>
            </a:r>
            <a:r>
              <a:rPr lang="pt-BR" sz="3200" dirty="0"/>
              <a:t> </a:t>
            </a:r>
            <a:r>
              <a:rPr lang="pt-BR" sz="3200" dirty="0" err="1"/>
              <a:t>while</a:t>
            </a:r>
            <a:r>
              <a:rPr lang="pt-BR" sz="3200" dirty="0"/>
              <a:t> in </a:t>
            </a:r>
            <a:r>
              <a:rPr lang="pt-BR" sz="3200" dirty="0" err="1"/>
              <a:t>the</a:t>
            </a:r>
            <a:r>
              <a:rPr lang="pt-BR" sz="3200" dirty="0"/>
              <a:t> </a:t>
            </a:r>
            <a:r>
              <a:rPr lang="pt-BR" sz="3200" dirty="0" err="1"/>
              <a:t>bird-rich</a:t>
            </a:r>
            <a:r>
              <a:rPr lang="pt-BR" sz="3200" dirty="0"/>
              <a:t> zone (S);</a:t>
            </a:r>
          </a:p>
          <a:p>
            <a:pPr marL="514350" indent="-514350" algn="just">
              <a:lnSpc>
                <a:spcPct val="150000"/>
              </a:lnSpc>
              <a:buFontTx/>
              <a:buAutoNum type="arabicPeriod"/>
              <a:defRPr/>
            </a:pPr>
            <a:r>
              <a:rPr lang="en-US" sz="3200" dirty="0"/>
              <a:t> Reduce engine power in the bird-rich zone if operationally </a:t>
            </a:r>
          </a:p>
          <a:p>
            <a:pPr algn="just">
              <a:lnSpc>
                <a:spcPct val="150000"/>
              </a:lnSpc>
              <a:defRPr/>
            </a:pPr>
            <a:r>
              <a:rPr lang="en-US" sz="3200" dirty="0"/>
              <a:t>      possible (S);</a:t>
            </a:r>
          </a:p>
          <a:p>
            <a:pPr marL="514350" indent="-514350">
              <a:lnSpc>
                <a:spcPct val="150000"/>
              </a:lnSpc>
              <a:buAutoNum type="arabicPeriod" startAt="7"/>
              <a:defRPr/>
            </a:pPr>
            <a:r>
              <a:rPr lang="en-US" sz="3200" dirty="0"/>
              <a:t> Use the aircraft external lights, especially the landing lights, </a:t>
            </a:r>
          </a:p>
          <a:p>
            <a:pPr>
              <a:lnSpc>
                <a:spcPct val="150000"/>
              </a:lnSpc>
              <a:defRPr/>
            </a:pPr>
            <a:r>
              <a:rPr lang="en-US" sz="3200" dirty="0"/>
              <a:t>      while flying in the bird-rich zone to enhance the detection of the aircraft by certain bird species (P);</a:t>
            </a:r>
          </a:p>
          <a:p>
            <a:pPr algn="just">
              <a:lnSpc>
                <a:spcPct val="150000"/>
              </a:lnSpc>
              <a:defRPr/>
            </a:pPr>
            <a:r>
              <a:rPr lang="en-US" sz="3200" dirty="0"/>
              <a:t>8.   Pull up if encountering birds, consistently with adequate flying techniques (P);</a:t>
            </a:r>
          </a:p>
          <a:p>
            <a:pPr algn="just">
              <a:lnSpc>
                <a:spcPct val="150000"/>
              </a:lnSpc>
              <a:defRPr/>
            </a:pPr>
            <a:r>
              <a:rPr lang="en-US" sz="3200" dirty="0"/>
              <a:t>9.   Listen to air traffic control to obtain up-to-date information on bird hazards (R);</a:t>
            </a:r>
          </a:p>
          <a:p>
            <a:pPr algn="just">
              <a:lnSpc>
                <a:spcPct val="150000"/>
              </a:lnSpc>
              <a:defRPr/>
            </a:pPr>
            <a:r>
              <a:rPr lang="en-US" sz="3200" dirty="0"/>
              <a:t>10. Plan descent and approach in order to minimize flight time and airspeed while in the bird-rich zone (R);</a:t>
            </a:r>
          </a:p>
          <a:p>
            <a:pPr algn="just">
              <a:lnSpc>
                <a:spcPct val="150000"/>
              </a:lnSpc>
              <a:defRPr/>
            </a:pPr>
            <a:r>
              <a:rPr lang="en-US" sz="3200" dirty="0"/>
              <a:t>11. Descend with minimum power and avoid low-altitude level flight if operationally possible (R); and</a:t>
            </a:r>
          </a:p>
          <a:p>
            <a:pPr algn="just">
              <a:lnSpc>
                <a:spcPct val="150000"/>
              </a:lnSpc>
              <a:defRPr/>
            </a:pPr>
            <a:r>
              <a:rPr lang="pt-BR" sz="3200" dirty="0"/>
              <a:t>12. </a:t>
            </a:r>
            <a:r>
              <a:rPr lang="en-US" sz="3200" dirty="0"/>
              <a:t>Consider a go-around if birds are encountered, but only if the go-around can be initiated without striking  </a:t>
            </a:r>
          </a:p>
          <a:p>
            <a:pPr algn="just">
              <a:lnSpc>
                <a:spcPct val="150000"/>
              </a:lnSpc>
              <a:defRPr/>
            </a:pPr>
            <a:r>
              <a:rPr lang="en-US" sz="3200" dirty="0"/>
              <a:t>      birds after power is increased (S).</a:t>
            </a:r>
          </a:p>
          <a:p>
            <a:pPr algn="just">
              <a:lnSpc>
                <a:spcPct val="150000"/>
              </a:lnSpc>
              <a:defRPr/>
            </a:pPr>
            <a:r>
              <a:rPr lang="pt-BR" sz="1000" dirty="0">
                <a:solidFill>
                  <a:schemeClr val="bg1"/>
                </a:solidFill>
              </a:rPr>
              <a:t>a</a:t>
            </a:r>
            <a:endParaRPr lang="en-US" sz="1000" dirty="0">
              <a:solidFill>
                <a:schemeClr val="bg1"/>
              </a:solidFill>
            </a:endParaRPr>
          </a:p>
          <a:p>
            <a:pPr algn="just">
              <a:defRPr/>
            </a:pPr>
            <a:r>
              <a:rPr lang="pt-BR" sz="3200" dirty="0" err="1"/>
              <a:t>Pilots</a:t>
            </a:r>
            <a:r>
              <a:rPr lang="pt-BR" sz="3200" dirty="0"/>
              <a:t> </a:t>
            </a:r>
            <a:r>
              <a:rPr lang="pt-BR" sz="3200" dirty="0" err="1"/>
              <a:t>should</a:t>
            </a:r>
            <a:r>
              <a:rPr lang="pt-BR" sz="3200" dirty="0"/>
              <a:t> </a:t>
            </a:r>
            <a:r>
              <a:rPr lang="pt-BR" sz="3200" dirty="0" err="1"/>
              <a:t>report</a:t>
            </a:r>
            <a:r>
              <a:rPr lang="pt-BR" sz="3200" dirty="0"/>
              <a:t> </a:t>
            </a:r>
            <a:r>
              <a:rPr lang="pt-BR" sz="3200" dirty="0" err="1"/>
              <a:t>wildlife</a:t>
            </a:r>
            <a:r>
              <a:rPr lang="pt-BR" sz="3200" dirty="0"/>
              <a:t> </a:t>
            </a:r>
            <a:r>
              <a:rPr lang="pt-BR" sz="3200" dirty="0" err="1"/>
              <a:t>strikes</a:t>
            </a:r>
            <a:r>
              <a:rPr lang="pt-BR" sz="3200" dirty="0"/>
              <a:t> </a:t>
            </a:r>
            <a:r>
              <a:rPr lang="pt-BR" sz="3200" dirty="0" err="1"/>
              <a:t>following</a:t>
            </a:r>
            <a:r>
              <a:rPr lang="pt-BR" sz="3200" dirty="0"/>
              <a:t> </a:t>
            </a:r>
            <a:r>
              <a:rPr lang="pt-BR" sz="3200" dirty="0" err="1"/>
              <a:t>the</a:t>
            </a:r>
            <a:r>
              <a:rPr lang="pt-BR" sz="3200" dirty="0"/>
              <a:t> FAA (FAA, 2017) guidelines. The </a:t>
            </a:r>
            <a:r>
              <a:rPr lang="pt-BR" sz="3200" dirty="0" err="1"/>
              <a:t>reporting</a:t>
            </a:r>
            <a:r>
              <a:rPr lang="pt-BR" sz="3200" dirty="0"/>
              <a:t> </a:t>
            </a:r>
            <a:r>
              <a:rPr lang="pt-BR" sz="3200" dirty="0" err="1"/>
              <a:t>of</a:t>
            </a:r>
            <a:r>
              <a:rPr lang="pt-BR" sz="3200" dirty="0"/>
              <a:t> </a:t>
            </a:r>
            <a:r>
              <a:rPr lang="pt-BR" sz="3200" dirty="0" err="1"/>
              <a:t>wildlife</a:t>
            </a:r>
            <a:r>
              <a:rPr lang="pt-BR" sz="3200" dirty="0"/>
              <a:t> </a:t>
            </a:r>
            <a:r>
              <a:rPr lang="pt-BR" sz="3200" dirty="0" err="1"/>
              <a:t>strikes</a:t>
            </a:r>
            <a:r>
              <a:rPr lang="pt-BR" sz="3200" dirty="0"/>
              <a:t> </a:t>
            </a:r>
            <a:r>
              <a:rPr lang="pt-BR" sz="3200" dirty="0" err="1"/>
              <a:t>is</a:t>
            </a:r>
            <a:r>
              <a:rPr lang="pt-BR" sz="3200" dirty="0"/>
              <a:t> vital for </a:t>
            </a:r>
            <a:r>
              <a:rPr lang="pt-BR" sz="3200" dirty="0" err="1"/>
              <a:t>the</a:t>
            </a:r>
            <a:r>
              <a:rPr lang="pt-BR" sz="3200" dirty="0"/>
              <a:t> </a:t>
            </a:r>
            <a:r>
              <a:rPr lang="pt-BR" sz="3200" dirty="0" err="1"/>
              <a:t>accident</a:t>
            </a:r>
            <a:r>
              <a:rPr lang="pt-BR" sz="3200" dirty="0"/>
              <a:t> </a:t>
            </a:r>
            <a:r>
              <a:rPr lang="pt-BR" sz="3200" dirty="0" err="1"/>
              <a:t>prevention</a:t>
            </a:r>
            <a:r>
              <a:rPr lang="pt-BR" sz="3200" dirty="0"/>
              <a:t> </a:t>
            </a:r>
            <a:r>
              <a:rPr lang="pt-BR" sz="3200" dirty="0" err="1"/>
              <a:t>process</a:t>
            </a:r>
            <a:r>
              <a:rPr lang="pt-BR" sz="3200" dirty="0"/>
              <a:t>. </a:t>
            </a:r>
            <a:r>
              <a:rPr lang="en-US" sz="3200" dirty="0">
                <a:latin typeface="+mj-lt"/>
              </a:rPr>
              <a:t>Some situations, such as a bird </a:t>
            </a:r>
          </a:p>
          <a:p>
            <a:pPr algn="just">
              <a:defRPr/>
            </a:pPr>
            <a:r>
              <a:rPr lang="en-US" sz="3200" dirty="0">
                <a:latin typeface="+mj-lt"/>
              </a:rPr>
              <a:t>ingestion during or just after takeoff, will probably require an immediate </a:t>
            </a:r>
          </a:p>
          <a:p>
            <a:pPr algn="just">
              <a:defRPr/>
            </a:pPr>
            <a:r>
              <a:rPr lang="en-US" sz="3200" dirty="0">
                <a:latin typeface="+mj-lt"/>
              </a:rPr>
              <a:t>crew response using standard operating procedures (SOPs). However, as </a:t>
            </a:r>
          </a:p>
          <a:p>
            <a:pPr algn="just">
              <a:defRPr/>
            </a:pPr>
            <a:r>
              <a:rPr lang="en-US" sz="3200" dirty="0">
                <a:latin typeface="+mj-lt"/>
              </a:rPr>
              <a:t>identified by the NSTB (2009) during the investigation of the N113SH accident, </a:t>
            </a:r>
          </a:p>
          <a:p>
            <a:pPr algn="just">
              <a:defRPr/>
            </a:pPr>
            <a:r>
              <a:rPr lang="en-US" sz="3200" dirty="0">
                <a:latin typeface="+mj-lt"/>
              </a:rPr>
              <a:t>there is usually sufficient time prior and during a flight for pilots to gather </a:t>
            </a:r>
          </a:p>
          <a:p>
            <a:pPr algn="just">
              <a:defRPr/>
            </a:pPr>
            <a:r>
              <a:rPr lang="en-US" sz="3200" dirty="0">
                <a:latin typeface="+mj-lt"/>
              </a:rPr>
              <a:t>information, analyze hazardous situations that may occur, assess the risk, reach </a:t>
            </a:r>
          </a:p>
          <a:p>
            <a:pPr algn="just">
              <a:defRPr/>
            </a:pPr>
            <a:r>
              <a:rPr lang="en-US" sz="3200" dirty="0">
                <a:latin typeface="+mj-lt"/>
              </a:rPr>
              <a:t>a decision, and then take the adequate actions. </a:t>
            </a:r>
            <a:endParaRPr lang="pt-BR" sz="3200" dirty="0">
              <a:latin typeface="+mj-lt"/>
            </a:endParaRPr>
          </a:p>
          <a:p>
            <a:pPr algn="just">
              <a:defRPr/>
            </a:pPr>
            <a:endParaRPr lang="pt-BR" sz="3200" dirty="0"/>
          </a:p>
          <a:p>
            <a:pPr algn="just">
              <a:defRPr/>
            </a:pPr>
            <a:endParaRPr lang="pt-BR" sz="3200" dirty="0"/>
          </a:p>
          <a:p>
            <a:pPr algn="just">
              <a:defRPr/>
            </a:pPr>
            <a:endParaRPr lang="pt-BR" sz="3200" dirty="0"/>
          </a:p>
          <a:p>
            <a:pPr algn="just">
              <a:defRPr/>
            </a:pPr>
            <a:endParaRPr lang="pt-BR" sz="3200" dirty="0"/>
          </a:p>
          <a:p>
            <a:pPr algn="just">
              <a:defRPr/>
            </a:pPr>
            <a:endParaRPr lang="pt-BR" sz="3200" dirty="0"/>
          </a:p>
          <a:p>
            <a:pPr algn="just">
              <a:defRPr/>
            </a:pPr>
            <a:endParaRPr lang="pt-BR" sz="3200" dirty="0"/>
          </a:p>
          <a:p>
            <a:pPr algn="just">
              <a:defRPr/>
            </a:pPr>
            <a:endParaRPr lang="pt-BR" sz="3200" dirty="0"/>
          </a:p>
          <a:p>
            <a:pPr algn="just">
              <a:defRPr/>
            </a:pPr>
            <a:endParaRPr lang="en-US" sz="3200" dirty="0"/>
          </a:p>
          <a:p>
            <a:pPr algn="just">
              <a:defRPr/>
            </a:pPr>
            <a:endParaRPr lang="pt-BR" sz="3200"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pt-BR" sz="3200" b="1" i="1" dirty="0"/>
          </a:p>
          <a:p>
            <a:pPr algn="just"/>
            <a:endParaRPr lang="en-US" sz="3200" dirty="0"/>
          </a:p>
        </p:txBody>
      </p:sp>
      <p:sp>
        <p:nvSpPr>
          <p:cNvPr id="2" name="Rectangle 1"/>
          <p:cNvSpPr>
            <a:spLocks noChangeArrowheads="1"/>
          </p:cNvSpPr>
          <p:nvPr/>
        </p:nvSpPr>
        <p:spPr bwMode="auto">
          <a:xfrm>
            <a:off x="0" y="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International Civil Aviation Organization (ICAO). (2003). </a:t>
            </a:r>
            <a:r>
              <a:rPr kumimoji="0" lang="en-US" altLang="zh-CN" sz="1200" b="0"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Training guidelines for aircraft accident investigators</a:t>
            </a:r>
            <a:r>
              <a:rPr kumimoji="0" lang="en-US" altLang="zh-CN"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(Cir 298 AN/172). Montreal, Canada: Author.</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3" name="Rectangle 2"/>
          <p:cNvSpPr/>
          <p:nvPr/>
        </p:nvSpPr>
        <p:spPr>
          <a:xfrm>
            <a:off x="4105887" y="379206"/>
            <a:ext cx="35871935" cy="2431435"/>
          </a:xfrm>
          <a:prstGeom prst="rect">
            <a:avLst/>
          </a:prstGeom>
          <a:noFill/>
        </p:spPr>
        <p:txBody>
          <a:bodyPr wrap="none" lIns="91440" tIns="45720" rIns="91440" bIns="45720">
            <a:spAutoFit/>
          </a:bodyPr>
          <a:lstStyle/>
          <a:p>
            <a:pPr algn="ctr"/>
            <a:r>
              <a:rPr lang="en-US" sz="7600" b="1" dirty="0">
                <a:ln w="22225">
                  <a:solidFill>
                    <a:schemeClr val="accent2"/>
                  </a:solidFill>
                  <a:prstDash val="solid"/>
                </a:ln>
                <a:solidFill>
                  <a:srgbClr val="FFFF00"/>
                </a:solidFill>
                <a:effectLst>
                  <a:outerShdw blurRad="38100" dist="38100" dir="2700000" algn="tl">
                    <a:srgbClr val="000000">
                      <a:alpha val="43137"/>
                    </a:srgbClr>
                  </a:outerShdw>
                </a:effectLst>
              </a:rPr>
              <a:t>A Flight Crew Guide to the Mitigation of Bird Strikes to Aircraft: A Case Study</a:t>
            </a:r>
          </a:p>
          <a:p>
            <a:pPr algn="ctr"/>
            <a:r>
              <a:rPr lang="en-US" sz="7600" b="1" cap="none" spc="0" dirty="0">
                <a:ln w="22225">
                  <a:solidFill>
                    <a:schemeClr val="accent2"/>
                  </a:solidFill>
                  <a:prstDash val="solid"/>
                </a:ln>
                <a:solidFill>
                  <a:srgbClr val="FFFF00"/>
                </a:solidFill>
                <a:effectLst>
                  <a:outerShdw blurRad="38100" dist="38100" dir="2700000" algn="tl">
                    <a:srgbClr val="000000">
                      <a:alpha val="43137"/>
                    </a:srgbClr>
                  </a:outerShdw>
                </a:effectLst>
              </a:rPr>
              <a:t> </a:t>
            </a:r>
          </a:p>
        </p:txBody>
      </p:sp>
      <p:pic>
        <p:nvPicPr>
          <p:cNvPr id="6" name="Picture 5"/>
          <p:cNvPicPr>
            <a:picLocks noChangeAspect="1"/>
          </p:cNvPicPr>
          <p:nvPr/>
        </p:nvPicPr>
        <p:blipFill rotWithShape="1">
          <a:blip r:embed="rId3"/>
          <a:srcRect l="28770" t="18489" r="6223" b="15088"/>
          <a:stretch/>
        </p:blipFill>
        <p:spPr>
          <a:xfrm>
            <a:off x="338402" y="21259993"/>
            <a:ext cx="8378551" cy="4895657"/>
          </a:xfrm>
          <a:prstGeom prst="rect">
            <a:avLst/>
          </a:prstGeom>
        </p:spPr>
      </p:pic>
      <p:sp>
        <p:nvSpPr>
          <p:cNvPr id="7" name="TextBox 6"/>
          <p:cNvSpPr txBox="1"/>
          <p:nvPr/>
        </p:nvSpPr>
        <p:spPr>
          <a:xfrm>
            <a:off x="8908975" y="22761936"/>
            <a:ext cx="2844875" cy="1246495"/>
          </a:xfrm>
          <a:prstGeom prst="rect">
            <a:avLst/>
          </a:prstGeom>
          <a:noFill/>
          <a:ln w="22225">
            <a:solidFill>
              <a:srgbClr val="FF0000"/>
            </a:solidFill>
          </a:ln>
        </p:spPr>
        <p:txBody>
          <a:bodyPr wrap="square" rtlCol="0">
            <a:spAutoFit/>
          </a:bodyPr>
          <a:lstStyle/>
          <a:p>
            <a:r>
              <a:rPr lang="en-US" sz="2500" dirty="0">
                <a:latin typeface="+mj-lt"/>
              </a:rPr>
              <a:t>Simulation-based illustration of the N113SH accident.</a:t>
            </a:r>
          </a:p>
        </p:txBody>
      </p:sp>
      <p:sp>
        <p:nvSpPr>
          <p:cNvPr id="17" name="TextBox 16"/>
          <p:cNvSpPr txBox="1"/>
          <p:nvPr/>
        </p:nvSpPr>
        <p:spPr>
          <a:xfrm>
            <a:off x="5061076" y="25621446"/>
            <a:ext cx="3949573" cy="523220"/>
          </a:xfrm>
          <a:prstGeom prst="rect">
            <a:avLst/>
          </a:prstGeom>
          <a:noFill/>
          <a:ln w="3175">
            <a:noFill/>
          </a:ln>
        </p:spPr>
        <p:txBody>
          <a:bodyPr wrap="square" rtlCol="0">
            <a:spAutoFit/>
          </a:bodyPr>
          <a:lstStyle/>
          <a:p>
            <a:r>
              <a:rPr lang="en-US" sz="2800" b="1" dirty="0">
                <a:solidFill>
                  <a:srgbClr val="FFFF00"/>
                </a:solidFill>
                <a:effectLst>
                  <a:outerShdw blurRad="38100" dist="38100" dir="2700000" algn="tl">
                    <a:srgbClr val="000000">
                      <a:alpha val="43137"/>
                    </a:srgbClr>
                  </a:outerShdw>
                </a:effectLst>
                <a:latin typeface="+mj-lt"/>
              </a:rPr>
              <a:t>Source: NTSB 2009.</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5464" y="15572560"/>
            <a:ext cx="1688431" cy="1801679"/>
          </a:xfrm>
          <a:prstGeom prst="rect">
            <a:avLst/>
          </a:prstGeom>
        </p:spPr>
      </p:pic>
      <p:sp>
        <p:nvSpPr>
          <p:cNvPr id="18" name="TextBox 17"/>
          <p:cNvSpPr txBox="1"/>
          <p:nvPr/>
        </p:nvSpPr>
        <p:spPr>
          <a:xfrm>
            <a:off x="20170981" y="16113609"/>
            <a:ext cx="4018547" cy="584775"/>
          </a:xfrm>
          <a:prstGeom prst="rect">
            <a:avLst/>
          </a:prstGeom>
          <a:solidFill>
            <a:srgbClr val="CCFF99"/>
          </a:solidFill>
          <a:ln w="63500">
            <a:solidFill>
              <a:schemeClr val="tx1"/>
            </a:solidFill>
          </a:ln>
        </p:spPr>
        <p:txBody>
          <a:bodyPr wrap="square" rtlCol="0">
            <a:spAutoFit/>
          </a:bodyPr>
          <a:lstStyle/>
          <a:p>
            <a:pPr algn="ctr"/>
            <a:r>
              <a:rPr lang="en-US" sz="3200" dirty="0">
                <a:latin typeface="+mj-lt"/>
              </a:rPr>
              <a:t>Flight Crew Guide</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59579">
            <a:off x="29749445" y="15622504"/>
            <a:ext cx="1597102" cy="274573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43458" y="29127449"/>
            <a:ext cx="4957147" cy="3271587"/>
          </a:xfrm>
          <a:prstGeom prst="rect">
            <a:avLst/>
          </a:prstGeom>
          <a:effectLst>
            <a:glow rad="139700">
              <a:schemeClr val="accent1">
                <a:satMod val="175000"/>
                <a:alpha val="40000"/>
              </a:schemeClr>
            </a:glow>
          </a:effec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78500" y="15572560"/>
            <a:ext cx="1688430" cy="1801679"/>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39812" y="19595306"/>
            <a:ext cx="5133382" cy="3490408"/>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80450" y="31455314"/>
            <a:ext cx="2491520" cy="1019922"/>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56685" y="228600"/>
            <a:ext cx="3191518" cy="3191518"/>
          </a:xfrm>
          <a:prstGeom prst="flowChartConnector">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456685" y="30610988"/>
            <a:ext cx="3122831" cy="1859534"/>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4464" y="493484"/>
            <a:ext cx="2317157" cy="2317157"/>
          </a:xfrm>
          <a:prstGeom prst="rect">
            <a:avLst/>
          </a:prstGeom>
        </p:spPr>
      </p:pic>
    </p:spTree>
    <p:extLst>
      <p:ext uri="{BB962C8B-B14F-4D97-AF65-F5344CB8AC3E}">
        <p14:creationId xmlns:p14="http://schemas.microsoft.com/office/powerpoint/2010/main" val="2616707993"/>
      </p:ext>
    </p:extLst>
  </p:cSld>
  <p:clrMapOvr>
    <a:masterClrMapping/>
  </p:clrMapOvr>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3564</TotalTime>
  <Words>1493</Words>
  <Application>Microsoft Office PowerPoint</Application>
  <PresentationFormat>Custom</PresentationFormat>
  <Paragraphs>116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ＭＳ Ｐゴシック</vt:lpstr>
      <vt:lpstr>Arial</vt:lpstr>
      <vt:lpstr>Calibri</vt:lpstr>
      <vt:lpstr>Times New Roman</vt:lpstr>
      <vt:lpstr>1_Default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 Rudari</dc:creator>
  <cp:lastModifiedBy>Coimbra</cp:lastModifiedBy>
  <cp:revision>247</cp:revision>
  <dcterms:created xsi:type="dcterms:W3CDTF">2014-06-23T19:13:22Z</dcterms:created>
  <dcterms:modified xsi:type="dcterms:W3CDTF">2017-05-14T23:49:37Z</dcterms:modified>
</cp:coreProperties>
</file>