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handoutMasterIdLst>
    <p:handoutMasterId r:id="rId4"/>
  </p:handoutMasterIdLst>
  <p:sldIdLst>
    <p:sldId id="259" r:id="rId2"/>
  </p:sldIdLst>
  <p:sldSz cx="43891200" cy="32918400"/>
  <p:notesSz cx="6858000" cy="9144000"/>
  <p:defaultTextStyle>
    <a:defPPr>
      <a:defRPr lang="en-US"/>
    </a:defPPr>
    <a:lvl1pPr algn="l" defTabSz="2193925" rtl="0" fontAlgn="base">
      <a:spcBef>
        <a:spcPct val="0"/>
      </a:spcBef>
      <a:spcAft>
        <a:spcPct val="0"/>
      </a:spcAft>
      <a:defRPr sz="8600" kern="1200">
        <a:solidFill>
          <a:schemeClr val="tx1"/>
        </a:solidFill>
        <a:latin typeface="Arial" pitchFamily="-107" charset="0"/>
        <a:ea typeface="ＭＳ Ｐゴシック" pitchFamily="-107" charset="-128"/>
        <a:cs typeface="ＭＳ Ｐゴシック" pitchFamily="-107" charset="-128"/>
      </a:defRPr>
    </a:lvl1pPr>
    <a:lvl2pPr marL="2193925" indent="-1736725" algn="l" defTabSz="2193925" rtl="0" fontAlgn="base">
      <a:spcBef>
        <a:spcPct val="0"/>
      </a:spcBef>
      <a:spcAft>
        <a:spcPct val="0"/>
      </a:spcAft>
      <a:defRPr sz="8600" kern="1200">
        <a:solidFill>
          <a:schemeClr val="tx1"/>
        </a:solidFill>
        <a:latin typeface="Arial" pitchFamily="-107" charset="0"/>
        <a:ea typeface="ＭＳ Ｐゴシック" pitchFamily="-107" charset="-128"/>
        <a:cs typeface="ＭＳ Ｐゴシック" pitchFamily="-107" charset="-128"/>
      </a:defRPr>
    </a:lvl2pPr>
    <a:lvl3pPr marL="4387850" indent="-3473450" algn="l" defTabSz="2193925" rtl="0" fontAlgn="base">
      <a:spcBef>
        <a:spcPct val="0"/>
      </a:spcBef>
      <a:spcAft>
        <a:spcPct val="0"/>
      </a:spcAft>
      <a:defRPr sz="8600" kern="1200">
        <a:solidFill>
          <a:schemeClr val="tx1"/>
        </a:solidFill>
        <a:latin typeface="Arial" pitchFamily="-107" charset="0"/>
        <a:ea typeface="ＭＳ Ｐゴシック" pitchFamily="-107" charset="-128"/>
        <a:cs typeface="ＭＳ Ｐゴシック" pitchFamily="-107" charset="-128"/>
      </a:defRPr>
    </a:lvl3pPr>
    <a:lvl4pPr marL="6583363" indent="-5211763" algn="l" defTabSz="2193925" rtl="0" fontAlgn="base">
      <a:spcBef>
        <a:spcPct val="0"/>
      </a:spcBef>
      <a:spcAft>
        <a:spcPct val="0"/>
      </a:spcAft>
      <a:defRPr sz="8600" kern="1200">
        <a:solidFill>
          <a:schemeClr val="tx1"/>
        </a:solidFill>
        <a:latin typeface="Arial" pitchFamily="-107" charset="0"/>
        <a:ea typeface="ＭＳ Ｐゴシック" pitchFamily="-107" charset="-128"/>
        <a:cs typeface="ＭＳ Ｐゴシック" pitchFamily="-107" charset="-128"/>
      </a:defRPr>
    </a:lvl4pPr>
    <a:lvl5pPr marL="8777288" indent="-6948488" algn="l" defTabSz="2193925" rtl="0" fontAlgn="base">
      <a:spcBef>
        <a:spcPct val="0"/>
      </a:spcBef>
      <a:spcAft>
        <a:spcPct val="0"/>
      </a:spcAft>
      <a:defRPr sz="8600" kern="1200">
        <a:solidFill>
          <a:schemeClr val="tx1"/>
        </a:solidFill>
        <a:latin typeface="Arial" pitchFamily="-107" charset="0"/>
        <a:ea typeface="ＭＳ Ｐゴシック" pitchFamily="-107" charset="-128"/>
        <a:cs typeface="ＭＳ Ｐゴシック" pitchFamily="-107" charset="-128"/>
      </a:defRPr>
    </a:lvl5pPr>
    <a:lvl6pPr marL="2286000" algn="l" defTabSz="457200" rtl="0" eaLnBrk="1" latinLnBrk="0" hangingPunct="1">
      <a:defRPr sz="8600" kern="1200">
        <a:solidFill>
          <a:schemeClr val="tx1"/>
        </a:solidFill>
        <a:latin typeface="Arial" pitchFamily="-107" charset="0"/>
        <a:ea typeface="ＭＳ Ｐゴシック" pitchFamily="-107" charset="-128"/>
        <a:cs typeface="ＭＳ Ｐゴシック" pitchFamily="-107" charset="-128"/>
      </a:defRPr>
    </a:lvl6pPr>
    <a:lvl7pPr marL="2743200" algn="l" defTabSz="457200" rtl="0" eaLnBrk="1" latinLnBrk="0" hangingPunct="1">
      <a:defRPr sz="8600" kern="1200">
        <a:solidFill>
          <a:schemeClr val="tx1"/>
        </a:solidFill>
        <a:latin typeface="Arial" pitchFamily="-107" charset="0"/>
        <a:ea typeface="ＭＳ Ｐゴシック" pitchFamily="-107" charset="-128"/>
        <a:cs typeface="ＭＳ Ｐゴシック" pitchFamily="-107" charset="-128"/>
      </a:defRPr>
    </a:lvl7pPr>
    <a:lvl8pPr marL="3200400" algn="l" defTabSz="457200" rtl="0" eaLnBrk="1" latinLnBrk="0" hangingPunct="1">
      <a:defRPr sz="8600" kern="1200">
        <a:solidFill>
          <a:schemeClr val="tx1"/>
        </a:solidFill>
        <a:latin typeface="Arial" pitchFamily="-107" charset="0"/>
        <a:ea typeface="ＭＳ Ｐゴシック" pitchFamily="-107" charset="-128"/>
        <a:cs typeface="ＭＳ Ｐゴシック" pitchFamily="-107" charset="-128"/>
      </a:defRPr>
    </a:lvl8pPr>
    <a:lvl9pPr marL="3657600" algn="l" defTabSz="457200" rtl="0" eaLnBrk="1" latinLnBrk="0" hangingPunct="1">
      <a:defRPr sz="8600" kern="1200">
        <a:solidFill>
          <a:schemeClr val="tx1"/>
        </a:solidFill>
        <a:latin typeface="Arial" pitchFamily="-107" charset="0"/>
        <a:ea typeface="ＭＳ Ｐゴシック" pitchFamily="-107" charset="-128"/>
        <a:cs typeface="ＭＳ Ｐゴシック" pitchFamily="-107"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1946C"/>
    <a:srgbClr val="000000"/>
    <a:srgbClr val="052754"/>
    <a:srgbClr val="5771A1"/>
    <a:srgbClr val="DE622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Objects="1">
      <p:cViewPr varScale="1">
        <p:scale>
          <a:sx n="22" d="100"/>
          <a:sy n="22" d="100"/>
        </p:scale>
        <p:origin x="-1266" y="-186"/>
      </p:cViewPr>
      <p:guideLst>
        <p:guide orient="horz" pos="10368"/>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EA91F10-F105-F240-BB11-F3B689646099}" type="datetimeFigureOut">
              <a:rPr lang="en-US" smtClean="0"/>
              <a:pPr/>
              <a:t>8/21/2014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8313593-E61B-054B-81C4-FAE256538AED}" type="slidenum">
              <a:rPr lang="en-US" smtClean="0"/>
              <a:pPr/>
              <a:t>‹#›</a:t>
            </a:fld>
            <a:endParaRPr lang="en-US"/>
          </a:p>
        </p:txBody>
      </p:sp>
    </p:spTree>
    <p:extLst>
      <p:ext uri="{BB962C8B-B14F-4D97-AF65-F5344CB8AC3E}">
        <p14:creationId xmlns:p14="http://schemas.microsoft.com/office/powerpoint/2010/main" val="9506987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2194560"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2194560" fontAlgn="auto">
              <a:spcBef>
                <a:spcPts val="0"/>
              </a:spcBef>
              <a:spcAft>
                <a:spcPts val="0"/>
              </a:spcAft>
              <a:defRPr sz="1200">
                <a:latin typeface="+mn-lt"/>
                <a:ea typeface="+mn-ea"/>
                <a:cs typeface="+mn-cs"/>
              </a:defRPr>
            </a:lvl1pPr>
          </a:lstStyle>
          <a:p>
            <a:pPr>
              <a:defRPr/>
            </a:pPr>
            <a:fld id="{39B9E5EC-0846-6941-8703-CD90130FC354}" type="datetime1">
              <a:rPr lang="en-US"/>
              <a:pPr>
                <a:defRPr/>
              </a:pPr>
              <a:t>8/21/2014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2194560"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defTabSz="2194560" fontAlgn="auto">
              <a:spcBef>
                <a:spcPts val="0"/>
              </a:spcBef>
              <a:spcAft>
                <a:spcPts val="0"/>
              </a:spcAft>
              <a:defRPr sz="1200">
                <a:latin typeface="+mn-lt"/>
                <a:ea typeface="+mn-ea"/>
                <a:cs typeface="+mn-cs"/>
              </a:defRPr>
            </a:lvl1pPr>
          </a:lstStyle>
          <a:p>
            <a:pPr>
              <a:defRPr/>
            </a:pPr>
            <a:fld id="{572C3E04-EAED-7A4D-B838-0B5ADB0969A6}" type="slidenum">
              <a:rPr lang="en-US"/>
              <a:pPr>
                <a:defRPr/>
              </a:pPr>
              <a:t>‹#›</a:t>
            </a:fld>
            <a:endParaRPr lang="en-US"/>
          </a:p>
        </p:txBody>
      </p:sp>
    </p:spTree>
    <p:extLst>
      <p:ext uri="{BB962C8B-B14F-4D97-AF65-F5344CB8AC3E}">
        <p14:creationId xmlns:p14="http://schemas.microsoft.com/office/powerpoint/2010/main" val="198879041"/>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08" charset="-128"/>
        <a:cs typeface="ＭＳ Ｐゴシック" pitchFamily="-108"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08"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08"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08"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0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ea typeface="ＭＳ Ｐゴシック" pitchFamily="-107" charset="-128"/>
              <a:cs typeface="ＭＳ Ｐゴシック" pitchFamily="-107" charset="-128"/>
            </a:endParaRPr>
          </a:p>
        </p:txBody>
      </p:sp>
      <p:sp>
        <p:nvSpPr>
          <p:cNvPr id="174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defTabSz="2193925" fontAlgn="base">
              <a:spcBef>
                <a:spcPct val="0"/>
              </a:spcBef>
              <a:spcAft>
                <a:spcPct val="0"/>
              </a:spcAft>
              <a:defRPr/>
            </a:pPr>
            <a:fld id="{49DB0A5A-AF5E-9543-8B7A-88F16E74363B}" type="slidenum">
              <a:rPr lang="en-US" smtClean="0">
                <a:ea typeface="ＭＳ Ｐゴシック" pitchFamily="-108" charset="-128"/>
                <a:cs typeface="ＭＳ Ｐゴシック" pitchFamily="-108" charset="-128"/>
              </a:rPr>
              <a:pPr defTabSz="2193925" fontAlgn="base">
                <a:spcBef>
                  <a:spcPct val="0"/>
                </a:spcBef>
                <a:spcAft>
                  <a:spcPct val="0"/>
                </a:spcAft>
                <a:defRPr/>
              </a:pPr>
              <a:t>1</a:t>
            </a:fld>
            <a:endParaRPr lang="en-US" smtClean="0">
              <a:ea typeface="ＭＳ Ｐゴシック" pitchFamily="-108" charset="-128"/>
              <a:cs typeface="ＭＳ Ｐゴシック" pitchFamily="-108"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9D9B0DC0-DEB6-5245-9786-81835CA7B236}" type="datetime1">
              <a:rPr lang="en-US"/>
              <a:pPr>
                <a:defRPr/>
              </a:pPr>
              <a:t>8/21/2014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10CB6CD-A896-034E-886C-9AD73162554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FE152F3-A628-174C-B1C5-D7957B5E1D38}" type="datetime1">
              <a:rPr lang="en-US"/>
              <a:pPr>
                <a:defRPr/>
              </a:pPr>
              <a:t>8/21/2014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0FCF62F-1C22-F342-AEF6-5751E4D1B1C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2742905" y="6324600"/>
            <a:ext cx="47404018" cy="1348206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530843" y="6324600"/>
            <a:ext cx="141480542" cy="134820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745D483-D49F-FF4D-A9BE-F07770943FEC}" type="datetime1">
              <a:rPr lang="en-US"/>
              <a:pPr>
                <a:defRPr/>
              </a:pPr>
              <a:t>8/21/2014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B774BD7-0588-6F4B-AC48-26B402219AE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2E7EE88-36B3-3346-BBA2-F431CBED7E14}" type="datetime1">
              <a:rPr lang="en-US"/>
              <a:pPr>
                <a:defRPr/>
              </a:pPr>
              <a:t>8/21/2014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4E96FE8-16DA-394E-A83E-4578336391C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92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2" y="13952225"/>
            <a:ext cx="37307520" cy="7200898"/>
          </a:xfrm>
        </p:spPr>
        <p:txBody>
          <a:bodyPr anchor="b"/>
          <a:lstStyle>
            <a:lvl1pPr marL="0" indent="0">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7DEA6E3-440A-4444-BB11-7B989A77FD77}" type="datetime1">
              <a:rPr lang="en-US"/>
              <a:pPr>
                <a:defRPr/>
              </a:pPr>
              <a:t>8/21/2014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A5C8EF9-EBE1-BB4A-BC45-FEB94B053A1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530842" y="36865560"/>
            <a:ext cx="94442280" cy="10427970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05704642" y="36865560"/>
            <a:ext cx="94442280" cy="10427970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0F24EE3-BE6B-6F40-8449-0EE688B334C3}" type="datetime1">
              <a:rPr lang="en-US"/>
              <a:pPr>
                <a:defRPr/>
              </a:pPr>
              <a:t>8/21/2014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40A0E92-9676-0646-8393-C6A11532230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2"/>
            <a:ext cx="39502080"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4560" y="7368542"/>
            <a:ext cx="19392902"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4" name="Content Placeholder 3"/>
          <p:cNvSpPr>
            <a:spLocks noGrp="1"/>
          </p:cNvSpPr>
          <p:nvPr>
            <p:ph sz="half" idx="2"/>
          </p:nvPr>
        </p:nvSpPr>
        <p:spPr>
          <a:xfrm>
            <a:off x="2194560" y="10439400"/>
            <a:ext cx="19392902"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122" y="7368542"/>
            <a:ext cx="19400520"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6" name="Content Placeholder 5"/>
          <p:cNvSpPr>
            <a:spLocks noGrp="1"/>
          </p:cNvSpPr>
          <p:nvPr>
            <p:ph sz="quarter" idx="4"/>
          </p:nvPr>
        </p:nvSpPr>
        <p:spPr>
          <a:xfrm>
            <a:off x="22296122" y="10439400"/>
            <a:ext cx="19400520"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0EB25384-CBCF-B646-AF0F-35BE8D53D802}" type="datetime1">
              <a:rPr lang="en-US"/>
              <a:pPr>
                <a:defRPr/>
              </a:pPr>
              <a:t>8/21/2014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6A81054D-299A-2D4B-A58E-B6B2DCDDC98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9FC97E24-7DE0-2049-B283-98D5EA78F8EA}" type="datetime1">
              <a:rPr lang="en-US"/>
              <a:pPr>
                <a:defRPr/>
              </a:pPr>
              <a:t>8/21/2014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CC60871-0703-CC4C-A829-D75B00D0A2D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4D595BF-B042-E74D-B532-F84F734A770B}" type="datetime1">
              <a:rPr lang="en-US"/>
              <a:pPr>
                <a:defRPr/>
              </a:pPr>
              <a:t>8/21/2014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FE51F58-CED8-114E-989B-FAB78C4990E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2" cy="5577840"/>
          </a:xfrm>
        </p:spPr>
        <p:txBody>
          <a:bodyPr anchor="b"/>
          <a:lstStyle>
            <a:lvl1pPr algn="l">
              <a:defRPr sz="9600" b="1"/>
            </a:lvl1pPr>
          </a:lstStyle>
          <a:p>
            <a:r>
              <a:rPr lang="en-US" smtClean="0"/>
              <a:t>Click to edit Master title style</a:t>
            </a:r>
            <a:endParaRPr lang="en-US"/>
          </a:p>
        </p:txBody>
      </p:sp>
      <p:sp>
        <p:nvSpPr>
          <p:cNvPr id="3" name="Content Placeholder 2"/>
          <p:cNvSpPr>
            <a:spLocks noGrp="1"/>
          </p:cNvSpPr>
          <p:nvPr>
            <p:ph idx="1"/>
          </p:nvPr>
        </p:nvSpPr>
        <p:spPr>
          <a:xfrm>
            <a:off x="17160240" y="1310643"/>
            <a:ext cx="24536400"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4563" y="6888483"/>
            <a:ext cx="14439902" cy="22517102"/>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AE1BB32-3A3A-1442-B647-28E14D9E02CB}" type="datetime1">
              <a:rPr lang="en-US"/>
              <a:pPr>
                <a:defRPr/>
              </a:pPr>
              <a:t>8/21/2014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16AC1B3-1A4E-1147-990C-E994497E563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9600" b="1"/>
            </a:lvl1pPr>
          </a:lstStyle>
          <a:p>
            <a:r>
              <a:rPr lang="en-US" smtClean="0"/>
              <a:t>Click to edit Master title style</a:t>
            </a:r>
            <a:endParaRPr lang="en-US"/>
          </a:p>
        </p:txBody>
      </p:sp>
      <p:sp>
        <p:nvSpPr>
          <p:cNvPr id="3" name="Picture Placeholder 2"/>
          <p:cNvSpPr>
            <a:spLocks noGrp="1"/>
          </p:cNvSpPr>
          <p:nvPr>
            <p:ph type="pic" idx="1"/>
          </p:nvPr>
        </p:nvSpPr>
        <p:spPr>
          <a:xfrm>
            <a:off x="8602982" y="2941320"/>
            <a:ext cx="26334720" cy="19751040"/>
          </a:xfrm>
        </p:spPr>
        <p:txBody>
          <a:bodyPr rtlCol="0">
            <a:normAutofit/>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6EE6D99-5BC1-9447-9734-C2AA085436E8}" type="datetime1">
              <a:rPr lang="en-US"/>
              <a:pPr>
                <a:defRPr/>
              </a:pPr>
              <a:t>8/21/2014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0B73B32-3A11-C34E-B587-0381224FDA0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2193925" y="1317625"/>
            <a:ext cx="39503350" cy="5486400"/>
          </a:xfrm>
          <a:prstGeom prst="rect">
            <a:avLst/>
          </a:prstGeom>
          <a:noFill/>
          <a:ln w="9525">
            <a:noFill/>
            <a:miter lim="800000"/>
            <a:headEnd/>
            <a:tailEnd/>
          </a:ln>
        </p:spPr>
        <p:txBody>
          <a:bodyPr vert="horz" wrap="square" lIns="438912" tIns="219456" rIns="438912" bIns="219456" numCol="1" anchor="ctr" anchorCtr="0" compatLnSpc="1">
            <a:prstTxWarp prst="textNoShape">
              <a:avLst/>
            </a:prstTxWarp>
          </a:bodyPr>
          <a:lstStyle/>
          <a:p>
            <a:pPr lvl="0"/>
            <a:r>
              <a:rPr lang="en-US" smtClean="0"/>
              <a:t>Click to edit Master title style</a:t>
            </a:r>
            <a:endParaRPr lang="en-US"/>
          </a:p>
        </p:txBody>
      </p:sp>
      <p:sp>
        <p:nvSpPr>
          <p:cNvPr id="1027" name="Text Placeholder 2"/>
          <p:cNvSpPr>
            <a:spLocks noGrp="1"/>
          </p:cNvSpPr>
          <p:nvPr>
            <p:ph type="body" idx="1"/>
          </p:nvPr>
        </p:nvSpPr>
        <p:spPr bwMode="auto">
          <a:xfrm>
            <a:off x="2193925" y="7680325"/>
            <a:ext cx="39503350" cy="21724938"/>
          </a:xfrm>
          <a:prstGeom prst="rect">
            <a:avLst/>
          </a:prstGeom>
          <a:noFill/>
          <a:ln w="9525">
            <a:noFill/>
            <a:miter lim="800000"/>
            <a:headEnd/>
            <a:tailEnd/>
          </a:ln>
        </p:spPr>
        <p:txBody>
          <a:bodyPr vert="horz" wrap="square" lIns="438912" tIns="219456" rIns="438912" bIns="21945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193925" y="30510163"/>
            <a:ext cx="10242550" cy="1752600"/>
          </a:xfrm>
          <a:prstGeom prst="rect">
            <a:avLst/>
          </a:prstGeom>
        </p:spPr>
        <p:txBody>
          <a:bodyPr vert="horz" lIns="438912" tIns="219456" rIns="438912" bIns="219456" rtlCol="0" anchor="ctr"/>
          <a:lstStyle>
            <a:lvl1pPr algn="l" defTabSz="2194560" fontAlgn="auto">
              <a:spcBef>
                <a:spcPts val="0"/>
              </a:spcBef>
              <a:spcAft>
                <a:spcPts val="0"/>
              </a:spcAft>
              <a:defRPr sz="5800">
                <a:solidFill>
                  <a:schemeClr val="tx1">
                    <a:tint val="75000"/>
                  </a:schemeClr>
                </a:solidFill>
                <a:latin typeface="+mn-lt"/>
                <a:ea typeface="+mn-ea"/>
                <a:cs typeface="+mn-cs"/>
              </a:defRPr>
            </a:lvl1pPr>
          </a:lstStyle>
          <a:p>
            <a:pPr>
              <a:defRPr/>
            </a:pPr>
            <a:fld id="{7D63A7D0-97BF-1846-9583-B99EC1CA1C7E}" type="datetime1">
              <a:rPr lang="en-US"/>
              <a:pPr>
                <a:defRPr/>
              </a:pPr>
              <a:t>8/21/2014</a:t>
            </a:fld>
            <a:endParaRPr lang="en-US"/>
          </a:p>
        </p:txBody>
      </p:sp>
      <p:sp>
        <p:nvSpPr>
          <p:cNvPr id="5" name="Footer Placeholder 4"/>
          <p:cNvSpPr>
            <a:spLocks noGrp="1"/>
          </p:cNvSpPr>
          <p:nvPr>
            <p:ph type="ftr" sz="quarter" idx="3"/>
          </p:nvPr>
        </p:nvSpPr>
        <p:spPr>
          <a:xfrm>
            <a:off x="14995525" y="30510163"/>
            <a:ext cx="13900150" cy="1752600"/>
          </a:xfrm>
          <a:prstGeom prst="rect">
            <a:avLst/>
          </a:prstGeom>
        </p:spPr>
        <p:txBody>
          <a:bodyPr vert="horz" lIns="438912" tIns="219456" rIns="438912" bIns="219456" rtlCol="0" anchor="ctr"/>
          <a:lstStyle>
            <a:lvl1pPr algn="ctr" defTabSz="2194560" fontAlgn="auto">
              <a:spcBef>
                <a:spcPts val="0"/>
              </a:spcBef>
              <a:spcAft>
                <a:spcPts val="0"/>
              </a:spcAft>
              <a:defRPr sz="58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31454725" y="30510163"/>
            <a:ext cx="10242550" cy="1752600"/>
          </a:xfrm>
          <a:prstGeom prst="rect">
            <a:avLst/>
          </a:prstGeom>
        </p:spPr>
        <p:txBody>
          <a:bodyPr vert="horz" lIns="438912" tIns="219456" rIns="438912" bIns="219456" rtlCol="0" anchor="ctr"/>
          <a:lstStyle>
            <a:lvl1pPr algn="r" defTabSz="2194560" fontAlgn="auto">
              <a:spcBef>
                <a:spcPts val="0"/>
              </a:spcBef>
              <a:spcAft>
                <a:spcPts val="0"/>
              </a:spcAft>
              <a:defRPr sz="5800">
                <a:solidFill>
                  <a:schemeClr val="tx1">
                    <a:tint val="75000"/>
                  </a:schemeClr>
                </a:solidFill>
                <a:latin typeface="+mn-lt"/>
                <a:ea typeface="+mn-ea"/>
                <a:cs typeface="+mn-cs"/>
              </a:defRPr>
            </a:lvl1pPr>
          </a:lstStyle>
          <a:p>
            <a:pPr>
              <a:defRPr/>
            </a:pPr>
            <a:fld id="{B063F8FF-54E3-2749-9438-DED0CB14858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193925" rtl="0" eaLnBrk="1" fontAlgn="base" hangingPunct="1">
        <a:spcBef>
          <a:spcPct val="0"/>
        </a:spcBef>
        <a:spcAft>
          <a:spcPct val="0"/>
        </a:spcAft>
        <a:defRPr sz="21100" kern="1200">
          <a:solidFill>
            <a:schemeClr val="tx1"/>
          </a:solidFill>
          <a:latin typeface="+mj-lt"/>
          <a:ea typeface="ＭＳ Ｐゴシック" pitchFamily="-108" charset="-128"/>
          <a:cs typeface="ＭＳ Ｐゴシック" pitchFamily="-108" charset="-128"/>
        </a:defRPr>
      </a:lvl1pPr>
      <a:lvl2pPr algn="ctr" defTabSz="2193925" rtl="0" eaLnBrk="1" fontAlgn="base" hangingPunct="1">
        <a:spcBef>
          <a:spcPct val="0"/>
        </a:spcBef>
        <a:spcAft>
          <a:spcPct val="0"/>
        </a:spcAft>
        <a:defRPr sz="21100">
          <a:solidFill>
            <a:schemeClr val="tx1"/>
          </a:solidFill>
          <a:latin typeface="Arial" pitchFamily="-108" charset="0"/>
          <a:ea typeface="ＭＳ Ｐゴシック" pitchFamily="-108" charset="-128"/>
          <a:cs typeface="ＭＳ Ｐゴシック" pitchFamily="-108" charset="-128"/>
        </a:defRPr>
      </a:lvl2pPr>
      <a:lvl3pPr algn="ctr" defTabSz="2193925" rtl="0" eaLnBrk="1" fontAlgn="base" hangingPunct="1">
        <a:spcBef>
          <a:spcPct val="0"/>
        </a:spcBef>
        <a:spcAft>
          <a:spcPct val="0"/>
        </a:spcAft>
        <a:defRPr sz="21100">
          <a:solidFill>
            <a:schemeClr val="tx1"/>
          </a:solidFill>
          <a:latin typeface="Arial" pitchFamily="-108" charset="0"/>
          <a:ea typeface="ＭＳ Ｐゴシック" pitchFamily="-108" charset="-128"/>
          <a:cs typeface="ＭＳ Ｐゴシック" pitchFamily="-108" charset="-128"/>
        </a:defRPr>
      </a:lvl3pPr>
      <a:lvl4pPr algn="ctr" defTabSz="2193925" rtl="0" eaLnBrk="1" fontAlgn="base" hangingPunct="1">
        <a:spcBef>
          <a:spcPct val="0"/>
        </a:spcBef>
        <a:spcAft>
          <a:spcPct val="0"/>
        </a:spcAft>
        <a:defRPr sz="21100">
          <a:solidFill>
            <a:schemeClr val="tx1"/>
          </a:solidFill>
          <a:latin typeface="Arial" pitchFamily="-108" charset="0"/>
          <a:ea typeface="ＭＳ Ｐゴシック" pitchFamily="-108" charset="-128"/>
          <a:cs typeface="ＭＳ Ｐゴシック" pitchFamily="-108" charset="-128"/>
        </a:defRPr>
      </a:lvl4pPr>
      <a:lvl5pPr algn="ctr" defTabSz="2193925" rtl="0" eaLnBrk="1" fontAlgn="base" hangingPunct="1">
        <a:spcBef>
          <a:spcPct val="0"/>
        </a:spcBef>
        <a:spcAft>
          <a:spcPct val="0"/>
        </a:spcAft>
        <a:defRPr sz="21100">
          <a:solidFill>
            <a:schemeClr val="tx1"/>
          </a:solidFill>
          <a:latin typeface="Arial" pitchFamily="-108" charset="0"/>
          <a:ea typeface="ＭＳ Ｐゴシック" pitchFamily="-108" charset="-128"/>
          <a:cs typeface="ＭＳ Ｐゴシック" pitchFamily="-108" charset="-128"/>
        </a:defRPr>
      </a:lvl5pPr>
      <a:lvl6pPr marL="457200" algn="ctr" defTabSz="2193925" rtl="0" eaLnBrk="1" fontAlgn="base" hangingPunct="1">
        <a:spcBef>
          <a:spcPct val="0"/>
        </a:spcBef>
        <a:spcAft>
          <a:spcPct val="0"/>
        </a:spcAft>
        <a:defRPr sz="21100">
          <a:solidFill>
            <a:schemeClr val="tx1"/>
          </a:solidFill>
          <a:latin typeface="Arial" pitchFamily="-108" charset="0"/>
          <a:ea typeface="ＭＳ Ｐゴシック" pitchFamily="-108" charset="-128"/>
          <a:cs typeface="ＭＳ Ｐゴシック" pitchFamily="-108" charset="-128"/>
        </a:defRPr>
      </a:lvl6pPr>
      <a:lvl7pPr marL="914400" algn="ctr" defTabSz="2193925" rtl="0" eaLnBrk="1" fontAlgn="base" hangingPunct="1">
        <a:spcBef>
          <a:spcPct val="0"/>
        </a:spcBef>
        <a:spcAft>
          <a:spcPct val="0"/>
        </a:spcAft>
        <a:defRPr sz="21100">
          <a:solidFill>
            <a:schemeClr val="tx1"/>
          </a:solidFill>
          <a:latin typeface="Arial" pitchFamily="-108" charset="0"/>
          <a:ea typeface="ＭＳ Ｐゴシック" pitchFamily="-108" charset="-128"/>
          <a:cs typeface="ＭＳ Ｐゴシック" pitchFamily="-108" charset="-128"/>
        </a:defRPr>
      </a:lvl7pPr>
      <a:lvl8pPr marL="1371600" algn="ctr" defTabSz="2193925" rtl="0" eaLnBrk="1" fontAlgn="base" hangingPunct="1">
        <a:spcBef>
          <a:spcPct val="0"/>
        </a:spcBef>
        <a:spcAft>
          <a:spcPct val="0"/>
        </a:spcAft>
        <a:defRPr sz="21100">
          <a:solidFill>
            <a:schemeClr val="tx1"/>
          </a:solidFill>
          <a:latin typeface="Arial" pitchFamily="-108" charset="0"/>
          <a:ea typeface="ＭＳ Ｐゴシック" pitchFamily="-108" charset="-128"/>
          <a:cs typeface="ＭＳ Ｐゴシック" pitchFamily="-108" charset="-128"/>
        </a:defRPr>
      </a:lvl8pPr>
      <a:lvl9pPr marL="1828800" algn="ctr" defTabSz="2193925" rtl="0" eaLnBrk="1" fontAlgn="base" hangingPunct="1">
        <a:spcBef>
          <a:spcPct val="0"/>
        </a:spcBef>
        <a:spcAft>
          <a:spcPct val="0"/>
        </a:spcAft>
        <a:defRPr sz="21100">
          <a:solidFill>
            <a:schemeClr val="tx1"/>
          </a:solidFill>
          <a:latin typeface="Arial" pitchFamily="-108" charset="0"/>
          <a:ea typeface="ＭＳ Ｐゴシック" pitchFamily="-108" charset="-128"/>
          <a:cs typeface="ＭＳ Ｐゴシック" pitchFamily="-108" charset="-128"/>
        </a:defRPr>
      </a:lvl9pPr>
    </p:titleStyle>
    <p:bodyStyle>
      <a:lvl1pPr marL="1644650" indent="-1644650" algn="l" defTabSz="2193925" rtl="0" eaLnBrk="1" fontAlgn="base" hangingPunct="1">
        <a:spcBef>
          <a:spcPct val="20000"/>
        </a:spcBef>
        <a:spcAft>
          <a:spcPct val="0"/>
        </a:spcAft>
        <a:buFont typeface="Arial" pitchFamily="-107" charset="0"/>
        <a:buChar char="•"/>
        <a:defRPr sz="15400" kern="1200">
          <a:solidFill>
            <a:schemeClr val="tx1"/>
          </a:solidFill>
          <a:latin typeface="+mn-lt"/>
          <a:ea typeface="ＭＳ Ｐゴシック" pitchFamily="-108" charset="-128"/>
          <a:cs typeface="ＭＳ Ｐゴシック" pitchFamily="-108" charset="-128"/>
        </a:defRPr>
      </a:lvl1pPr>
      <a:lvl2pPr marL="3565525" indent="-1371600" algn="l" defTabSz="2193925" rtl="0" eaLnBrk="1" fontAlgn="base" hangingPunct="1">
        <a:spcBef>
          <a:spcPct val="20000"/>
        </a:spcBef>
        <a:spcAft>
          <a:spcPct val="0"/>
        </a:spcAft>
        <a:buFont typeface="Arial" pitchFamily="-107" charset="0"/>
        <a:buChar char="–"/>
        <a:defRPr sz="13400" kern="1200">
          <a:solidFill>
            <a:schemeClr val="tx1"/>
          </a:solidFill>
          <a:latin typeface="+mn-lt"/>
          <a:ea typeface="ＭＳ Ｐゴシック" pitchFamily="-108" charset="-128"/>
          <a:cs typeface="+mn-cs"/>
        </a:defRPr>
      </a:lvl2pPr>
      <a:lvl3pPr marL="5486400" indent="-1096963" algn="l" defTabSz="2193925" rtl="0" eaLnBrk="1" fontAlgn="base" hangingPunct="1">
        <a:spcBef>
          <a:spcPct val="20000"/>
        </a:spcBef>
        <a:spcAft>
          <a:spcPct val="0"/>
        </a:spcAft>
        <a:buFont typeface="Arial" pitchFamily="-107" charset="0"/>
        <a:buChar char="•"/>
        <a:defRPr sz="11500" kern="1200">
          <a:solidFill>
            <a:schemeClr val="tx1"/>
          </a:solidFill>
          <a:latin typeface="+mn-lt"/>
          <a:ea typeface="ＭＳ Ｐゴシック" pitchFamily="-108" charset="-128"/>
          <a:cs typeface="+mn-cs"/>
        </a:defRPr>
      </a:lvl3pPr>
      <a:lvl4pPr marL="7680325" indent="-1096963" algn="l" defTabSz="2193925" rtl="0" eaLnBrk="1" fontAlgn="base" hangingPunct="1">
        <a:spcBef>
          <a:spcPct val="20000"/>
        </a:spcBef>
        <a:spcAft>
          <a:spcPct val="0"/>
        </a:spcAft>
        <a:buFont typeface="Arial" pitchFamily="-107" charset="0"/>
        <a:buChar char="–"/>
        <a:defRPr sz="9600" kern="1200">
          <a:solidFill>
            <a:schemeClr val="tx1"/>
          </a:solidFill>
          <a:latin typeface="+mn-lt"/>
          <a:ea typeface="ＭＳ Ｐゴシック" pitchFamily="-108" charset="-128"/>
          <a:cs typeface="+mn-cs"/>
        </a:defRPr>
      </a:lvl4pPr>
      <a:lvl5pPr marL="9874250" indent="-1096963" algn="l" defTabSz="2193925" rtl="0" eaLnBrk="1" fontAlgn="base" hangingPunct="1">
        <a:spcBef>
          <a:spcPct val="20000"/>
        </a:spcBef>
        <a:spcAft>
          <a:spcPct val="0"/>
        </a:spcAft>
        <a:buFont typeface="Arial" pitchFamily="-107" charset="0"/>
        <a:buChar char="»"/>
        <a:defRPr sz="9600" kern="1200">
          <a:solidFill>
            <a:schemeClr val="tx1"/>
          </a:solidFill>
          <a:latin typeface="+mn-lt"/>
          <a:ea typeface="ＭＳ Ｐゴシック" pitchFamily="-108" charset="-128"/>
          <a:cs typeface="+mn-cs"/>
        </a:defRPr>
      </a:lvl5pPr>
      <a:lvl6pPr marL="12070080" indent="-1097280" algn="l" defTabSz="2194560" rtl="0" eaLnBrk="1" latinLnBrk="0" hangingPunct="1">
        <a:spcBef>
          <a:spcPct val="20000"/>
        </a:spcBef>
        <a:buFont typeface="Arial"/>
        <a:buChar char="•"/>
        <a:defRPr sz="9600" kern="1200">
          <a:solidFill>
            <a:schemeClr val="tx1"/>
          </a:solidFill>
          <a:latin typeface="+mn-lt"/>
          <a:ea typeface="+mn-ea"/>
          <a:cs typeface="+mn-cs"/>
        </a:defRPr>
      </a:lvl6pPr>
      <a:lvl7pPr marL="14264640" indent="-1097280" algn="l" defTabSz="2194560" rtl="0" eaLnBrk="1" latinLnBrk="0" hangingPunct="1">
        <a:spcBef>
          <a:spcPct val="20000"/>
        </a:spcBef>
        <a:buFont typeface="Arial"/>
        <a:buChar char="•"/>
        <a:defRPr sz="9600" kern="1200">
          <a:solidFill>
            <a:schemeClr val="tx1"/>
          </a:solidFill>
          <a:latin typeface="+mn-lt"/>
          <a:ea typeface="+mn-ea"/>
          <a:cs typeface="+mn-cs"/>
        </a:defRPr>
      </a:lvl7pPr>
      <a:lvl8pPr marL="16459200" indent="-1097280" algn="l" defTabSz="2194560" rtl="0" eaLnBrk="1" latinLnBrk="0" hangingPunct="1">
        <a:spcBef>
          <a:spcPct val="20000"/>
        </a:spcBef>
        <a:buFont typeface="Arial"/>
        <a:buChar char="•"/>
        <a:defRPr sz="9600" kern="1200">
          <a:solidFill>
            <a:schemeClr val="tx1"/>
          </a:solidFill>
          <a:latin typeface="+mn-lt"/>
          <a:ea typeface="+mn-ea"/>
          <a:cs typeface="+mn-cs"/>
        </a:defRPr>
      </a:lvl8pPr>
      <a:lvl9pPr marL="18653760" indent="-1097280" algn="l" defTabSz="2194560" rtl="0" eaLnBrk="1" latinLnBrk="0" hangingPunct="1">
        <a:spcBef>
          <a:spcPct val="20000"/>
        </a:spcBef>
        <a:buFont typeface="Arial"/>
        <a:buChar char="•"/>
        <a:defRPr sz="9600" kern="1200">
          <a:solidFill>
            <a:schemeClr val="tx1"/>
          </a:solidFill>
          <a:latin typeface="+mn-lt"/>
          <a:ea typeface="+mn-ea"/>
          <a:cs typeface="+mn-cs"/>
        </a:defRPr>
      </a:lvl9pPr>
    </p:bodyStyle>
    <p:otherStyle>
      <a:defPPr>
        <a:defRPr lang="en-US"/>
      </a:defPPr>
      <a:lvl1pPr marL="0" algn="l" defTabSz="2194560" rtl="0" eaLnBrk="1" latinLnBrk="0" hangingPunct="1">
        <a:defRPr sz="8600" kern="1200">
          <a:solidFill>
            <a:schemeClr val="tx1"/>
          </a:solidFill>
          <a:latin typeface="+mn-lt"/>
          <a:ea typeface="+mn-ea"/>
          <a:cs typeface="+mn-cs"/>
        </a:defRPr>
      </a:lvl1pPr>
      <a:lvl2pPr marL="2194560" algn="l" defTabSz="2194560" rtl="0" eaLnBrk="1" latinLnBrk="0" hangingPunct="1">
        <a:defRPr sz="8600" kern="1200">
          <a:solidFill>
            <a:schemeClr val="tx1"/>
          </a:solidFill>
          <a:latin typeface="+mn-lt"/>
          <a:ea typeface="+mn-ea"/>
          <a:cs typeface="+mn-cs"/>
        </a:defRPr>
      </a:lvl2pPr>
      <a:lvl3pPr marL="4389120" algn="l" defTabSz="2194560" rtl="0" eaLnBrk="1" latinLnBrk="0" hangingPunct="1">
        <a:defRPr sz="8600" kern="1200">
          <a:solidFill>
            <a:schemeClr val="tx1"/>
          </a:solidFill>
          <a:latin typeface="+mn-lt"/>
          <a:ea typeface="+mn-ea"/>
          <a:cs typeface="+mn-cs"/>
        </a:defRPr>
      </a:lvl3pPr>
      <a:lvl4pPr marL="6583680" algn="l" defTabSz="2194560" rtl="0" eaLnBrk="1" latinLnBrk="0" hangingPunct="1">
        <a:defRPr sz="8600" kern="1200">
          <a:solidFill>
            <a:schemeClr val="tx1"/>
          </a:solidFill>
          <a:latin typeface="+mn-lt"/>
          <a:ea typeface="+mn-ea"/>
          <a:cs typeface="+mn-cs"/>
        </a:defRPr>
      </a:lvl4pPr>
      <a:lvl5pPr marL="8778240" algn="l" defTabSz="2194560" rtl="0" eaLnBrk="1" latinLnBrk="0" hangingPunct="1">
        <a:defRPr sz="8600" kern="1200">
          <a:solidFill>
            <a:schemeClr val="tx1"/>
          </a:solidFill>
          <a:latin typeface="+mn-lt"/>
          <a:ea typeface="+mn-ea"/>
          <a:cs typeface="+mn-cs"/>
        </a:defRPr>
      </a:lvl5pPr>
      <a:lvl6pPr marL="10972800" algn="l" defTabSz="2194560" rtl="0" eaLnBrk="1" latinLnBrk="0" hangingPunct="1">
        <a:defRPr sz="8600" kern="1200">
          <a:solidFill>
            <a:schemeClr val="tx1"/>
          </a:solidFill>
          <a:latin typeface="+mn-lt"/>
          <a:ea typeface="+mn-ea"/>
          <a:cs typeface="+mn-cs"/>
        </a:defRPr>
      </a:lvl6pPr>
      <a:lvl7pPr marL="13167360" algn="l" defTabSz="2194560" rtl="0" eaLnBrk="1" latinLnBrk="0" hangingPunct="1">
        <a:defRPr sz="8600" kern="1200">
          <a:solidFill>
            <a:schemeClr val="tx1"/>
          </a:solidFill>
          <a:latin typeface="+mn-lt"/>
          <a:ea typeface="+mn-ea"/>
          <a:cs typeface="+mn-cs"/>
        </a:defRPr>
      </a:lvl7pPr>
      <a:lvl8pPr marL="15361920" algn="l" defTabSz="2194560" rtl="0" eaLnBrk="1" latinLnBrk="0" hangingPunct="1">
        <a:defRPr sz="8600" kern="1200">
          <a:solidFill>
            <a:schemeClr val="tx1"/>
          </a:solidFill>
          <a:latin typeface="+mn-lt"/>
          <a:ea typeface="+mn-ea"/>
          <a:cs typeface="+mn-cs"/>
        </a:defRPr>
      </a:lvl8pPr>
      <a:lvl9pPr marL="17556480" algn="l" defTabSz="219456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25000">
              <a:srgbClr val="B1946C"/>
            </a:gs>
            <a:gs pos="50000">
              <a:schemeClr val="bg1"/>
            </a:gs>
            <a:gs pos="75000">
              <a:srgbClr val="000000"/>
            </a:gs>
          </a:gsLst>
          <a:lin ang="5400000"/>
        </a:gradFill>
        <a:effectLst/>
      </p:bgPr>
    </p:bg>
    <p:spTree>
      <p:nvGrpSpPr>
        <p:cNvPr id="1" name=""/>
        <p:cNvGrpSpPr/>
        <p:nvPr/>
      </p:nvGrpSpPr>
      <p:grpSpPr>
        <a:xfrm>
          <a:off x="0" y="0"/>
          <a:ext cx="0" cy="0"/>
          <a:chOff x="0" y="0"/>
          <a:chExt cx="0" cy="0"/>
        </a:xfrm>
      </p:grpSpPr>
      <p:sp>
        <p:nvSpPr>
          <p:cNvPr id="16386" name="Rectangle 5"/>
          <p:cNvSpPr>
            <a:spLocks noChangeArrowheads="1"/>
          </p:cNvSpPr>
          <p:nvPr/>
        </p:nvSpPr>
        <p:spPr bwMode="auto">
          <a:xfrm>
            <a:off x="1143000" y="2441575"/>
            <a:ext cx="41605200" cy="861560"/>
          </a:xfrm>
          <a:prstGeom prst="rect">
            <a:avLst/>
          </a:prstGeom>
          <a:noFill/>
          <a:ln w="9525">
            <a:noFill/>
            <a:miter lim="800000"/>
            <a:headEnd/>
            <a:tailEnd/>
          </a:ln>
        </p:spPr>
        <p:txBody>
          <a:bodyPr lIns="91243" tIns="45614" rIns="91243" bIns="45614">
            <a:prstTxWarp prst="textNoShape">
              <a:avLst/>
            </a:prstTxWarp>
            <a:spAutoFit/>
          </a:bodyPr>
          <a:lstStyle/>
          <a:p>
            <a:pPr>
              <a:spcBef>
                <a:spcPct val="50000"/>
              </a:spcBef>
            </a:pPr>
            <a:r>
              <a:rPr lang="en-US" sz="5000" b="1" dirty="0" smtClean="0"/>
              <a:t>Jennifer E. Kirschner, Richard O. </a:t>
            </a:r>
            <a:r>
              <a:rPr lang="en-US" sz="5000" b="1" dirty="0" err="1" smtClean="0"/>
              <a:t>Fanjoy</a:t>
            </a:r>
            <a:r>
              <a:rPr lang="en-US" sz="5000" b="1" dirty="0" smtClean="0"/>
              <a:t>, </a:t>
            </a:r>
            <a:r>
              <a:rPr lang="en-US" sz="5000" b="1" dirty="0" err="1" smtClean="0"/>
              <a:t>Mihaela</a:t>
            </a:r>
            <a:r>
              <a:rPr lang="en-US" sz="5000" b="1" dirty="0" smtClean="0"/>
              <a:t> </a:t>
            </a:r>
            <a:r>
              <a:rPr lang="en-US" sz="5000" b="1" dirty="0" err="1" smtClean="0"/>
              <a:t>Vorvoreanu</a:t>
            </a:r>
            <a:r>
              <a:rPr lang="en-US" sz="5000" b="1" dirty="0" smtClean="0"/>
              <a:t>, </a:t>
            </a:r>
            <a:r>
              <a:rPr lang="en-US" sz="5000" b="1" dirty="0"/>
              <a:t>E</a:t>
            </a:r>
            <a:r>
              <a:rPr lang="en-US" sz="5000" b="1" dirty="0" smtClean="0"/>
              <a:t>rin E. Bowen, and Thomas Q. Carney </a:t>
            </a:r>
            <a:endParaRPr lang="en-US" sz="2800" b="1" dirty="0"/>
          </a:p>
        </p:txBody>
      </p:sp>
      <p:cxnSp>
        <p:nvCxnSpPr>
          <p:cNvPr id="70" name="Straight Connector 69"/>
          <p:cNvCxnSpPr/>
          <p:nvPr/>
        </p:nvCxnSpPr>
        <p:spPr>
          <a:xfrm>
            <a:off x="0" y="4114800"/>
            <a:ext cx="43891200" cy="1588"/>
          </a:xfrm>
          <a:prstGeom prst="line">
            <a:avLst/>
          </a:prstGeom>
          <a:ln w="76200" cap="flat" cmpd="sng" algn="ctr">
            <a:solidFill>
              <a:schemeClr val="bg1"/>
            </a:solidFill>
            <a:prstDash val="solid"/>
            <a:round/>
            <a:headEnd type="none" w="med" len="med"/>
            <a:tailEnd type="none" w="med" len="med"/>
          </a:ln>
        </p:spPr>
        <p:style>
          <a:lnRef idx="3">
            <a:schemeClr val="accent1"/>
          </a:lnRef>
          <a:fillRef idx="0">
            <a:schemeClr val="accent1"/>
          </a:fillRef>
          <a:effectRef idx="2">
            <a:schemeClr val="accent1"/>
          </a:effectRef>
          <a:fontRef idx="minor">
            <a:schemeClr val="tx1"/>
          </a:fontRef>
        </p:style>
      </p:cxnSp>
      <p:sp>
        <p:nvSpPr>
          <p:cNvPr id="16388" name="TextBox 91"/>
          <p:cNvSpPr txBox="1">
            <a:spLocks noChangeArrowheads="1"/>
          </p:cNvSpPr>
          <p:nvPr/>
        </p:nvSpPr>
        <p:spPr bwMode="auto">
          <a:xfrm>
            <a:off x="762000" y="887413"/>
            <a:ext cx="42367200" cy="1446550"/>
          </a:xfrm>
          <a:prstGeom prst="rect">
            <a:avLst/>
          </a:prstGeom>
          <a:noFill/>
          <a:ln w="9525">
            <a:noFill/>
            <a:miter lim="800000"/>
            <a:headEnd/>
            <a:tailEnd/>
          </a:ln>
        </p:spPr>
        <p:txBody>
          <a:bodyPr wrap="square">
            <a:prstTxWarp prst="textNoShape">
              <a:avLst/>
            </a:prstTxWarp>
            <a:spAutoFit/>
          </a:bodyPr>
          <a:lstStyle/>
          <a:p>
            <a:r>
              <a:rPr lang="en-US" sz="8800" dirty="0" smtClean="0">
                <a:latin typeface="Arial Black" panose="020B0A04020102020204" pitchFamily="34" charset="0"/>
              </a:rPr>
              <a:t>Stressors and Coping Strategies among Collegiate Flight Instructors</a:t>
            </a:r>
            <a:endParaRPr lang="en-US" sz="8800" dirty="0">
              <a:latin typeface="Arial Black" panose="020B0A04020102020204" pitchFamily="34" charset="0"/>
            </a:endParaRPr>
          </a:p>
        </p:txBody>
      </p:sp>
      <p:sp>
        <p:nvSpPr>
          <p:cNvPr id="16392" name="Rectangle 49"/>
          <p:cNvSpPr>
            <a:spLocks noChangeArrowheads="1"/>
          </p:cNvSpPr>
          <p:nvPr/>
        </p:nvSpPr>
        <p:spPr bwMode="auto">
          <a:xfrm>
            <a:off x="762000" y="4748295"/>
            <a:ext cx="10591800" cy="27408105"/>
          </a:xfrm>
          <a:prstGeom prst="rect">
            <a:avLst/>
          </a:prstGeom>
          <a:solidFill>
            <a:schemeClr val="bg1"/>
          </a:solidFill>
          <a:ln w="9525">
            <a:noFill/>
            <a:miter lim="800000"/>
            <a:headEnd/>
            <a:tailEnd/>
          </a:ln>
        </p:spPr>
        <p:txBody>
          <a:bodyPr lIns="360000" tIns="360000" rIns="360000" bIns="360000">
            <a:prstTxWarp prst="textNoShape">
              <a:avLst/>
            </a:prstTxWarp>
          </a:bodyPr>
          <a:lstStyle/>
          <a:p>
            <a:pPr>
              <a:spcBef>
                <a:spcPct val="50000"/>
              </a:spcBef>
            </a:pPr>
            <a:r>
              <a:rPr lang="en-GB" sz="4000" b="1" dirty="0" smtClean="0">
                <a:solidFill>
                  <a:srgbClr val="B1946C"/>
                </a:solidFill>
              </a:rPr>
              <a:t>Abstract</a:t>
            </a:r>
            <a:endParaRPr lang="en-GB" sz="4000" b="1" dirty="0">
              <a:solidFill>
                <a:srgbClr val="B1946C"/>
              </a:solidFill>
            </a:endParaRPr>
          </a:p>
          <a:p>
            <a:r>
              <a:rPr lang="en-US" sz="2800" b="1" dirty="0"/>
              <a:t> </a:t>
            </a:r>
            <a:endParaRPr lang="en-US" sz="2800" dirty="0"/>
          </a:p>
          <a:p>
            <a:r>
              <a:rPr lang="en-US" sz="2800" dirty="0" smtClean="0"/>
              <a:t>Particularly </a:t>
            </a:r>
            <a:r>
              <a:rPr lang="en-US" sz="2800" dirty="0"/>
              <a:t>in high consequence industries such as </a:t>
            </a:r>
            <a:r>
              <a:rPr lang="en-US" sz="2800" dirty="0" smtClean="0"/>
              <a:t>aviation, stress </a:t>
            </a:r>
            <a:r>
              <a:rPr lang="en-US" sz="2800" dirty="0"/>
              <a:t>is an important area of research </a:t>
            </a:r>
            <a:r>
              <a:rPr lang="en-US" sz="2800" dirty="0" smtClean="0"/>
              <a:t>because </a:t>
            </a:r>
            <a:r>
              <a:rPr lang="en-US" sz="2800" dirty="0"/>
              <a:t>of the inverse relationship between stress and job performance. </a:t>
            </a:r>
            <a:r>
              <a:rPr lang="en-US" sz="2800" dirty="0" smtClean="0"/>
              <a:t>Increases in stress may cause a decrease in job performance. A </a:t>
            </a:r>
            <a:r>
              <a:rPr lang="en-US" sz="2800" dirty="0"/>
              <a:t>decrease in job performance may have devastating or life-threatening impacts for passengers or crewmembers. Although stress is </a:t>
            </a:r>
            <a:r>
              <a:rPr lang="en-US" sz="2800" dirty="0" smtClean="0"/>
              <a:t>a common experience for all </a:t>
            </a:r>
            <a:r>
              <a:rPr lang="en-US" sz="2800" dirty="0"/>
              <a:t>pilots, little research has been conducted into the </a:t>
            </a:r>
            <a:r>
              <a:rPr lang="en-US" sz="2800" dirty="0" smtClean="0"/>
              <a:t>causes of </a:t>
            </a:r>
            <a:r>
              <a:rPr lang="en-US" sz="2800" dirty="0"/>
              <a:t>stress in flight instructors (</a:t>
            </a:r>
            <a:r>
              <a:rPr lang="en-US" sz="2800" dirty="0" err="1"/>
              <a:t>McDale</a:t>
            </a:r>
            <a:r>
              <a:rPr lang="en-US" sz="2800" dirty="0"/>
              <a:t> &amp; Ma, 2008). </a:t>
            </a:r>
            <a:endParaRPr lang="en-US" sz="2800" dirty="0" smtClean="0"/>
          </a:p>
          <a:p>
            <a:endParaRPr lang="en-US" sz="2800" dirty="0"/>
          </a:p>
          <a:p>
            <a:r>
              <a:rPr lang="en-US" sz="2800" dirty="0"/>
              <a:t>Stress is present in nearly all organizational contexts (</a:t>
            </a:r>
            <a:r>
              <a:rPr lang="en-US" sz="2800" dirty="0" err="1"/>
              <a:t>Sonnentag</a:t>
            </a:r>
            <a:r>
              <a:rPr lang="en-US" sz="2800" dirty="0"/>
              <a:t> &amp; </a:t>
            </a:r>
            <a:r>
              <a:rPr lang="en-US" sz="2800" dirty="0" err="1"/>
              <a:t>Frese</a:t>
            </a:r>
            <a:r>
              <a:rPr lang="en-US" sz="2800" dirty="0"/>
              <a:t>, 2003), but job characteristics can make a particular job more inherently stressful than other jobs (</a:t>
            </a:r>
            <a:r>
              <a:rPr lang="en-US" sz="2800" dirty="0" err="1"/>
              <a:t>Kelloway</a:t>
            </a:r>
            <a:r>
              <a:rPr lang="en-US" sz="2800" dirty="0"/>
              <a:t> &amp; </a:t>
            </a:r>
            <a:r>
              <a:rPr lang="en-US" sz="2800" dirty="0" err="1"/>
              <a:t>Barling</a:t>
            </a:r>
            <a:r>
              <a:rPr lang="en-US" sz="2800" dirty="0"/>
              <a:t>, 1991). The relationship between stress and job performance is typically hypothesized </a:t>
            </a:r>
            <a:r>
              <a:rPr lang="en-US" sz="2800" dirty="0" smtClean="0"/>
              <a:t>as </a:t>
            </a:r>
            <a:r>
              <a:rPr lang="en-US" sz="2800" dirty="0"/>
              <a:t>being inverted (Muse, Harris, &amp; Field, 2003). While some amount of stress is necessary and beneficial, too much can be detrimental to performance. Prolonged exposure to high levels of stress can impact employee health outcomes, increasing health care costs and absenteeism from work at a cost to employers of billions of dollars per year (</a:t>
            </a:r>
            <a:r>
              <a:rPr lang="en-US" sz="2800" dirty="0" err="1"/>
              <a:t>Sonnetag</a:t>
            </a:r>
            <a:r>
              <a:rPr lang="en-US" sz="2800" dirty="0"/>
              <a:t> &amp; </a:t>
            </a:r>
            <a:r>
              <a:rPr lang="en-US" sz="2800" dirty="0" err="1"/>
              <a:t>Frese</a:t>
            </a:r>
            <a:r>
              <a:rPr lang="en-US" sz="2800" dirty="0"/>
              <a:t>, 2003). </a:t>
            </a:r>
            <a:endParaRPr lang="en-US" sz="2800" dirty="0" smtClean="0"/>
          </a:p>
          <a:p>
            <a:endParaRPr lang="en-US" sz="2800" dirty="0"/>
          </a:p>
          <a:p>
            <a:r>
              <a:rPr lang="en-US" sz="2800" dirty="0"/>
              <a:t>The current research study contacted flight instructors working under </a:t>
            </a:r>
            <a:r>
              <a:rPr lang="en-US" sz="2800" dirty="0" smtClean="0"/>
              <a:t>the intensive </a:t>
            </a:r>
            <a:r>
              <a:rPr lang="en-US" sz="2800" dirty="0"/>
              <a:t>flight training </a:t>
            </a:r>
            <a:r>
              <a:rPr lang="en-US" sz="2800" dirty="0" smtClean="0"/>
              <a:t>conditions found within collegiate aviation. The purpose of the study was to gather information about stressors and </a:t>
            </a:r>
            <a:r>
              <a:rPr lang="en-US" sz="2800" dirty="0"/>
              <a:t>strategies for combating stress. Survey participants consisted of 89 full-time flight instructors employed by seven colleges and universities with AABI-accredited flight programs. </a:t>
            </a:r>
            <a:endParaRPr lang="en-US" sz="2800" dirty="0" smtClean="0"/>
          </a:p>
          <a:p>
            <a:endParaRPr lang="en-US" sz="2800" dirty="0"/>
          </a:p>
          <a:p>
            <a:r>
              <a:rPr lang="en-US" sz="2800" dirty="0"/>
              <a:t>The most common stressors listed included a high workload, difficult students, finances/working a second job, and extra duties. Strategies listed for dealing with stress included taking time off from work or catching up on sleep, focusing on career goals, and surface-level acting. </a:t>
            </a:r>
            <a:endParaRPr lang="en-US" sz="2800" dirty="0" smtClean="0"/>
          </a:p>
          <a:p>
            <a:endParaRPr lang="en-US" sz="2800" dirty="0" smtClean="0"/>
          </a:p>
          <a:p>
            <a:pPr lvl="0">
              <a:spcBef>
                <a:spcPct val="50000"/>
              </a:spcBef>
            </a:pPr>
            <a:r>
              <a:rPr lang="en-GB" sz="4000" b="1" dirty="0" smtClean="0">
                <a:solidFill>
                  <a:srgbClr val="B1946C"/>
                </a:solidFill>
              </a:rPr>
              <a:t>Selected References</a:t>
            </a:r>
            <a:endParaRPr lang="en-GB" sz="4000" b="1" dirty="0">
              <a:solidFill>
                <a:srgbClr val="B1946C"/>
              </a:solidFill>
            </a:endParaRPr>
          </a:p>
          <a:p>
            <a:pPr lvl="0"/>
            <a:r>
              <a:rPr lang="en-US" sz="2800" dirty="0">
                <a:solidFill>
                  <a:prstClr val="black"/>
                </a:solidFill>
              </a:rPr>
              <a:t> </a:t>
            </a:r>
          </a:p>
          <a:p>
            <a:pPr marL="473075" lvl="1" indent="-473075"/>
            <a:r>
              <a:rPr lang="en-US" sz="2800" dirty="0"/>
              <a:t>Bjerke, E. &amp; </a:t>
            </a:r>
            <a:r>
              <a:rPr lang="en-US" sz="2800" dirty="0" err="1"/>
              <a:t>Malott</a:t>
            </a:r>
            <a:r>
              <a:rPr lang="en-US" sz="2800" dirty="0"/>
              <a:t>, D. (2011). Impacts of Public Law 111-216: </a:t>
            </a:r>
            <a:r>
              <a:rPr lang="en-US" sz="2800" dirty="0" smtClean="0"/>
              <a:t>Will </a:t>
            </a:r>
            <a:r>
              <a:rPr lang="en-US" sz="2800" dirty="0"/>
              <a:t>the flight instructor career path remain a viable option for aspiring airline pilots? </a:t>
            </a:r>
            <a:r>
              <a:rPr lang="en-US" sz="2800" i="1" dirty="0"/>
              <a:t>Collegiate Aviation Review, 29</a:t>
            </a:r>
            <a:r>
              <a:rPr lang="en-US" sz="2800" dirty="0"/>
              <a:t>(1), 1 – 9. </a:t>
            </a:r>
          </a:p>
          <a:p>
            <a:pPr marL="473075" lvl="1" indent="-473075"/>
            <a:r>
              <a:rPr lang="en-US" sz="2800" dirty="0" smtClean="0">
                <a:latin typeface="Arial"/>
                <a:cs typeface="Arial"/>
              </a:rPr>
              <a:t>Braun</a:t>
            </a:r>
            <a:r>
              <a:rPr lang="en-US" sz="2800" dirty="0">
                <a:latin typeface="Arial"/>
                <a:cs typeface="Arial"/>
              </a:rPr>
              <a:t>, V. &amp; Clark, V. (2006). Using thematic analysis in psychology. </a:t>
            </a:r>
            <a:r>
              <a:rPr lang="en-US" sz="2800" i="1" dirty="0">
                <a:latin typeface="Arial"/>
                <a:cs typeface="Arial"/>
              </a:rPr>
              <a:t>Qualitative Research in Psychology, 3</a:t>
            </a:r>
            <a:r>
              <a:rPr lang="en-US" sz="2800" dirty="0">
                <a:latin typeface="Arial"/>
                <a:cs typeface="Arial"/>
              </a:rPr>
              <a:t>(2), 77-101</a:t>
            </a:r>
            <a:r>
              <a:rPr lang="en-US" sz="2800" dirty="0" smtClean="0">
                <a:latin typeface="Arial"/>
                <a:cs typeface="Arial"/>
              </a:rPr>
              <a:t>.</a:t>
            </a:r>
          </a:p>
          <a:p>
            <a:pPr marL="473075" lvl="1" indent="-473075"/>
            <a:r>
              <a:rPr lang="en-US" sz="2800" dirty="0" err="1" smtClean="0"/>
              <a:t>McDale</a:t>
            </a:r>
            <a:r>
              <a:rPr lang="en-US" sz="2800" dirty="0"/>
              <a:t>, S. &amp; Ma, J. (2008). Effects of fatigue on flight training: A survey of U.S. part 141 flight schools. </a:t>
            </a:r>
            <a:r>
              <a:rPr lang="en-US" sz="2800" i="1" dirty="0"/>
              <a:t>International Journal of Applied Aviation Studies, 6</a:t>
            </a:r>
            <a:r>
              <a:rPr lang="en-US" sz="2800" dirty="0"/>
              <a:t>(2), 311 – 336. </a:t>
            </a:r>
          </a:p>
          <a:p>
            <a:pPr marL="473075" lvl="1" indent="-473075"/>
            <a:r>
              <a:rPr lang="en-US" sz="2800" dirty="0" err="1" smtClean="0">
                <a:latin typeface="Arial"/>
                <a:cs typeface="Arial"/>
              </a:rPr>
              <a:t>Sonnetag</a:t>
            </a:r>
            <a:r>
              <a:rPr lang="en-US" sz="2800" dirty="0">
                <a:latin typeface="Arial"/>
                <a:cs typeface="Arial"/>
              </a:rPr>
              <a:t>, S. &amp; </a:t>
            </a:r>
            <a:r>
              <a:rPr lang="en-US" sz="2800" dirty="0" err="1">
                <a:latin typeface="Arial"/>
                <a:cs typeface="Arial"/>
              </a:rPr>
              <a:t>Frese</a:t>
            </a:r>
            <a:r>
              <a:rPr lang="en-US" sz="2800" dirty="0">
                <a:latin typeface="Arial"/>
                <a:cs typeface="Arial"/>
              </a:rPr>
              <a:t>, M. (2003). Stress in Organizations. In W. C. </a:t>
            </a:r>
            <a:r>
              <a:rPr lang="en-US" sz="2800" dirty="0" err="1">
                <a:latin typeface="Arial"/>
                <a:cs typeface="Arial"/>
              </a:rPr>
              <a:t>Borman</a:t>
            </a:r>
            <a:r>
              <a:rPr lang="en-US" sz="2800" dirty="0">
                <a:latin typeface="Arial"/>
                <a:cs typeface="Arial"/>
              </a:rPr>
              <a:t>, D. R. </a:t>
            </a:r>
            <a:r>
              <a:rPr lang="en-US" sz="2800" dirty="0" err="1">
                <a:latin typeface="Arial"/>
                <a:cs typeface="Arial"/>
              </a:rPr>
              <a:t>Ilgen</a:t>
            </a:r>
            <a:r>
              <a:rPr lang="en-US" sz="2800" dirty="0">
                <a:latin typeface="Arial"/>
                <a:cs typeface="Arial"/>
              </a:rPr>
              <a:t>, &amp; R. J. </a:t>
            </a:r>
            <a:r>
              <a:rPr lang="en-US" sz="2800" dirty="0" err="1">
                <a:latin typeface="Arial"/>
                <a:cs typeface="Arial"/>
              </a:rPr>
              <a:t>Klimoski</a:t>
            </a:r>
            <a:r>
              <a:rPr lang="en-US" sz="2800" dirty="0">
                <a:latin typeface="Arial"/>
                <a:cs typeface="Arial"/>
              </a:rPr>
              <a:t> (Eds.), </a:t>
            </a:r>
            <a:r>
              <a:rPr lang="en-US" sz="2800" i="1" dirty="0">
                <a:latin typeface="Arial"/>
                <a:cs typeface="Arial"/>
              </a:rPr>
              <a:t>Handbook of psychology</a:t>
            </a:r>
            <a:r>
              <a:rPr lang="en-US" sz="2800" dirty="0">
                <a:latin typeface="Arial"/>
                <a:cs typeface="Arial"/>
              </a:rPr>
              <a:t> (Vol. 12, pp. 453 – 491). Hoboken, NJ: Wiley.</a:t>
            </a:r>
          </a:p>
          <a:p>
            <a:pPr marL="473075" lvl="1" indent="-473075"/>
            <a:r>
              <a:rPr lang="en-US" sz="2800" dirty="0" smtClean="0"/>
              <a:t>Young</a:t>
            </a:r>
            <a:r>
              <a:rPr lang="en-US" sz="2800" dirty="0"/>
              <a:t>, J. (2008). </a:t>
            </a:r>
            <a:r>
              <a:rPr lang="en-US" sz="2800" i="1" dirty="0"/>
              <a:t>The effects of life-stress on pilot performance</a:t>
            </a:r>
            <a:r>
              <a:rPr lang="en-US" sz="2800" dirty="0"/>
              <a:t> (NASA/TM–2008-215375). Moffett Field, CA: Ames Research Center</a:t>
            </a:r>
            <a:r>
              <a:rPr lang="en-US" sz="2800" dirty="0" smtClean="0"/>
              <a:t>.</a:t>
            </a:r>
            <a:endParaRPr lang="en-US" sz="2800" dirty="0"/>
          </a:p>
        </p:txBody>
      </p:sp>
      <p:sp>
        <p:nvSpPr>
          <p:cNvPr id="51" name="Rectangle 50"/>
          <p:cNvSpPr>
            <a:spLocks noChangeArrowheads="1"/>
          </p:cNvSpPr>
          <p:nvPr/>
        </p:nvSpPr>
        <p:spPr bwMode="auto">
          <a:xfrm>
            <a:off x="11361683" y="4748295"/>
            <a:ext cx="10591800" cy="27408105"/>
          </a:xfrm>
          <a:prstGeom prst="rect">
            <a:avLst/>
          </a:prstGeom>
          <a:solidFill>
            <a:schemeClr val="bg1"/>
          </a:solidFill>
          <a:ln w="9525">
            <a:noFill/>
            <a:miter lim="800000"/>
            <a:headEnd/>
            <a:tailEnd/>
          </a:ln>
        </p:spPr>
        <p:txBody>
          <a:bodyPr lIns="360000" tIns="360000" rIns="360000" bIns="360000">
            <a:prstTxWarp prst="textNoShape">
              <a:avLst/>
            </a:prstTxWarp>
          </a:bodyPr>
          <a:lstStyle/>
          <a:p>
            <a:pPr marL="381000" indent="-381000">
              <a:spcBef>
                <a:spcPct val="50000"/>
              </a:spcBef>
              <a:defRPr/>
            </a:pPr>
            <a:r>
              <a:rPr lang="en-GB" sz="4000" b="1" dirty="0" smtClean="0">
                <a:solidFill>
                  <a:srgbClr val="B1946C"/>
                </a:solidFill>
                <a:latin typeface="Arial" pitchFamily="-108" charset="0"/>
                <a:ea typeface="ＭＳ Ｐゴシック" pitchFamily="-108" charset="-128"/>
                <a:cs typeface="ＭＳ Ｐゴシック" pitchFamily="-108" charset="-128"/>
              </a:rPr>
              <a:t>Introduction</a:t>
            </a:r>
          </a:p>
          <a:p>
            <a:pPr marL="381000" indent="-381000">
              <a:defRPr/>
            </a:pPr>
            <a:endParaRPr lang="en-US" sz="2800" b="1" dirty="0" smtClean="0">
              <a:latin typeface="Arial" pitchFamily="-108" charset="0"/>
              <a:ea typeface="ＭＳ Ｐゴシック" pitchFamily="-108" charset="-128"/>
              <a:cs typeface="ＭＳ Ｐゴシック" pitchFamily="-108" charset="-128"/>
            </a:endParaRPr>
          </a:p>
          <a:p>
            <a:pPr indent="-381000">
              <a:defRPr/>
            </a:pPr>
            <a:r>
              <a:rPr lang="en-US" sz="2800" b="1" dirty="0" smtClean="0">
                <a:latin typeface="Arial" pitchFamily="-108" charset="0"/>
                <a:ea typeface="ＭＳ Ｐゴシック" pitchFamily="-108" charset="-128"/>
                <a:cs typeface="ＭＳ Ｐゴシック" pitchFamily="-108" charset="-128"/>
              </a:rPr>
              <a:t>Background</a:t>
            </a:r>
          </a:p>
          <a:p>
            <a:pPr indent="-381000">
              <a:defRPr/>
            </a:pPr>
            <a:r>
              <a:rPr lang="en-US" sz="2800" dirty="0" smtClean="0">
                <a:latin typeface="Arial" pitchFamily="-108" charset="0"/>
                <a:ea typeface="ＭＳ Ｐゴシック" pitchFamily="-108" charset="-128"/>
                <a:cs typeface="ＭＳ Ｐゴシック" pitchFamily="-108" charset="-128"/>
              </a:rPr>
              <a:t>High consequence industries are those with the potential for catastrophic accidents involving the loss of life or other threats to society. Aviation is one such industry because of the high degree of responsibility placed on the pilot to maintain the safety of flight. Flight instruction is a unique situation because of the simultaneous yet often competing demands of maintaining the safety of flight and providing quality instruction. </a:t>
            </a:r>
          </a:p>
          <a:p>
            <a:pPr indent="-381000">
              <a:defRPr/>
            </a:pPr>
            <a:endParaRPr lang="en-US" sz="2800" dirty="0" smtClean="0">
              <a:latin typeface="Arial" pitchFamily="-108" charset="0"/>
              <a:ea typeface="ＭＳ Ｐゴシック" pitchFamily="-108" charset="-128"/>
              <a:cs typeface="ＭＳ Ｐゴシック" pitchFamily="-108" charset="-128"/>
            </a:endParaRPr>
          </a:p>
          <a:p>
            <a:pPr indent="-381000">
              <a:defRPr/>
            </a:pPr>
            <a:r>
              <a:rPr lang="en-US" sz="2800" b="1" dirty="0" smtClean="0">
                <a:latin typeface="Arial" pitchFamily="-108" charset="0"/>
                <a:ea typeface="ＭＳ Ｐゴシック" pitchFamily="-108" charset="-128"/>
                <a:cs typeface="ＭＳ Ｐゴシック" pitchFamily="-108" charset="-128"/>
              </a:rPr>
              <a:t>Significance of the Study</a:t>
            </a:r>
          </a:p>
          <a:p>
            <a:pPr indent="-381000">
              <a:defRPr/>
            </a:pPr>
            <a:r>
              <a:rPr lang="en-US" sz="2800" dirty="0" smtClean="0">
                <a:latin typeface="Arial" pitchFamily="-108" charset="0"/>
                <a:ea typeface="ＭＳ Ｐゴシック" pitchFamily="-108" charset="-128"/>
                <a:cs typeface="ＭＳ Ｐゴシック" pitchFamily="-108" charset="-128"/>
              </a:rPr>
              <a:t>Increases in stress have been shown to have a negative effect on job performance. For pilots, this can translate to decreases in situation awareness, difficulty concentrating, and increases in fatigue and insomnia. R</a:t>
            </a:r>
            <a:r>
              <a:rPr lang="en-US" sz="2800" dirty="0" smtClean="0"/>
              <a:t>ecent changes to airline hiring minimums may cause aspiring pilots to spent years working as flight instructors in order to build flight time (</a:t>
            </a:r>
            <a:r>
              <a:rPr lang="en-US" sz="2800" dirty="0"/>
              <a:t>B</a:t>
            </a:r>
            <a:r>
              <a:rPr lang="en-US" sz="2800" dirty="0" smtClean="0"/>
              <a:t>jerke &amp; </a:t>
            </a:r>
            <a:r>
              <a:rPr lang="en-US" sz="2800" dirty="0" err="1" smtClean="0"/>
              <a:t>Malott</a:t>
            </a:r>
            <a:r>
              <a:rPr lang="en-US" sz="2800" dirty="0" smtClean="0"/>
              <a:t>, 2011), making this a very timely issue. It is not yet known what effect years of exposure to the stress caused by flight instructing will have on the population of flight instructors. </a:t>
            </a:r>
          </a:p>
          <a:p>
            <a:pPr indent="-381000">
              <a:defRPr/>
            </a:pPr>
            <a:endParaRPr lang="en-US" sz="2800" dirty="0" smtClean="0">
              <a:latin typeface="Arial" pitchFamily="-108" charset="0"/>
              <a:ea typeface="ＭＳ Ｐゴシック" pitchFamily="-108" charset="-128"/>
              <a:cs typeface="ＭＳ Ｐゴシック" pitchFamily="-108" charset="-128"/>
            </a:endParaRPr>
          </a:p>
          <a:p>
            <a:pPr indent="-381000">
              <a:defRPr/>
            </a:pPr>
            <a:r>
              <a:rPr lang="en-US" sz="2800" b="1" dirty="0" smtClean="0">
                <a:latin typeface="Arial" pitchFamily="-108" charset="0"/>
                <a:ea typeface="ＭＳ Ｐゴシック" pitchFamily="-108" charset="-128"/>
                <a:cs typeface="ＭＳ Ｐゴシック" pitchFamily="-108" charset="-128"/>
              </a:rPr>
              <a:t>Purpose </a:t>
            </a:r>
            <a:r>
              <a:rPr lang="en-US" sz="2800" b="1" dirty="0">
                <a:latin typeface="Arial" pitchFamily="-108" charset="0"/>
                <a:ea typeface="ＭＳ Ｐゴシック" pitchFamily="-108" charset="-128"/>
                <a:cs typeface="ＭＳ Ｐゴシック" pitchFamily="-108" charset="-128"/>
              </a:rPr>
              <a:t>of the Study</a:t>
            </a:r>
            <a:endParaRPr lang="en-US" sz="2800" dirty="0">
              <a:latin typeface="Arial" pitchFamily="-108" charset="0"/>
              <a:ea typeface="ＭＳ Ｐゴシック" pitchFamily="-108" charset="-128"/>
              <a:cs typeface="ＭＳ Ｐゴシック" pitchFamily="-108" charset="-128"/>
            </a:endParaRPr>
          </a:p>
          <a:p>
            <a:pPr indent="-381000">
              <a:defRPr/>
            </a:pPr>
            <a:r>
              <a:rPr lang="en-US" sz="2800" dirty="0" smtClean="0">
                <a:latin typeface="Arial" pitchFamily="-108" charset="0"/>
                <a:ea typeface="ＭＳ Ｐゴシック" pitchFamily="-108" charset="-128"/>
                <a:cs typeface="ＭＳ Ｐゴシック" pitchFamily="-108" charset="-128"/>
              </a:rPr>
              <a:t>Little is known about the stressors that impact flight instructors and the stress coping strategies that are used to counter the effects of stress. The current research study contacted flight instructors involved in intensive amounts of flight instructors in order to better understand the stressors they face and the coping strategies they use to deal with stress. </a:t>
            </a:r>
          </a:p>
          <a:p>
            <a:pPr indent="-381000">
              <a:defRPr/>
            </a:pPr>
            <a:r>
              <a:rPr lang="en-US" sz="2800" dirty="0" smtClean="0">
                <a:latin typeface="Arial" pitchFamily="-108" charset="0"/>
                <a:ea typeface="ＭＳ Ｐゴシック" pitchFamily="-108" charset="-128"/>
                <a:cs typeface="ＭＳ Ｐゴシック" pitchFamily="-108" charset="-128"/>
              </a:rPr>
              <a:t> </a:t>
            </a:r>
          </a:p>
          <a:p>
            <a:pPr indent="-381000">
              <a:defRPr/>
            </a:pPr>
            <a:r>
              <a:rPr lang="en-US" sz="2800" b="1" dirty="0" smtClean="0">
                <a:latin typeface="Arial" pitchFamily="-108" charset="0"/>
                <a:ea typeface="ＭＳ Ｐゴシック" pitchFamily="-108" charset="-128"/>
                <a:cs typeface="ＭＳ Ｐゴシック" pitchFamily="-108" charset="-128"/>
              </a:rPr>
              <a:t>Research Questions</a:t>
            </a:r>
          </a:p>
          <a:p>
            <a:pPr indent="-381000">
              <a:defRPr/>
            </a:pPr>
            <a:r>
              <a:rPr lang="en-US" sz="2800" dirty="0" smtClean="0">
                <a:latin typeface="Arial" pitchFamily="-108" charset="0"/>
                <a:ea typeface="ＭＳ Ｐゴシック" pitchFamily="-108" charset="-128"/>
                <a:cs typeface="ＭＳ Ｐゴシック" pitchFamily="-108" charset="-128"/>
              </a:rPr>
              <a:t>The current study sought to answer two questions:</a:t>
            </a:r>
          </a:p>
          <a:p>
            <a:pPr marL="133350" indent="-514350">
              <a:buAutoNum type="arabicPeriod"/>
              <a:defRPr/>
            </a:pPr>
            <a:r>
              <a:rPr lang="en-US" sz="2800" dirty="0" smtClean="0">
                <a:latin typeface="Arial" pitchFamily="-108" charset="0"/>
                <a:ea typeface="ＭＳ Ｐゴシック" pitchFamily="-108" charset="-128"/>
                <a:cs typeface="ＭＳ Ｐゴシック" pitchFamily="-108" charset="-128"/>
              </a:rPr>
              <a:t>What factors increase job stress?</a:t>
            </a:r>
          </a:p>
          <a:p>
            <a:pPr marL="133350" indent="-514350">
              <a:buAutoNum type="arabicPeriod"/>
              <a:defRPr/>
            </a:pPr>
            <a:r>
              <a:rPr lang="en-US" sz="2800" dirty="0" smtClean="0">
                <a:latin typeface="Arial" pitchFamily="-108" charset="0"/>
                <a:ea typeface="ＭＳ Ｐゴシック" pitchFamily="-108" charset="-128"/>
                <a:cs typeface="ＭＳ Ｐゴシック" pitchFamily="-108" charset="-128"/>
              </a:rPr>
              <a:t>What strategies are used to combat the effects of job stress?</a:t>
            </a:r>
          </a:p>
          <a:p>
            <a:pPr>
              <a:defRPr/>
            </a:pPr>
            <a:endParaRPr lang="en-US" sz="2800" dirty="0" smtClean="0">
              <a:latin typeface="Arial" pitchFamily="-108" charset="0"/>
              <a:ea typeface="ＭＳ Ｐゴシック" pitchFamily="-108" charset="-128"/>
              <a:cs typeface="ＭＳ Ｐゴシック" pitchFamily="-108" charset="-128"/>
            </a:endParaRPr>
          </a:p>
          <a:p>
            <a:pPr>
              <a:defRPr/>
            </a:pPr>
            <a:endParaRPr lang="en-US" sz="2800" dirty="0" smtClean="0">
              <a:latin typeface="Arial" pitchFamily="-108" charset="0"/>
              <a:ea typeface="ＭＳ Ｐゴシック" pitchFamily="-108" charset="-128"/>
              <a:cs typeface="ＭＳ Ｐゴシック" pitchFamily="-108" charset="-128"/>
            </a:endParaRPr>
          </a:p>
          <a:p>
            <a:pPr>
              <a:defRPr/>
            </a:pPr>
            <a:endParaRPr lang="en-US" sz="2800" dirty="0">
              <a:latin typeface="Arial" pitchFamily="-108" charset="0"/>
              <a:ea typeface="ＭＳ Ｐゴシック" pitchFamily="-108" charset="-128"/>
              <a:cs typeface="ＭＳ Ｐゴシック" pitchFamily="-108" charset="-128"/>
            </a:endParaRPr>
          </a:p>
          <a:p>
            <a:pPr>
              <a:spcBef>
                <a:spcPct val="50000"/>
              </a:spcBef>
            </a:pPr>
            <a:r>
              <a:rPr lang="en-GB" sz="4000" b="1" dirty="0" smtClean="0">
                <a:solidFill>
                  <a:srgbClr val="B1946C"/>
                </a:solidFill>
              </a:rPr>
              <a:t>Methodology</a:t>
            </a:r>
          </a:p>
          <a:p>
            <a:r>
              <a:rPr lang="en-US" sz="2800" dirty="0" smtClean="0"/>
              <a:t> </a:t>
            </a:r>
          </a:p>
          <a:p>
            <a:r>
              <a:rPr lang="en-US" sz="2800" dirty="0" smtClean="0"/>
              <a:t>The topics of interest in the current study could be considered “sensitive information.” More so than professionals in other industries, pilots may be reluctant to report the effects of stress (Young, 2008) because of the potential for negative impacts on their flight status. Therefore, the current research study was conducted using self-administered, online surveys, in order to increase respondents’ willingness to disclose sensitive information. </a:t>
            </a:r>
          </a:p>
          <a:p>
            <a:endParaRPr lang="en-US" sz="2800" dirty="0"/>
          </a:p>
          <a:p>
            <a:r>
              <a:rPr lang="en-AU" sz="2800" dirty="0"/>
              <a:t>The results were analysed using the thematic data analysis </a:t>
            </a:r>
            <a:r>
              <a:rPr lang="en-US" sz="2800" dirty="0"/>
              <a:t>techniques described in Braun and Clarke (2006). The purpose of the thematic data analysis was to accurately describe the experiences of the participants in several “themes,” or patterns. </a:t>
            </a:r>
            <a:endParaRPr lang="en-AU" sz="2800" dirty="0"/>
          </a:p>
          <a:p>
            <a:pPr>
              <a:defRPr/>
            </a:pPr>
            <a:endParaRPr lang="en-US" sz="2800" dirty="0" smtClean="0">
              <a:latin typeface="Arial" pitchFamily="-108" charset="0"/>
              <a:ea typeface="ＭＳ Ｐゴシック" pitchFamily="-108" charset="-128"/>
              <a:cs typeface="ＭＳ Ｐゴシック" pitchFamily="-108" charset="-128"/>
            </a:endParaRPr>
          </a:p>
          <a:p>
            <a:pPr indent="-381000">
              <a:defRPr/>
            </a:pPr>
            <a:endParaRPr lang="en-US" sz="2800" b="1" dirty="0" smtClean="0">
              <a:latin typeface="Arial" pitchFamily="-108" charset="0"/>
              <a:ea typeface="ＭＳ Ｐゴシック" pitchFamily="-108" charset="-128"/>
              <a:cs typeface="ＭＳ Ｐゴシック" pitchFamily="-108" charset="-128"/>
            </a:endParaRPr>
          </a:p>
        </p:txBody>
      </p:sp>
      <p:sp>
        <p:nvSpPr>
          <p:cNvPr id="16394" name="Rectangle 51"/>
          <p:cNvSpPr>
            <a:spLocks noChangeArrowheads="1"/>
          </p:cNvSpPr>
          <p:nvPr/>
        </p:nvSpPr>
        <p:spPr bwMode="auto">
          <a:xfrm>
            <a:off x="21945599" y="4750650"/>
            <a:ext cx="10591800" cy="27405750"/>
          </a:xfrm>
          <a:prstGeom prst="rect">
            <a:avLst/>
          </a:prstGeom>
          <a:solidFill>
            <a:schemeClr val="bg1"/>
          </a:solidFill>
          <a:ln w="9525">
            <a:noFill/>
            <a:miter lim="800000"/>
            <a:headEnd/>
            <a:tailEnd/>
          </a:ln>
        </p:spPr>
        <p:txBody>
          <a:bodyPr lIns="360000" tIns="360000" rIns="360000" bIns="360000">
            <a:prstTxWarp prst="textNoShape">
              <a:avLst/>
            </a:prstTxWarp>
          </a:bodyPr>
          <a:lstStyle/>
          <a:p>
            <a:pPr>
              <a:spcBef>
                <a:spcPct val="50000"/>
              </a:spcBef>
            </a:pPr>
            <a:r>
              <a:rPr lang="en-GB" sz="4000" b="1" dirty="0" smtClean="0">
                <a:solidFill>
                  <a:srgbClr val="B1946C"/>
                </a:solidFill>
              </a:rPr>
              <a:t>Results</a:t>
            </a:r>
          </a:p>
          <a:p>
            <a:endParaRPr lang="en-US" sz="2800" dirty="0" smtClean="0"/>
          </a:p>
          <a:p>
            <a:r>
              <a:rPr lang="en-US" sz="2800" b="1" dirty="0" smtClean="0"/>
              <a:t>Participants</a:t>
            </a:r>
          </a:p>
          <a:p>
            <a:r>
              <a:rPr lang="en-US" sz="2800" dirty="0" smtClean="0"/>
              <a:t>Seven colleges and universities with an AABI-accredited flight program allowed their flight instructors to participate in the current research study, resulting in 89 participants. All participants were currently employed as full-time flight instructors. An estimated 300 flight instructors are employed the seven colleges and universities that chose to participate in the current research study, for a response rate of 30%. </a:t>
            </a:r>
            <a:endParaRPr lang="en-US" sz="4000" b="1" dirty="0" smtClean="0">
              <a:solidFill>
                <a:srgbClr val="CC3300"/>
              </a:solidFill>
            </a:endParaRPr>
          </a:p>
          <a:p>
            <a:endParaRPr lang="en-US" sz="2800" dirty="0" smtClean="0"/>
          </a:p>
          <a:p>
            <a:r>
              <a:rPr lang="en-US" sz="2800" b="1" dirty="0" smtClean="0"/>
              <a:t>Stressors</a:t>
            </a:r>
          </a:p>
          <a:p>
            <a:r>
              <a:rPr lang="en-US" sz="2800" dirty="0" smtClean="0"/>
              <a:t>Stressors listed by the 89 respondents included:</a:t>
            </a:r>
          </a:p>
          <a:p>
            <a:pPr marL="457200" indent="-457200">
              <a:buFont typeface="Arial" panose="020B0604020202020204" pitchFamily="34" charset="0"/>
              <a:buChar char="•"/>
            </a:pPr>
            <a:r>
              <a:rPr lang="en-US" sz="2800" dirty="0" smtClean="0"/>
              <a:t>Workload. Respondents discussed working at the airport “</a:t>
            </a:r>
            <a:r>
              <a:rPr lang="en-US" sz="2800" i="1" dirty="0" smtClean="0"/>
              <a:t>for up to 12 hours a day with little time for breaks</a:t>
            </a:r>
            <a:r>
              <a:rPr lang="en-US" sz="2800" dirty="0" smtClean="0"/>
              <a:t>,” “</a:t>
            </a:r>
            <a:r>
              <a:rPr lang="en-US" sz="2800" i="1" dirty="0" smtClean="0"/>
              <a:t>working 50-60 hours per week for 6 months</a:t>
            </a:r>
            <a:r>
              <a:rPr lang="en-US" sz="2800" dirty="0" smtClean="0"/>
              <a:t>,” or “</a:t>
            </a:r>
            <a:r>
              <a:rPr lang="en-US" sz="2800" i="1" dirty="0" smtClean="0"/>
              <a:t>not having a day off for two weeks</a:t>
            </a:r>
            <a:r>
              <a:rPr lang="en-US" sz="2800" dirty="0" smtClean="0"/>
              <a:t>.” </a:t>
            </a:r>
          </a:p>
          <a:p>
            <a:pPr marL="457200" indent="-457200">
              <a:buFont typeface="Arial" panose="020B0604020202020204" pitchFamily="34" charset="0"/>
              <a:buChar char="•"/>
            </a:pPr>
            <a:r>
              <a:rPr lang="en-US" sz="2800" dirty="0" smtClean="0"/>
              <a:t>Difficult students. </a:t>
            </a:r>
            <a:r>
              <a:rPr lang="en-US" sz="2800" i="1" dirty="0" smtClean="0"/>
              <a:t>“The only stress I ever feel is when one specific student has difficulty with one specific task, and I see little or no improvement.”</a:t>
            </a:r>
          </a:p>
          <a:p>
            <a:pPr marL="457200" indent="-457200">
              <a:buFont typeface="Arial" panose="020B0604020202020204" pitchFamily="34" charset="0"/>
              <a:buChar char="•"/>
            </a:pPr>
            <a:r>
              <a:rPr lang="en-US" sz="2800" dirty="0" smtClean="0"/>
              <a:t>Financial concerns, including working a second job. One survey taker felt that </a:t>
            </a:r>
            <a:r>
              <a:rPr lang="en-US" sz="2800" i="1" dirty="0" smtClean="0"/>
              <a:t>“the amount of time, training, and effort that is required to properly train a student is not worth the amount of compensation that is given.”</a:t>
            </a:r>
            <a:r>
              <a:rPr lang="en-US" sz="2800" dirty="0" smtClean="0"/>
              <a:t> </a:t>
            </a:r>
          </a:p>
          <a:p>
            <a:pPr marL="457200" indent="-457200">
              <a:buFont typeface="Arial" panose="020B0604020202020204" pitchFamily="34" charset="0"/>
              <a:buChar char="•"/>
            </a:pPr>
            <a:r>
              <a:rPr lang="en-US" sz="2800" dirty="0" smtClean="0"/>
              <a:t>Extra duties, such as re-scheduling missed lessons, paperwork, and other administrative tasks. </a:t>
            </a:r>
          </a:p>
          <a:p>
            <a:pPr marL="457200" indent="-457200">
              <a:buFont typeface="Arial" panose="020B0604020202020204" pitchFamily="34" charset="0"/>
              <a:buChar char="•"/>
            </a:pPr>
            <a:r>
              <a:rPr lang="en-US" sz="2800" dirty="0" smtClean="0"/>
              <a:t>Inadequate time to prepare for lessons. </a:t>
            </a:r>
          </a:p>
          <a:p>
            <a:pPr marL="457200" indent="-457200">
              <a:buFont typeface="Arial" panose="020B0604020202020204" pitchFamily="34" charset="0"/>
              <a:buChar char="•"/>
            </a:pPr>
            <a:r>
              <a:rPr lang="en-US" sz="2800" dirty="0" smtClean="0"/>
              <a:t>A lack of work-life balance. </a:t>
            </a:r>
          </a:p>
          <a:p>
            <a:pPr marL="457200" indent="-457200">
              <a:buFont typeface="Arial" panose="020B0604020202020204" pitchFamily="34" charset="0"/>
              <a:buChar char="•"/>
            </a:pPr>
            <a:r>
              <a:rPr lang="en-US" sz="2800" dirty="0" smtClean="0"/>
              <a:t>Environmental factors, such as the weather or the temperature in the aircraft. </a:t>
            </a:r>
          </a:p>
          <a:p>
            <a:pPr marL="457200" indent="-457200">
              <a:buFont typeface="Arial" panose="020B0604020202020204" pitchFamily="34" charset="0"/>
              <a:buChar char="•"/>
            </a:pPr>
            <a:r>
              <a:rPr lang="en-US" sz="2800" dirty="0" smtClean="0"/>
              <a:t>Difficulties with supervisors. </a:t>
            </a:r>
          </a:p>
          <a:p>
            <a:pPr marL="457200" indent="-457200">
              <a:buFont typeface="Arial" panose="020B0604020202020204" pitchFamily="34" charset="0"/>
              <a:buChar char="•"/>
            </a:pPr>
            <a:r>
              <a:rPr lang="en-US" sz="2800" dirty="0" smtClean="0"/>
              <a:t>A lack of promotion prospects and job security. </a:t>
            </a:r>
          </a:p>
          <a:p>
            <a:pPr marL="457200" indent="-457200">
              <a:buFont typeface="Arial" panose="020B0604020202020204" pitchFamily="34" charset="0"/>
              <a:buChar char="•"/>
            </a:pPr>
            <a:endParaRPr lang="en-US" sz="2800" dirty="0" smtClean="0"/>
          </a:p>
        </p:txBody>
      </p:sp>
      <p:sp>
        <p:nvSpPr>
          <p:cNvPr id="16395" name="Rectangle 52"/>
          <p:cNvSpPr>
            <a:spLocks noChangeArrowheads="1"/>
          </p:cNvSpPr>
          <p:nvPr/>
        </p:nvSpPr>
        <p:spPr bwMode="auto">
          <a:xfrm>
            <a:off x="32537399" y="4748293"/>
            <a:ext cx="10576034" cy="27408107"/>
          </a:xfrm>
          <a:prstGeom prst="rect">
            <a:avLst/>
          </a:prstGeom>
          <a:solidFill>
            <a:schemeClr val="bg1"/>
          </a:solidFill>
          <a:ln w="9525">
            <a:noFill/>
            <a:miter lim="800000"/>
            <a:headEnd/>
            <a:tailEnd/>
          </a:ln>
        </p:spPr>
        <p:txBody>
          <a:bodyPr lIns="360000" tIns="360000" rIns="360000" bIns="360000">
            <a:prstTxWarp prst="textNoShape">
              <a:avLst/>
            </a:prstTxWarp>
          </a:bodyPr>
          <a:lstStyle/>
          <a:p>
            <a:r>
              <a:rPr lang="en-US" sz="2800" b="1" dirty="0"/>
              <a:t>Strategies for Coping with Stress</a:t>
            </a:r>
          </a:p>
          <a:p>
            <a:r>
              <a:rPr lang="en-US" sz="2800" dirty="0" smtClean="0"/>
              <a:t>Those listed by the 89 </a:t>
            </a:r>
            <a:r>
              <a:rPr lang="en-US" sz="2800" dirty="0"/>
              <a:t>respondents </a:t>
            </a:r>
            <a:r>
              <a:rPr lang="en-US" sz="2800" dirty="0" smtClean="0"/>
              <a:t>included:</a:t>
            </a:r>
            <a:endParaRPr lang="en-US" sz="2800" dirty="0"/>
          </a:p>
          <a:p>
            <a:pPr marL="457200" indent="-457200">
              <a:buFont typeface="Arial" panose="020B0604020202020204" pitchFamily="34" charset="0"/>
              <a:buChar char="•"/>
            </a:pPr>
            <a:r>
              <a:rPr lang="en-US" sz="2800" dirty="0"/>
              <a:t>Taking time off from work or getting extra sleep. </a:t>
            </a:r>
            <a:r>
              <a:rPr lang="en-US" sz="2800" i="1" dirty="0"/>
              <a:t>“Taking a day off at least once a week is necessary.”</a:t>
            </a:r>
            <a:r>
              <a:rPr lang="en-US" sz="2800" dirty="0"/>
              <a:t> </a:t>
            </a:r>
            <a:r>
              <a:rPr lang="en-US" sz="2800" i="1" dirty="0"/>
              <a:t>“Sometimes during the busy parts of the semester and when the weather is bad, I end up working on my day off to get my students caught up and it’s hard to get time off to relax.”</a:t>
            </a:r>
          </a:p>
          <a:p>
            <a:pPr marL="457200" indent="-457200">
              <a:buFont typeface="Arial" panose="020B0604020202020204" pitchFamily="34" charset="0"/>
              <a:buChar char="•"/>
            </a:pPr>
            <a:r>
              <a:rPr lang="en-US" sz="2800" dirty="0"/>
              <a:t>Focusing on long-term goals instead of short-term frustrations. Instructors discussed </a:t>
            </a:r>
            <a:r>
              <a:rPr lang="en-US" sz="2800" i="1" dirty="0"/>
              <a:t>“bigger and better things,”</a:t>
            </a:r>
            <a:r>
              <a:rPr lang="en-US" sz="2800" dirty="0"/>
              <a:t> or </a:t>
            </a:r>
            <a:r>
              <a:rPr lang="en-US" sz="2800" i="1" dirty="0"/>
              <a:t>“a better flying position and better long term pay.”</a:t>
            </a:r>
            <a:r>
              <a:rPr lang="en-US" sz="2800" dirty="0"/>
              <a:t> </a:t>
            </a:r>
            <a:r>
              <a:rPr lang="en-US" sz="2800" i="1" dirty="0"/>
              <a:t>“[Stress] impacted my job performance until I found a new goal, getting an airline job.” </a:t>
            </a:r>
          </a:p>
          <a:p>
            <a:pPr marL="457200" indent="-457200">
              <a:buFont typeface="Arial" panose="020B0604020202020204" pitchFamily="34" charset="0"/>
              <a:buChar char="•"/>
            </a:pPr>
            <a:r>
              <a:rPr lang="en-US" sz="2800" dirty="0"/>
              <a:t>Faking enthusiasm for the job. When </a:t>
            </a:r>
            <a:r>
              <a:rPr lang="en-US" sz="2800" dirty="0" smtClean="0"/>
              <a:t>some instructors </a:t>
            </a:r>
            <a:r>
              <a:rPr lang="en-US" sz="2800" dirty="0"/>
              <a:t>felt stressed, </a:t>
            </a:r>
            <a:r>
              <a:rPr lang="en-US" sz="2800" dirty="0" smtClean="0"/>
              <a:t>they focused on “</a:t>
            </a:r>
            <a:r>
              <a:rPr lang="en-US" sz="2800" i="1" dirty="0"/>
              <a:t>suppressing these feelings within yourself and putting on your ‘party face’ for interactions at work</a:t>
            </a:r>
            <a:r>
              <a:rPr lang="en-US" sz="2800" dirty="0"/>
              <a:t>” </a:t>
            </a:r>
            <a:r>
              <a:rPr lang="en-US" sz="2800" dirty="0" smtClean="0"/>
              <a:t>and </a:t>
            </a:r>
            <a:r>
              <a:rPr lang="en-US" sz="2800" dirty="0"/>
              <a:t>“</a:t>
            </a:r>
            <a:r>
              <a:rPr lang="en-US" sz="2800" i="1" dirty="0"/>
              <a:t>consciously presenting myself with a better attitude even when I don't have it that day.”</a:t>
            </a:r>
          </a:p>
          <a:p>
            <a:pPr marL="457200" indent="-457200">
              <a:buFont typeface="Arial" panose="020B0604020202020204" pitchFamily="34" charset="0"/>
              <a:buChar char="•"/>
            </a:pPr>
            <a:r>
              <a:rPr lang="en-US" sz="2800" dirty="0"/>
              <a:t>Using exercise or other enjoyable activities as a distraction. </a:t>
            </a:r>
          </a:p>
          <a:p>
            <a:pPr marL="457200" indent="-457200">
              <a:buFont typeface="Arial" panose="020B0604020202020204" pitchFamily="34" charset="0"/>
              <a:buChar char="•"/>
            </a:pPr>
            <a:r>
              <a:rPr lang="en-US" sz="2800" dirty="0"/>
              <a:t>Focusing on professional standards for performance. </a:t>
            </a:r>
          </a:p>
          <a:p>
            <a:pPr marL="457200" indent="-457200">
              <a:buFont typeface="Arial" panose="020B0604020202020204" pitchFamily="34" charset="0"/>
              <a:buChar char="•"/>
            </a:pPr>
            <a:r>
              <a:rPr lang="en-US" sz="2800" dirty="0"/>
              <a:t>Actively working on problems. </a:t>
            </a:r>
          </a:p>
          <a:p>
            <a:pPr marL="457200" indent="-457200">
              <a:buFont typeface="Arial" panose="020B0604020202020204" pitchFamily="34" charset="0"/>
              <a:buChar char="•"/>
            </a:pPr>
            <a:r>
              <a:rPr lang="en-US" sz="2800" dirty="0"/>
              <a:t>Making plans to leave the aviation industry. </a:t>
            </a:r>
          </a:p>
          <a:p>
            <a:pPr marL="457200" indent="-457200">
              <a:buFont typeface="Arial" panose="020B0604020202020204" pitchFamily="34" charset="0"/>
              <a:buChar char="•"/>
            </a:pPr>
            <a:r>
              <a:rPr lang="en-US" sz="2800" dirty="0"/>
              <a:t>Positive self-talk. </a:t>
            </a:r>
          </a:p>
          <a:p>
            <a:pPr marL="457200" indent="-457200">
              <a:buFont typeface="Arial" panose="020B0604020202020204" pitchFamily="34" charset="0"/>
              <a:buChar char="•"/>
            </a:pPr>
            <a:r>
              <a:rPr lang="en-US" sz="2800" dirty="0"/>
              <a:t>Switching to less stressful activities at work, such as swapping a flight lesson for a ground lesson. </a:t>
            </a:r>
          </a:p>
          <a:p>
            <a:pPr marL="457200" indent="-457200">
              <a:buFont typeface="Arial" panose="020B0604020202020204" pitchFamily="34" charset="0"/>
              <a:buChar char="•"/>
            </a:pPr>
            <a:r>
              <a:rPr lang="en-US" sz="2800" dirty="0"/>
              <a:t>Relying on co-workers for support. </a:t>
            </a:r>
          </a:p>
          <a:p>
            <a:pPr marL="457200" indent="-457200">
              <a:buFont typeface="Arial" panose="020B0604020202020204" pitchFamily="34" charset="0"/>
              <a:buChar char="•"/>
            </a:pPr>
            <a:r>
              <a:rPr lang="en-US" sz="2800" dirty="0" smtClean="0"/>
              <a:t>Participating in religious </a:t>
            </a:r>
            <a:r>
              <a:rPr lang="en-US" sz="2800" dirty="0"/>
              <a:t>activities. </a:t>
            </a:r>
          </a:p>
          <a:p>
            <a:pPr marL="457200" indent="-457200">
              <a:buFont typeface="Arial" panose="020B0604020202020204" pitchFamily="34" charset="0"/>
              <a:buChar char="•"/>
            </a:pPr>
            <a:r>
              <a:rPr lang="en-US" sz="2800" dirty="0" smtClean="0"/>
              <a:t>Drinking coffee</a:t>
            </a:r>
            <a:r>
              <a:rPr lang="en-US" sz="2800" dirty="0"/>
              <a:t>. </a:t>
            </a:r>
          </a:p>
          <a:p>
            <a:endParaRPr lang="en-US" sz="2800" b="1" dirty="0" smtClean="0"/>
          </a:p>
          <a:p>
            <a:endParaRPr lang="en-US" sz="2800" dirty="0" smtClean="0"/>
          </a:p>
          <a:p>
            <a:endParaRPr lang="en-US" sz="2800" dirty="0"/>
          </a:p>
          <a:p>
            <a:endParaRPr lang="en-US" sz="2800" dirty="0" smtClean="0"/>
          </a:p>
          <a:p>
            <a:endParaRPr lang="en-US" sz="2800" dirty="0"/>
          </a:p>
          <a:p>
            <a:endParaRPr lang="en-US" sz="2800" dirty="0" smtClean="0"/>
          </a:p>
          <a:p>
            <a:endParaRPr lang="en-US" sz="2800" dirty="0"/>
          </a:p>
          <a:p>
            <a:endParaRPr lang="en-US" sz="2800" dirty="0" smtClean="0"/>
          </a:p>
          <a:p>
            <a:endParaRPr lang="en-US" sz="2800" dirty="0"/>
          </a:p>
          <a:p>
            <a:endParaRPr lang="en-US" sz="2800" dirty="0" smtClean="0"/>
          </a:p>
          <a:p>
            <a:endParaRPr lang="en-US" sz="2800" dirty="0"/>
          </a:p>
          <a:p>
            <a:endParaRPr lang="en-US" sz="2800" dirty="0" smtClean="0"/>
          </a:p>
          <a:p>
            <a:endParaRPr lang="en-US" sz="2800" dirty="0"/>
          </a:p>
          <a:p>
            <a:endParaRPr lang="en-US" sz="2800" dirty="0" smtClean="0"/>
          </a:p>
          <a:p>
            <a:endParaRPr lang="en-US" sz="2800" dirty="0"/>
          </a:p>
          <a:p>
            <a:endParaRPr lang="en-US" sz="2800" dirty="0" smtClean="0"/>
          </a:p>
          <a:p>
            <a:endParaRPr lang="en-US" sz="2800" dirty="0"/>
          </a:p>
          <a:p>
            <a:endParaRPr lang="en-US" sz="2800" dirty="0" smtClean="0"/>
          </a:p>
          <a:p>
            <a:endParaRPr lang="en-US" sz="2800" dirty="0"/>
          </a:p>
          <a:p>
            <a:endParaRPr lang="en-US" sz="2800" dirty="0" smtClean="0"/>
          </a:p>
          <a:p>
            <a:pPr>
              <a:spcBef>
                <a:spcPct val="50000"/>
              </a:spcBef>
            </a:pPr>
            <a:r>
              <a:rPr lang="en-GB" sz="4000" b="1" dirty="0" smtClean="0">
                <a:solidFill>
                  <a:srgbClr val="B1946C"/>
                </a:solidFill>
              </a:rPr>
              <a:t>Discussion</a:t>
            </a:r>
            <a:endParaRPr lang="en-GB" sz="4000" b="1" dirty="0">
              <a:solidFill>
                <a:srgbClr val="B1946C"/>
              </a:solidFill>
            </a:endParaRPr>
          </a:p>
          <a:p>
            <a:endParaRPr lang="en-US" sz="2800" dirty="0"/>
          </a:p>
          <a:p>
            <a:r>
              <a:rPr lang="en-US" sz="2800" dirty="0" smtClean="0"/>
              <a:t>A third of participants surveyed (33 of 89) listed the high workload involved in collegiate aviation as a stressor. Additionally, the most frequently mentioned coping mechanism (listed by 29 of 89 participants) was taking time off from work. In a study conducted by </a:t>
            </a:r>
            <a:r>
              <a:rPr lang="en-US" sz="2800" dirty="0" err="1" smtClean="0"/>
              <a:t>McDale</a:t>
            </a:r>
            <a:r>
              <a:rPr lang="en-US" sz="2800" dirty="0" smtClean="0"/>
              <a:t> and Ma (2008), 85% of collegiate flight instructors surveyed reported that they worked more than 40 hours a week, with 65% working over 50 hours</a:t>
            </a:r>
            <a:r>
              <a:rPr lang="en-US" sz="2800" dirty="0"/>
              <a:t>. Should there be a limit to </a:t>
            </a:r>
            <a:r>
              <a:rPr lang="en-US" sz="2800" dirty="0" smtClean="0"/>
              <a:t>the </a:t>
            </a:r>
            <a:r>
              <a:rPr lang="en-US" sz="2800" dirty="0"/>
              <a:t>number of total hours that flight instructors are legally allowed to work per day? </a:t>
            </a:r>
            <a:r>
              <a:rPr lang="en-US" sz="2800" dirty="0" smtClean="0"/>
              <a:t>While Federal Aviation Regulations limit the number of flight hours that instructors can log in a 24 hour period, there is currently no limit to </a:t>
            </a:r>
            <a:r>
              <a:rPr lang="en-US" sz="2800" dirty="0"/>
              <a:t>the number of non-flying </a:t>
            </a:r>
            <a:r>
              <a:rPr lang="en-US" sz="2800" dirty="0" smtClean="0"/>
              <a:t>hours an instructor can work. </a:t>
            </a:r>
            <a:endParaRPr lang="en-US" sz="2800" dirty="0"/>
          </a:p>
        </p:txBody>
      </p:sp>
      <p:sp>
        <p:nvSpPr>
          <p:cNvPr id="16407" name="Text Box 22"/>
          <p:cNvSpPr txBox="1">
            <a:spLocks noChangeArrowheads="1"/>
          </p:cNvSpPr>
          <p:nvPr/>
        </p:nvSpPr>
        <p:spPr bwMode="auto">
          <a:xfrm>
            <a:off x="22326599" y="27559417"/>
            <a:ext cx="9829799" cy="671292"/>
          </a:xfrm>
          <a:prstGeom prst="rect">
            <a:avLst/>
          </a:prstGeom>
          <a:noFill/>
          <a:ln w="9525">
            <a:noFill/>
            <a:miter lim="800000"/>
            <a:headEnd/>
            <a:tailEnd/>
          </a:ln>
        </p:spPr>
        <p:txBody>
          <a:bodyPr wrap="square" lIns="180000" tIns="180000" rIns="180000" bIns="180000">
            <a:prstTxWarp prst="textNoShape">
              <a:avLst/>
            </a:prstTxWarp>
            <a:spAutoFit/>
          </a:bodyPr>
          <a:lstStyle/>
          <a:p>
            <a:r>
              <a:rPr lang="en-AU" sz="2000" i="1" dirty="0" smtClean="0"/>
              <a:t>Stressors listed by survey respondents. </a:t>
            </a:r>
            <a:endParaRPr lang="en-AU" sz="2000" i="1" dirty="0"/>
          </a:p>
        </p:txBody>
      </p:sp>
      <p:pic>
        <p:nvPicPr>
          <p:cNvPr id="16409" name="Picture 90"/>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762000" y="30175200"/>
            <a:ext cx="5943600" cy="1981200"/>
          </a:xfrm>
          <a:prstGeom prst="rect">
            <a:avLst/>
          </a:prstGeom>
          <a:noFill/>
          <a:ln w="9525">
            <a:noFill/>
            <a:miter lim="800000"/>
            <a:headEnd/>
            <a:tailEnd/>
          </a:ln>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945599" y="19126200"/>
            <a:ext cx="10591800" cy="8433217"/>
          </a:xfrm>
          <a:prstGeom prst="rect">
            <a:avLst/>
          </a:prstGeom>
        </p:spPr>
      </p:pic>
      <p:pic>
        <p:nvPicPr>
          <p:cNvPr id="3" name="Picture 2"/>
          <p:cNvPicPr>
            <a:picLocks noChangeAspect="1"/>
          </p:cNvPicPr>
          <p:nvPr/>
        </p:nvPicPr>
        <p:blipFill rotWithShape="1">
          <a:blip r:embed="rId5">
            <a:extLst>
              <a:ext uri="{28A0092B-C50C-407E-A947-70E740481C1C}">
                <a14:useLocalDpi xmlns:a14="http://schemas.microsoft.com/office/drawing/2010/main" val="0"/>
              </a:ext>
            </a:extLst>
          </a:blip>
          <a:srcRect t="11661"/>
          <a:stretch/>
        </p:blipFill>
        <p:spPr>
          <a:xfrm>
            <a:off x="32537398" y="16992600"/>
            <a:ext cx="10576033" cy="7464644"/>
          </a:xfrm>
          <a:prstGeom prst="rect">
            <a:avLst/>
          </a:prstGeom>
        </p:spPr>
      </p:pic>
      <p:sp>
        <p:nvSpPr>
          <p:cNvPr id="23" name="Text Box 22"/>
          <p:cNvSpPr txBox="1">
            <a:spLocks noChangeArrowheads="1"/>
          </p:cNvSpPr>
          <p:nvPr/>
        </p:nvSpPr>
        <p:spPr bwMode="auto">
          <a:xfrm>
            <a:off x="32765998" y="24121598"/>
            <a:ext cx="9829799" cy="671292"/>
          </a:xfrm>
          <a:prstGeom prst="rect">
            <a:avLst/>
          </a:prstGeom>
          <a:noFill/>
          <a:ln w="9525">
            <a:noFill/>
            <a:miter lim="800000"/>
            <a:headEnd/>
            <a:tailEnd/>
          </a:ln>
        </p:spPr>
        <p:txBody>
          <a:bodyPr wrap="square" lIns="180000" tIns="180000" rIns="180000" bIns="180000">
            <a:prstTxWarp prst="textNoShape">
              <a:avLst/>
            </a:prstTxWarp>
            <a:spAutoFit/>
          </a:bodyPr>
          <a:lstStyle/>
          <a:p>
            <a:r>
              <a:rPr lang="en-AU" sz="2000" i="1" dirty="0" smtClean="0"/>
              <a:t>Strategies for dealing with stress listed by survey respondents. </a:t>
            </a:r>
            <a:endParaRPr lang="en-AU" sz="2000" i="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oster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Postertemplate</Template>
  <TotalTime>267</TotalTime>
  <Words>919</Words>
  <Application>Microsoft Office PowerPoint</Application>
  <PresentationFormat>Custom</PresentationFormat>
  <Paragraphs>98</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Postertemplate</vt:lpstr>
      <vt:lpstr>PowerPoint Presentation</vt:lpstr>
    </vt:vector>
  </TitlesOfParts>
  <Company>Purdue University</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 Kirschner</dc:creator>
  <cp:lastModifiedBy>David</cp:lastModifiedBy>
  <cp:revision>27</cp:revision>
  <cp:lastPrinted>2009-06-18T18:06:01Z</cp:lastPrinted>
  <dcterms:created xsi:type="dcterms:W3CDTF">2014-04-21T00:46:10Z</dcterms:created>
  <dcterms:modified xsi:type="dcterms:W3CDTF">2014-08-21T19:07:58Z</dcterms:modified>
</cp:coreProperties>
</file>