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orient="horz" pos="20036">
          <p15:clr>
            <a:srgbClr val="A4A3A4"/>
          </p15:clr>
        </p15:guide>
        <p15:guide id="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906"/>
    <a:srgbClr val="107A74"/>
    <a:srgbClr val="143161"/>
    <a:srgbClr val="A18616"/>
    <a:srgbClr val="FCE400"/>
    <a:srgbClr val="147B5F"/>
    <a:srgbClr val="0575AC"/>
    <a:srgbClr val="0C7693"/>
    <a:srgbClr val="14305F"/>
    <a:srgbClr val="F3F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868" autoAdjust="0"/>
    <p:restoredTop sz="94701" autoAdjust="0"/>
  </p:normalViewPr>
  <p:slideViewPr>
    <p:cSldViewPr snapToGrid="0" snapToObjects="1" showGuides="1">
      <p:cViewPr varScale="1">
        <p:scale>
          <a:sx n="16" d="100"/>
          <a:sy n="16" d="100"/>
        </p:scale>
        <p:origin x="1752" y="72"/>
      </p:cViewPr>
      <p:guideLst>
        <p:guide orient="horz" pos="3318"/>
        <p:guide orient="horz" pos="288"/>
        <p:guide orient="horz" pos="20160"/>
        <p:guide orient="horz"/>
        <p:guide pos="581"/>
        <p:guide pos="27069"/>
        <p:guide orient="horz" pos="20036"/>
        <p:guide/>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5503831"/>
            <a:ext cx="10056813"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1" y="467409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22339" y="1333786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5503831"/>
            <a:ext cx="10048874"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467409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5503831"/>
            <a:ext cx="10048874"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467409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14027" y="467409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14027" y="5503831"/>
            <a:ext cx="10047018"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4027" y="1339808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4027" y="14136752"/>
            <a:ext cx="10052050"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14027" y="2480475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7" y="25558796"/>
            <a:ext cx="10052050"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04188" y="14076902"/>
            <a:ext cx="10056813"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721583"/>
            <a:ext cx="31998968" cy="811493"/>
          </a:xfrm>
          <a:prstGeom prst="rect">
            <a:avLst/>
          </a:prstGeom>
        </p:spPr>
        <p:txBody>
          <a:bodyPr>
            <a:normAutofit/>
          </a:bodyPr>
          <a:lstStyle>
            <a:lvl1pPr marL="0" indent="0" algn="ctr">
              <a:buFontTx/>
              <a:buNone/>
              <a:defRPr sz="4400">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783331"/>
            <a:ext cx="31998968" cy="1280160"/>
          </a:xfrm>
          <a:prstGeom prst="rect">
            <a:avLst/>
          </a:prstGeom>
        </p:spPr>
        <p:txBody>
          <a:bodyPr anchor="t" anchorCtr="1">
            <a:normAutofit/>
          </a:bodyPr>
          <a:lstStyle>
            <a:lvl1pPr marL="0" indent="0" algn="ctr">
              <a:buFontTx/>
              <a:buNone/>
              <a:defRPr sz="6000" b="1">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580113"/>
            <a:ext cx="31998968" cy="1637973"/>
          </a:xfrm>
          <a:prstGeom prst="rect">
            <a:avLst/>
          </a:prstGeom>
        </p:spPr>
        <p:txBody>
          <a:bodyPr anchor="t" anchorCtr="1">
            <a:normAutofit/>
          </a:bodyPr>
          <a:lstStyle>
            <a:lvl1pPr marL="0" indent="0"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5717837"/>
            <a:ext cx="13591277"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8" y="4854479"/>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22338" y="17662962"/>
            <a:ext cx="13592864"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0" y="16831713"/>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76" y="21017567"/>
            <a:ext cx="13571534"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76" y="20162147"/>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5" y="5717837"/>
            <a:ext cx="13571534"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77" y="4854479"/>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1" y="4854479"/>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1" y="5717837"/>
            <a:ext cx="13576029"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1" y="16799606"/>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tx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0" y="17579834"/>
            <a:ext cx="13581061"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1" y="25268141"/>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2" y="26048371"/>
            <a:ext cx="13581061"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34" name="Text Placeholder 76"/>
          <p:cNvSpPr>
            <a:spLocks noGrp="1"/>
          </p:cNvSpPr>
          <p:nvPr>
            <p:ph type="body" sz="quarter" idx="150" hasCustomPrompt="1"/>
          </p:nvPr>
        </p:nvSpPr>
        <p:spPr>
          <a:xfrm>
            <a:off x="5932593" y="3721583"/>
            <a:ext cx="31998968" cy="811493"/>
          </a:xfrm>
          <a:prstGeom prst="rect">
            <a:avLst/>
          </a:prstGeom>
        </p:spPr>
        <p:txBody>
          <a:bodyPr>
            <a:normAutofit/>
          </a:bodyPr>
          <a:lstStyle>
            <a:lvl1pPr marL="0" indent="0" algn="ctr">
              <a:buFontTx/>
              <a:buNone/>
              <a:defRPr sz="4400">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35" name="Text Placeholder 76"/>
          <p:cNvSpPr>
            <a:spLocks noGrp="1"/>
          </p:cNvSpPr>
          <p:nvPr>
            <p:ph type="body" sz="quarter" idx="151" hasCustomPrompt="1"/>
          </p:nvPr>
        </p:nvSpPr>
        <p:spPr>
          <a:xfrm>
            <a:off x="5932593" y="2783331"/>
            <a:ext cx="31998968" cy="1280160"/>
          </a:xfrm>
          <a:prstGeom prst="rect">
            <a:avLst/>
          </a:prstGeom>
        </p:spPr>
        <p:txBody>
          <a:bodyPr anchor="t" anchorCtr="1">
            <a:normAutofit/>
          </a:bodyPr>
          <a:lstStyle>
            <a:lvl1pPr marL="0" indent="0" algn="ctr">
              <a:buFontTx/>
              <a:buNone/>
              <a:defRPr sz="6000" b="1">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36" name="Text Placeholder 76"/>
          <p:cNvSpPr>
            <a:spLocks noGrp="1"/>
          </p:cNvSpPr>
          <p:nvPr>
            <p:ph type="body" sz="quarter" idx="153" hasCustomPrompt="1"/>
          </p:nvPr>
        </p:nvSpPr>
        <p:spPr>
          <a:xfrm>
            <a:off x="5932593" y="580113"/>
            <a:ext cx="31998968" cy="1637973"/>
          </a:xfrm>
          <a:prstGeom prst="rect">
            <a:avLst/>
          </a:prstGeom>
        </p:spPr>
        <p:txBody>
          <a:bodyPr anchor="t" anchorCtr="1">
            <a:normAutofit/>
          </a:bodyPr>
          <a:lstStyle>
            <a:lvl1pPr marL="0" indent="0"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5582573"/>
            <a:ext cx="10056813"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4719215"/>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02598" y="14414110"/>
            <a:ext cx="10058400"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3582861"/>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3" y="5574635"/>
            <a:ext cx="20720048"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4719215"/>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1587164" y="21266886"/>
            <a:ext cx="20720050"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2" y="20445094"/>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05536" y="471921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05536" y="5582573"/>
            <a:ext cx="10047018"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05536" y="1364308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05536" y="14381750"/>
            <a:ext cx="10052050"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05536" y="25040224"/>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6" y="25807122"/>
            <a:ext cx="10052050"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34" name="Text Placeholder 76"/>
          <p:cNvSpPr>
            <a:spLocks noGrp="1"/>
          </p:cNvSpPr>
          <p:nvPr>
            <p:ph type="body" sz="quarter" idx="150" hasCustomPrompt="1"/>
          </p:nvPr>
        </p:nvSpPr>
        <p:spPr>
          <a:xfrm>
            <a:off x="5932593" y="3721583"/>
            <a:ext cx="31998968" cy="811493"/>
          </a:xfrm>
          <a:prstGeom prst="rect">
            <a:avLst/>
          </a:prstGeom>
        </p:spPr>
        <p:txBody>
          <a:bodyPr>
            <a:normAutofit/>
          </a:bodyPr>
          <a:lstStyle>
            <a:lvl1pPr marL="0" indent="0" algn="ctr">
              <a:buFontTx/>
              <a:buNone/>
              <a:defRPr sz="4400">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35" name="Text Placeholder 76"/>
          <p:cNvSpPr>
            <a:spLocks noGrp="1"/>
          </p:cNvSpPr>
          <p:nvPr>
            <p:ph type="body" sz="quarter" idx="151" hasCustomPrompt="1"/>
          </p:nvPr>
        </p:nvSpPr>
        <p:spPr>
          <a:xfrm>
            <a:off x="5932593" y="2783331"/>
            <a:ext cx="31998968" cy="1280160"/>
          </a:xfrm>
          <a:prstGeom prst="rect">
            <a:avLst/>
          </a:prstGeom>
        </p:spPr>
        <p:txBody>
          <a:bodyPr anchor="t" anchorCtr="1">
            <a:normAutofit/>
          </a:bodyPr>
          <a:lstStyle>
            <a:lvl1pPr marL="0" indent="0" algn="ctr">
              <a:buFontTx/>
              <a:buNone/>
              <a:defRPr sz="6000" b="1">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36" name="Text Placeholder 76"/>
          <p:cNvSpPr>
            <a:spLocks noGrp="1"/>
          </p:cNvSpPr>
          <p:nvPr>
            <p:ph type="body" sz="quarter" idx="153" hasCustomPrompt="1"/>
          </p:nvPr>
        </p:nvSpPr>
        <p:spPr>
          <a:xfrm>
            <a:off x="5932593" y="580113"/>
            <a:ext cx="31998968" cy="1637973"/>
          </a:xfrm>
          <a:prstGeom prst="rect">
            <a:avLst/>
          </a:prstGeom>
        </p:spPr>
        <p:txBody>
          <a:bodyPr anchor="t" anchorCtr="1">
            <a:normAutofit/>
          </a:bodyPr>
          <a:lstStyle>
            <a:lvl1pPr marL="0" indent="0"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6.png"/><Relationship Id="rId17" Type="http://schemas.openxmlformats.org/officeDocument/2006/relationships/oleObject" Target="../embeddings/oleObject8.bin"/><Relationship Id="rId2" Type="http://schemas.openxmlformats.org/officeDocument/2006/relationships/theme" Target="../theme/theme2.xml"/><Relationship Id="rId16"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7.bin"/><Relationship Id="rId10" Type="http://schemas.openxmlformats.org/officeDocument/2006/relationships/image" Target="../media/image10.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3.vml"/><Relationship Id="rId7" Type="http://schemas.openxmlformats.org/officeDocument/2006/relationships/oleObject" Target="../embeddings/oleObject10.bin"/><Relationship Id="rId12" Type="http://schemas.openxmlformats.org/officeDocument/2006/relationships/image" Target="../media/image6.png"/><Relationship Id="rId17" Type="http://schemas.openxmlformats.org/officeDocument/2006/relationships/oleObject" Target="../embeddings/oleObject12.bin"/><Relationship Id="rId2" Type="http://schemas.openxmlformats.org/officeDocument/2006/relationships/theme" Target="../theme/theme3.xml"/><Relationship Id="rId16" Type="http://schemas.openxmlformats.org/officeDocument/2006/relationships/image" Target="../media/image1.wmf"/><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11.bin"/><Relationship Id="rId10" Type="http://schemas.openxmlformats.org/officeDocument/2006/relationships/image" Target="../media/image10.jpeg"/><Relationship Id="rId4" Type="http://schemas.openxmlformats.org/officeDocument/2006/relationships/oleObject" Target="../embeddings/oleObject9.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userDrawn="1"/>
        </p:nvSpPr>
        <p:spPr>
          <a:xfrm>
            <a:off x="922338" y="4639113"/>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587692" y="4639110"/>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253046" y="4639111"/>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2918399" y="4639112"/>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163"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164"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165"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166"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66" name="Group 65"/>
          <p:cNvGrpSpPr/>
          <p:nvPr userDrawn="1"/>
        </p:nvGrpSpPr>
        <p:grpSpPr>
          <a:xfrm rot="10800000">
            <a:off x="-36600" y="31404884"/>
            <a:ext cx="43927800" cy="1502229"/>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0" name="Text Box 14"/>
          <p:cNvSpPr txBox="1">
            <a:spLocks noChangeArrowheads="1"/>
          </p:cNvSpPr>
          <p:nvPr userDrawn="1"/>
        </p:nvSpPr>
        <p:spPr bwMode="auto">
          <a:xfrm>
            <a:off x="1003118" y="32156325"/>
            <a:ext cx="3786383" cy="324883"/>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nvGrpSpPr>
          <p:cNvPr id="65" name="Group 64"/>
          <p:cNvGrpSpPr/>
          <p:nvPr userDrawn="1"/>
        </p:nvGrpSpPr>
        <p:grpSpPr>
          <a:xfrm>
            <a:off x="-14192" y="1382"/>
            <a:ext cx="43905392" cy="4572641"/>
            <a:chOff x="-14192" y="1382"/>
            <a:chExt cx="27451941" cy="4572641"/>
          </a:xfrm>
        </p:grpSpPr>
        <p:sp>
          <p:nvSpPr>
            <p:cNvPr id="71"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171"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172"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173"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174"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
        <p:nvSpPr>
          <p:cNvPr id="41" name="Rounded Rectangle 40"/>
          <p:cNvSpPr/>
          <p:nvPr userDrawn="1"/>
        </p:nvSpPr>
        <p:spPr>
          <a:xfrm>
            <a:off x="29342871" y="4770782"/>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5117125" y="4749583"/>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891379" y="4791981"/>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userDrawn="1"/>
        </p:nvGrpSpPr>
        <p:grpSpPr>
          <a:xfrm rot="10800000">
            <a:off x="-36600" y="31404884"/>
            <a:ext cx="43927800" cy="1502229"/>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nvGrpSpPr>
          <p:cNvPr id="79" name="Group 78"/>
          <p:cNvGrpSpPr/>
          <p:nvPr userDrawn="1"/>
        </p:nvGrpSpPr>
        <p:grpSpPr>
          <a:xfrm>
            <a:off x="-14192" y="1382"/>
            <a:ext cx="43905392" cy="4572641"/>
            <a:chOff x="-14192" y="1382"/>
            <a:chExt cx="27451941" cy="4572641"/>
          </a:xfrm>
        </p:grpSpPr>
        <p:sp>
          <p:nvSpPr>
            <p:cNvPr id="80"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3" name="Text Box 14"/>
          <p:cNvSpPr txBox="1">
            <a:spLocks noChangeArrowheads="1"/>
          </p:cNvSpPr>
          <p:nvPr userDrawn="1"/>
        </p:nvSpPr>
        <p:spPr bwMode="auto">
          <a:xfrm>
            <a:off x="1003118" y="32156325"/>
            <a:ext cx="3786383" cy="324883"/>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90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191"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192"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193"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194"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
        <p:nvSpPr>
          <p:cNvPr id="37" name="Rounded Rectangle 36"/>
          <p:cNvSpPr/>
          <p:nvPr userDrawn="1"/>
        </p:nvSpPr>
        <p:spPr>
          <a:xfrm>
            <a:off x="922338" y="4691266"/>
            <a:ext cx="10058400" cy="265182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userDrawn="1"/>
        </p:nvSpPr>
        <p:spPr>
          <a:xfrm>
            <a:off x="32883582" y="4691266"/>
            <a:ext cx="10058400" cy="265182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userDrawn="1"/>
        </p:nvSpPr>
        <p:spPr>
          <a:xfrm>
            <a:off x="11442847" y="4691266"/>
            <a:ext cx="20978625" cy="26518273"/>
          </a:xfrm>
          <a:prstGeom prst="roundRect">
            <a:avLst>
              <a:gd name="adj" fmla="val 95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userDrawn="1"/>
        </p:nvGrpSpPr>
        <p:grpSpPr>
          <a:xfrm rot="10800000">
            <a:off x="-36600" y="31404884"/>
            <a:ext cx="43927800" cy="1502229"/>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nvGrpSpPr>
          <p:cNvPr id="72" name="Group 71"/>
          <p:cNvGrpSpPr/>
          <p:nvPr userDrawn="1"/>
        </p:nvGrpSpPr>
        <p:grpSpPr>
          <a:xfrm>
            <a:off x="-14192" y="1382"/>
            <a:ext cx="43905392" cy="4572641"/>
            <a:chOff x="-14192" y="1382"/>
            <a:chExt cx="27451941" cy="4572641"/>
          </a:xfrm>
        </p:grpSpPr>
        <p:sp>
          <p:nvSpPr>
            <p:cNvPr id="73"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8" name="Text Box 14"/>
          <p:cNvSpPr txBox="1">
            <a:spLocks noChangeArrowheads="1"/>
          </p:cNvSpPr>
          <p:nvPr userDrawn="1"/>
        </p:nvSpPr>
        <p:spPr bwMode="auto">
          <a:xfrm>
            <a:off x="1003118" y="32156325"/>
            <a:ext cx="3786383" cy="324883"/>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5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mailto:david.ison@erau.edu" TargetMode="External"/><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04188" y="5503831"/>
            <a:ext cx="10056813" cy="14742475"/>
          </a:xfrm>
        </p:spPr>
        <p:txBody>
          <a:bodyPr/>
          <a:lstStyle/>
          <a:p>
            <a:pPr algn="just"/>
            <a:r>
              <a:rPr lang="en-US" sz="3200" dirty="0"/>
              <a:t>NEXTGEN is a multi-level program intended to increase capacity in the National Airspace System (NAS) by transitioning from the World War II era technology of radar and ground based navigation aides to automated traffic de-confliction and satellite based navigation.  Mandated by Congress to be complete by 2025, the system plans to revolutionize how aircraft transit from origin to destination however there are several aspects of NEXTGEN that potentially will have an effect on pilot manual flight skills. The FAA itself has warned that the NEXTGEN will require an even higher reliance on automation in all phases of flight which will result in reduced manual flying opportunities for pilots. While NEXTGEN promises more efficiency and greater capacity, one of the casualties of the new program would be the time allotted for manual flight skill practice. Numerous studies have highlighted pilot overreliance on automation and degradation of manual flying skills. Several recent accidents including </a:t>
            </a:r>
            <a:r>
              <a:rPr lang="en-US" sz="3200" dirty="0" err="1"/>
              <a:t>Colgan</a:t>
            </a:r>
            <a:r>
              <a:rPr lang="en-US" sz="3200" dirty="0"/>
              <a:t> Air 3407, Air France 447, and Asiana 214 indicate that inappropriate or inadequate pilot responses during manual manipulation of the flight controls is likely indicative of the aforementioned automation issue. This study examines the trend in the percentage of accidents related to overreliance on automation over </a:t>
            </a:r>
            <a:r>
              <a:rPr lang="en-US" sz="3200" dirty="0" smtClean="0"/>
              <a:t>time and how this relates to proposed use of technology in NEXTGEN. </a:t>
            </a:r>
            <a:r>
              <a:rPr lang="en-US" sz="3200" dirty="0"/>
              <a:t>The findings of this study will help identify how increased reliance on automation is affecting the industry. Recommendations and suggestions for future research are also outlined. </a:t>
            </a:r>
            <a:endParaRPr lang="en-US" sz="3200" dirty="0"/>
          </a:p>
        </p:txBody>
      </p:sp>
      <p:sp>
        <p:nvSpPr>
          <p:cNvPr id="3" name="Text Placeholder 2"/>
          <p:cNvSpPr>
            <a:spLocks noGrp="1"/>
          </p:cNvSpPr>
          <p:nvPr>
            <p:ph type="body" sz="quarter" idx="11"/>
          </p:nvPr>
        </p:nvSpPr>
        <p:spPr/>
        <p:txBody>
          <a:bodyPr/>
          <a:lstStyle/>
          <a:p>
            <a:r>
              <a:rPr lang="en-US" dirty="0" smtClean="0"/>
              <a:t>ABSTRACT</a:t>
            </a:r>
            <a:endParaRPr lang="en-US" dirty="0"/>
          </a:p>
        </p:txBody>
      </p:sp>
      <p:sp>
        <p:nvSpPr>
          <p:cNvPr id="4" name="Text Placeholder 3"/>
          <p:cNvSpPr>
            <a:spLocks noGrp="1"/>
          </p:cNvSpPr>
          <p:nvPr>
            <p:ph type="body" sz="quarter" idx="20"/>
          </p:nvPr>
        </p:nvSpPr>
        <p:spPr>
          <a:xfrm>
            <a:off x="904188" y="20107684"/>
            <a:ext cx="10050462" cy="754045"/>
          </a:xfrm>
        </p:spPr>
        <p:txBody>
          <a:bodyPr/>
          <a:lstStyle/>
          <a:p>
            <a:r>
              <a:rPr lang="en-US" dirty="0" smtClean="0"/>
              <a:t>INTRODUCTION</a:t>
            </a:r>
            <a:endParaRPr lang="en-US" dirty="0"/>
          </a:p>
        </p:txBody>
      </p:sp>
      <p:sp>
        <p:nvSpPr>
          <p:cNvPr id="5" name="Text Placeholder 4"/>
          <p:cNvSpPr>
            <a:spLocks noGrp="1"/>
          </p:cNvSpPr>
          <p:nvPr>
            <p:ph type="body" sz="quarter" idx="21"/>
          </p:nvPr>
        </p:nvSpPr>
        <p:spPr>
          <a:xfrm>
            <a:off x="11587168" y="12704025"/>
            <a:ext cx="10048874" cy="15136429"/>
          </a:xfrm>
        </p:spPr>
        <p:txBody>
          <a:bodyPr/>
          <a:lstStyle/>
          <a:p>
            <a:pPr algn="just"/>
            <a:r>
              <a:rPr lang="en-US" sz="3200" dirty="0" smtClean="0"/>
              <a:t>Both </a:t>
            </a:r>
            <a:r>
              <a:rPr lang="en-US" sz="3200" dirty="0"/>
              <a:t>qualitative </a:t>
            </a:r>
            <a:r>
              <a:rPr lang="en-US" sz="3200" dirty="0" smtClean="0"/>
              <a:t>evaluative </a:t>
            </a:r>
            <a:r>
              <a:rPr lang="en-US" sz="3200" dirty="0"/>
              <a:t>research and quantitative Pearson’s product-moment correlation methodologies </a:t>
            </a:r>
            <a:r>
              <a:rPr lang="en-US" sz="3200" dirty="0" smtClean="0"/>
              <a:t>were used </a:t>
            </a:r>
            <a:r>
              <a:rPr lang="en-US" sz="3200" dirty="0"/>
              <a:t>to determine if automation proliferation throughout the airline industry </a:t>
            </a:r>
            <a:r>
              <a:rPr lang="en-US" sz="3200" dirty="0" smtClean="0"/>
              <a:t>had </a:t>
            </a:r>
            <a:r>
              <a:rPr lang="en-US" sz="3200" dirty="0"/>
              <a:t>increased the number of accidents across the air transportation </a:t>
            </a:r>
            <a:r>
              <a:rPr lang="en-US" sz="3200" dirty="0" smtClean="0"/>
              <a:t>system.</a:t>
            </a:r>
          </a:p>
          <a:p>
            <a:pPr algn="just"/>
            <a:endParaRPr lang="en-US" sz="3200" dirty="0"/>
          </a:p>
          <a:p>
            <a:pPr algn="just"/>
            <a:r>
              <a:rPr lang="en-US" sz="3200" dirty="0" smtClean="0"/>
              <a:t>Using evaluative </a:t>
            </a:r>
            <a:r>
              <a:rPr lang="en-US" sz="3200" dirty="0"/>
              <a:t>research, airline recurrent training syllabi </a:t>
            </a:r>
            <a:r>
              <a:rPr lang="en-US" sz="3200" dirty="0" smtClean="0"/>
              <a:t>were </a:t>
            </a:r>
            <a:r>
              <a:rPr lang="en-US" sz="3200" dirty="0"/>
              <a:t>analyzed to assess the emphasis placed on automation usage as well as explore the methods used to reinforce foundational manual flying skills. FAA Advisory Circulars and NTSB recommendations </a:t>
            </a:r>
            <a:r>
              <a:rPr lang="en-US" sz="3200" dirty="0" smtClean="0"/>
              <a:t>were investigated </a:t>
            </a:r>
            <a:r>
              <a:rPr lang="en-US" sz="3200" dirty="0"/>
              <a:t>in cases where automation played key roles in accidents to see if and how findings are being assimilated into regulations or training syllabi.  By evaluating the inputs provided by the findings of government regulators and the resulting outputs as used by the airline operators, </a:t>
            </a:r>
            <a:r>
              <a:rPr lang="en-US" sz="3200" dirty="0" smtClean="0"/>
              <a:t>this study was able to gauge </a:t>
            </a:r>
            <a:r>
              <a:rPr lang="en-US" sz="3200" dirty="0"/>
              <a:t>the organizational effectiveness of the way lessons learned are translated to emerging problems such as automation overreliance. </a:t>
            </a:r>
            <a:endParaRPr lang="en-US" sz="3200" dirty="0" smtClean="0"/>
          </a:p>
          <a:p>
            <a:pPr algn="just"/>
            <a:endParaRPr lang="en-US" sz="3200" dirty="0"/>
          </a:p>
          <a:p>
            <a:pPr algn="just"/>
            <a:r>
              <a:rPr lang="en-US" sz="3200" dirty="0" smtClean="0"/>
              <a:t>Quantitative </a:t>
            </a:r>
            <a:r>
              <a:rPr lang="en-US" sz="3200" dirty="0"/>
              <a:t>data used </a:t>
            </a:r>
            <a:r>
              <a:rPr lang="en-US" sz="3200" dirty="0" smtClean="0"/>
              <a:t>was obtained </a:t>
            </a:r>
            <a:r>
              <a:rPr lang="en-US" sz="3200" dirty="0"/>
              <a:t>from the National Transportations Safety Board’s Aviation Accident </a:t>
            </a:r>
            <a:r>
              <a:rPr lang="en-US" sz="3200" dirty="0" smtClean="0"/>
              <a:t>Database in order to explore links between </a:t>
            </a:r>
            <a:r>
              <a:rPr lang="en-US" sz="3200" dirty="0"/>
              <a:t>the amount and complexity of automated systems available to pilots in current aircraft, and the amount of accidents that have an automation error as a factor in an accident.  The findings of this analysis </a:t>
            </a:r>
            <a:r>
              <a:rPr lang="en-US" sz="3200" dirty="0" smtClean="0"/>
              <a:t>indicated </a:t>
            </a:r>
            <a:r>
              <a:rPr lang="en-US" sz="3200" dirty="0"/>
              <a:t>the number of accidents that had automation misusage as a probable cause as analyzed over the last 34 years. </a:t>
            </a:r>
            <a:endParaRPr lang="en-US" sz="3200" dirty="0"/>
          </a:p>
        </p:txBody>
      </p:sp>
      <p:sp>
        <p:nvSpPr>
          <p:cNvPr id="6" name="Text Placeholder 5"/>
          <p:cNvSpPr>
            <a:spLocks noGrp="1"/>
          </p:cNvSpPr>
          <p:nvPr>
            <p:ph type="body" sz="quarter" idx="22"/>
          </p:nvPr>
        </p:nvSpPr>
        <p:spPr>
          <a:xfrm>
            <a:off x="11587166" y="11783675"/>
            <a:ext cx="10048875" cy="754045"/>
          </a:xfrm>
        </p:spPr>
        <p:txBody>
          <a:bodyPr/>
          <a:lstStyle/>
          <a:p>
            <a:r>
              <a:rPr lang="en-US" dirty="0" smtClean="0"/>
              <a:t>METHODS</a:t>
            </a:r>
            <a:endParaRPr lang="en-US" dirty="0"/>
          </a:p>
        </p:txBody>
      </p:sp>
      <p:sp>
        <p:nvSpPr>
          <p:cNvPr id="7" name="Text Placeholder 6"/>
          <p:cNvSpPr>
            <a:spLocks noGrp="1"/>
          </p:cNvSpPr>
          <p:nvPr>
            <p:ph type="body" sz="quarter" idx="23"/>
          </p:nvPr>
        </p:nvSpPr>
        <p:spPr>
          <a:xfrm>
            <a:off x="22258339" y="5503831"/>
            <a:ext cx="10048874" cy="6370953"/>
          </a:xfrm>
        </p:spPr>
        <p:txBody>
          <a:bodyPr/>
          <a:lstStyle/>
          <a:p>
            <a:pPr algn="just"/>
            <a:r>
              <a:rPr lang="en-US" sz="3200" dirty="0"/>
              <a:t>Based of the limitations for the data, 66 accidents met the criteria to be analyzed.  The accident rate per year ranged from 5 accidents, which occurred in five different years, and zero accidents, which occurred in seven years as shown in the chart below.  It is obvious from the data that the number of accidents occurring every year has significantly declined in recent years.  As the NTSB counts acts of terrorism as an accident, four of the accidents that occurred in 2001 were due to the terrorist acts on September 11th, 2001.  With these accidents removed, it would be even more apparent that commercial aviation has become safer than it ever has been.</a:t>
            </a:r>
            <a:endParaRPr lang="en-US" sz="3200" dirty="0"/>
          </a:p>
        </p:txBody>
      </p:sp>
      <p:sp>
        <p:nvSpPr>
          <p:cNvPr id="8" name="Text Placeholder 7"/>
          <p:cNvSpPr>
            <a:spLocks noGrp="1"/>
          </p:cNvSpPr>
          <p:nvPr>
            <p:ph type="body" sz="quarter" idx="24"/>
          </p:nvPr>
        </p:nvSpPr>
        <p:spPr/>
        <p:txBody>
          <a:bodyPr/>
          <a:lstStyle/>
          <a:p>
            <a:r>
              <a:rPr lang="en-US" dirty="0" smtClean="0"/>
              <a:t>RESULTS</a:t>
            </a:r>
            <a:endParaRPr lang="en-US" dirty="0"/>
          </a:p>
        </p:txBody>
      </p:sp>
      <p:sp>
        <p:nvSpPr>
          <p:cNvPr id="9" name="Text Placeholder 8"/>
          <p:cNvSpPr>
            <a:spLocks noGrp="1"/>
          </p:cNvSpPr>
          <p:nvPr>
            <p:ph type="body" sz="quarter" idx="25"/>
          </p:nvPr>
        </p:nvSpPr>
        <p:spPr/>
        <p:txBody>
          <a:bodyPr/>
          <a:lstStyle/>
          <a:p>
            <a:r>
              <a:rPr lang="en-US" dirty="0" smtClean="0"/>
              <a:t>DISCUSSION</a:t>
            </a:r>
            <a:endParaRPr lang="en-US" dirty="0"/>
          </a:p>
        </p:txBody>
      </p:sp>
      <p:sp>
        <p:nvSpPr>
          <p:cNvPr id="10" name="Text Placeholder 9"/>
          <p:cNvSpPr>
            <a:spLocks noGrp="1"/>
          </p:cNvSpPr>
          <p:nvPr>
            <p:ph type="body" sz="quarter" idx="26"/>
          </p:nvPr>
        </p:nvSpPr>
        <p:spPr>
          <a:xfrm>
            <a:off x="32914027" y="5503831"/>
            <a:ext cx="10047018" cy="18583527"/>
          </a:xfrm>
        </p:spPr>
        <p:txBody>
          <a:bodyPr/>
          <a:lstStyle/>
          <a:p>
            <a:pPr algn="just"/>
            <a:r>
              <a:rPr lang="en-US" sz="3200" dirty="0"/>
              <a:t>Because of the necessity for precision flight paths to adhere to the stricter separation guidelines, “Pilots may not use the [manual flight] skills as much on the line because of NEXTGEN requirements for more precise flight paths that can best be accomplished using the automated systems” (</a:t>
            </a:r>
            <a:r>
              <a:rPr lang="en-US" sz="3200" dirty="0" err="1"/>
              <a:t>Lyall</a:t>
            </a:r>
            <a:r>
              <a:rPr lang="en-US" sz="3200" dirty="0"/>
              <a:t>, England, </a:t>
            </a:r>
            <a:r>
              <a:rPr lang="en-US" sz="3200" dirty="0" err="1"/>
              <a:t>Harron</a:t>
            </a:r>
            <a:r>
              <a:rPr lang="en-US" sz="3200" dirty="0"/>
              <a:t>, Hoffa, Jones, </a:t>
            </a:r>
            <a:r>
              <a:rPr lang="en-US" sz="3200" dirty="0" err="1"/>
              <a:t>Lyall</a:t>
            </a:r>
            <a:r>
              <a:rPr lang="en-US" sz="3200" dirty="0"/>
              <a:t>, Taylor &amp; Wilson, 2011, p.).  While NEXTGEN promises more efficiency and greater capacity, one of the casualties of the new program would be the time allotted for manual flight skill practice.  Performance based navigation transforms the flight planning and in-flight execution roles of pilots and air traffic controllers greatly from today’s system</a:t>
            </a:r>
            <a:r>
              <a:rPr lang="en-US" sz="3200" dirty="0" smtClean="0"/>
              <a:t>.</a:t>
            </a:r>
          </a:p>
          <a:p>
            <a:pPr algn="just"/>
            <a:endParaRPr lang="en-US" sz="3200" dirty="0"/>
          </a:p>
          <a:p>
            <a:pPr algn="just"/>
            <a:r>
              <a:rPr lang="en-US" sz="3200" dirty="0"/>
              <a:t> There is little doubt that the introduction of highly capable automated systems has been a boon for commercial aviation safety.  The number of accidents continues to decrease to historic lows, to the point where the drive to the airport is more hazardous than a trans-continental flight. Automation saves money, increases efficiency, and improves passenger comfort.  Simultaneously, automation has trickled down earlier into flight training programs, whereas pilots once learned the fundamentals completely with stick-and-rudder skills, now the autopilot can be relied on to assist workload even early in the training syllabus.  Because of this abundance of automation in modern cockpits, pilots are much more apt to allow the system to fly the aircraft, rather than use the controls to fly themselves. </a:t>
            </a:r>
            <a:endParaRPr lang="en-US" sz="3200" dirty="0" smtClean="0"/>
          </a:p>
          <a:p>
            <a:pPr algn="just"/>
            <a:endParaRPr lang="en-US" sz="3200" dirty="0"/>
          </a:p>
          <a:p>
            <a:pPr algn="just"/>
            <a:r>
              <a:rPr lang="en-US" sz="3200" dirty="0"/>
              <a:t>Recent accidents have shown an atrophy of basic manual flying skills that have caused major accidents with great loss of life. Without concrete and meaningful action, pilots will continue to be unprepared to take over their aircraft in hazardous situations, and this will lead to more preventable accidents.</a:t>
            </a:r>
            <a:endParaRPr lang="en-US" sz="3200" dirty="0"/>
          </a:p>
        </p:txBody>
      </p:sp>
      <p:sp>
        <p:nvSpPr>
          <p:cNvPr id="11" name="Text Placeholder 10"/>
          <p:cNvSpPr>
            <a:spLocks noGrp="1"/>
          </p:cNvSpPr>
          <p:nvPr>
            <p:ph type="body" sz="quarter" idx="27"/>
          </p:nvPr>
        </p:nvSpPr>
        <p:spPr>
          <a:xfrm>
            <a:off x="32908052" y="23822609"/>
            <a:ext cx="10047018" cy="754045"/>
          </a:xfrm>
        </p:spPr>
        <p:txBody>
          <a:bodyPr/>
          <a:lstStyle/>
          <a:p>
            <a:r>
              <a:rPr lang="en-US" dirty="0" smtClean="0"/>
              <a:t>REFERENCES</a:t>
            </a:r>
            <a:endParaRPr lang="en-US" dirty="0"/>
          </a:p>
        </p:txBody>
      </p:sp>
      <p:sp>
        <p:nvSpPr>
          <p:cNvPr id="12" name="Text Placeholder 11"/>
          <p:cNvSpPr>
            <a:spLocks noGrp="1"/>
          </p:cNvSpPr>
          <p:nvPr>
            <p:ph type="body" sz="quarter" idx="28"/>
          </p:nvPr>
        </p:nvSpPr>
        <p:spPr>
          <a:xfrm>
            <a:off x="22268560" y="18813564"/>
            <a:ext cx="10052050" cy="5386068"/>
          </a:xfrm>
        </p:spPr>
        <p:txBody>
          <a:bodyPr/>
          <a:lstStyle/>
          <a:p>
            <a:pPr algn="just"/>
            <a:r>
              <a:rPr lang="en-US" sz="3200" dirty="0"/>
              <a:t>The data </a:t>
            </a:r>
            <a:r>
              <a:rPr lang="en-US" sz="3200" dirty="0" smtClean="0"/>
              <a:t>showed </a:t>
            </a:r>
            <a:r>
              <a:rPr lang="en-US" sz="3200" dirty="0"/>
              <a:t>a positive correlation between percentage of manual skill accidents </a:t>
            </a:r>
            <a:r>
              <a:rPr lang="en-US" sz="3200" dirty="0" smtClean="0"/>
              <a:t>over the study time period (</a:t>
            </a:r>
            <a:r>
              <a:rPr lang="en-US" sz="3200" i="1" dirty="0" smtClean="0"/>
              <a:t>r </a:t>
            </a:r>
            <a:r>
              <a:rPr lang="en-US" sz="3200" dirty="0" smtClean="0"/>
              <a:t>= 0.523, </a:t>
            </a:r>
            <a:r>
              <a:rPr lang="en-US" sz="3200" i="1" dirty="0" smtClean="0"/>
              <a:t>p </a:t>
            </a:r>
            <a:r>
              <a:rPr lang="en-US" sz="3200" dirty="0" smtClean="0"/>
              <a:t>= 0.007), which </a:t>
            </a:r>
            <a:r>
              <a:rPr lang="en-US" sz="3200" dirty="0"/>
              <a:t>indicates that the null hypothesis </a:t>
            </a:r>
            <a:r>
              <a:rPr lang="en-US" sz="3200" dirty="0" smtClean="0"/>
              <a:t>should </a:t>
            </a:r>
            <a:r>
              <a:rPr lang="en-US" sz="3200" dirty="0"/>
              <a:t>be rejected.  There </a:t>
            </a:r>
            <a:r>
              <a:rPr lang="en-US" sz="3200" dirty="0" smtClean="0"/>
              <a:t>was </a:t>
            </a:r>
            <a:r>
              <a:rPr lang="en-US" sz="3200" dirty="0"/>
              <a:t>a </a:t>
            </a:r>
            <a:r>
              <a:rPr lang="en-US" sz="3200" dirty="0" smtClean="0"/>
              <a:t>moderate correlation </a:t>
            </a:r>
            <a:r>
              <a:rPr lang="en-US" sz="3200" dirty="0"/>
              <a:t>between the percentage of accidents with a probable cause of pilot manual skill error </a:t>
            </a:r>
            <a:r>
              <a:rPr lang="en-US" sz="3200" dirty="0" smtClean="0"/>
              <a:t>from </a:t>
            </a:r>
            <a:r>
              <a:rPr lang="en-US" sz="3200" dirty="0"/>
              <a:t>1982 until 2013.  The data also shows that the correlation is a positive one, </a:t>
            </a:r>
            <a:r>
              <a:rPr lang="en-US" sz="3200" dirty="0" smtClean="0"/>
              <a:t>which indicates that accidents </a:t>
            </a:r>
            <a:r>
              <a:rPr lang="en-US" sz="3200" dirty="0"/>
              <a:t>have been more likely to have pilot manual skill error as a probable </a:t>
            </a:r>
            <a:r>
              <a:rPr lang="en-US" sz="3200" dirty="0" smtClean="0"/>
              <a:t>cause since 1982.</a:t>
            </a:r>
            <a:endParaRPr lang="en-US" sz="3200" dirty="0"/>
          </a:p>
        </p:txBody>
      </p:sp>
      <p:sp>
        <p:nvSpPr>
          <p:cNvPr id="13" name="Text Placeholder 12"/>
          <p:cNvSpPr>
            <a:spLocks noGrp="1"/>
          </p:cNvSpPr>
          <p:nvPr>
            <p:ph type="body" sz="quarter" idx="29"/>
          </p:nvPr>
        </p:nvSpPr>
        <p:spPr>
          <a:xfrm>
            <a:off x="32903020" y="28198363"/>
            <a:ext cx="10047018" cy="754045"/>
          </a:xfrm>
        </p:spPr>
        <p:txBody>
          <a:bodyPr/>
          <a:lstStyle/>
          <a:p>
            <a:r>
              <a:rPr lang="en-US" dirty="0" smtClean="0"/>
              <a:t>CONTACT</a:t>
            </a:r>
            <a:endParaRPr lang="en-US" dirty="0"/>
          </a:p>
        </p:txBody>
      </p:sp>
      <p:sp>
        <p:nvSpPr>
          <p:cNvPr id="14" name="Text Placeholder 13"/>
          <p:cNvSpPr>
            <a:spLocks noGrp="1"/>
          </p:cNvSpPr>
          <p:nvPr>
            <p:ph type="body" sz="quarter" idx="30"/>
          </p:nvPr>
        </p:nvSpPr>
        <p:spPr>
          <a:xfrm>
            <a:off x="32964830" y="28697318"/>
            <a:ext cx="10052050" cy="2893077"/>
          </a:xfrm>
        </p:spPr>
        <p:txBody>
          <a:bodyPr/>
          <a:lstStyle/>
          <a:p>
            <a:r>
              <a:rPr lang="en-US" sz="3200" dirty="0"/>
              <a:t>Direct all correspondence about this research to              Dr. David Ison, Research Chair, College of Aeronautics, Embry-Riddle Aeronautical University – Worldwide.             Email: </a:t>
            </a:r>
            <a:r>
              <a:rPr lang="en-US" sz="3200" dirty="0" smtClean="0">
                <a:hlinkClick r:id="rId3"/>
              </a:rPr>
              <a:t>david.ison@erau.edu</a:t>
            </a:r>
            <a:r>
              <a:rPr lang="en-US" sz="3200" dirty="0" smtClean="0"/>
              <a:t> </a:t>
            </a:r>
            <a:endParaRPr lang="en-US" sz="3200" dirty="0"/>
          </a:p>
          <a:p>
            <a:endParaRPr lang="en-US" dirty="0"/>
          </a:p>
        </p:txBody>
      </p:sp>
      <p:sp>
        <p:nvSpPr>
          <p:cNvPr id="15" name="Text Placeholder 14"/>
          <p:cNvSpPr>
            <a:spLocks noGrp="1"/>
          </p:cNvSpPr>
          <p:nvPr>
            <p:ph type="body" sz="quarter" idx="96"/>
          </p:nvPr>
        </p:nvSpPr>
        <p:spPr>
          <a:xfrm>
            <a:off x="934143" y="21053971"/>
            <a:ext cx="10056813" cy="10015027"/>
          </a:xfrm>
        </p:spPr>
        <p:txBody>
          <a:bodyPr/>
          <a:lstStyle/>
          <a:p>
            <a:pPr algn="just"/>
            <a:r>
              <a:rPr lang="en-US" sz="3200" dirty="0" smtClean="0"/>
              <a:t>This </a:t>
            </a:r>
            <a:r>
              <a:rPr lang="en-US" sz="3200" dirty="0"/>
              <a:t>research </a:t>
            </a:r>
            <a:r>
              <a:rPr lang="en-US" sz="3200" dirty="0" smtClean="0"/>
              <a:t>explored </a:t>
            </a:r>
            <a:r>
              <a:rPr lang="en-US" sz="3200" dirty="0"/>
              <a:t>and </a:t>
            </a:r>
            <a:r>
              <a:rPr lang="en-US" sz="3200" dirty="0" smtClean="0"/>
              <a:t>analyzed </a:t>
            </a:r>
            <a:r>
              <a:rPr lang="en-US" sz="3200" dirty="0"/>
              <a:t>the impact that sophisticated automation systems have had on the overall safety of airline operations, especially in the context of pilot foundational skill proficiency.  Various sources of information such as accident reports, training syllabi, and currency requirements for both manned and unmanned aircraft will be examined to determine the key factors in accidents involving automation as a </a:t>
            </a:r>
            <a:r>
              <a:rPr lang="en-US" sz="3200" dirty="0" smtClean="0"/>
              <a:t>factor.</a:t>
            </a:r>
          </a:p>
          <a:p>
            <a:pPr algn="just"/>
            <a:endParaRPr lang="en-US" sz="3200" dirty="0" smtClean="0"/>
          </a:p>
          <a:p>
            <a:pPr algn="just"/>
            <a:r>
              <a:rPr lang="en-US" sz="3200" dirty="0" smtClean="0"/>
              <a:t>Although </a:t>
            </a:r>
            <a:r>
              <a:rPr lang="en-US" sz="3200" dirty="0"/>
              <a:t>the use of automated aircraft systems has rapidly increased since the 1950’s, the complexities and reliance on these systems has also steadily increased.  Today, flight operations occur with very little manual pilot manipulation of the controls</a:t>
            </a:r>
            <a:r>
              <a:rPr lang="en-US" sz="3200" dirty="0" smtClean="0"/>
              <a:t>. Several high profile accidents have occurred that potentially involved poor pilot handling due to reliance on automated systems. A critical part of NEXTGEN is based upon increased reliance on automation which is clearly problematic in light of the pilot skill degradation associated with such use. </a:t>
            </a:r>
            <a:endParaRPr lang="en-US" sz="3200" dirty="0"/>
          </a:p>
        </p:txBody>
      </p:sp>
      <p:sp>
        <p:nvSpPr>
          <p:cNvPr id="16" name="Text Placeholder 15"/>
          <p:cNvSpPr>
            <a:spLocks noGrp="1"/>
          </p:cNvSpPr>
          <p:nvPr>
            <p:ph type="body" sz="quarter" idx="150"/>
          </p:nvPr>
        </p:nvSpPr>
        <p:spPr/>
        <p:txBody>
          <a:bodyPr/>
          <a:lstStyle/>
          <a:p>
            <a:r>
              <a:rPr lang="en-US" dirty="0" smtClean="0"/>
              <a:t>Embry-Riddle Aeronautical University – Worldwide</a:t>
            </a:r>
            <a:endParaRPr lang="en-US" dirty="0"/>
          </a:p>
        </p:txBody>
      </p:sp>
      <p:sp>
        <p:nvSpPr>
          <p:cNvPr id="17" name="Text Placeholder 16"/>
          <p:cNvSpPr>
            <a:spLocks noGrp="1"/>
          </p:cNvSpPr>
          <p:nvPr>
            <p:ph type="body" sz="quarter" idx="151"/>
          </p:nvPr>
        </p:nvSpPr>
        <p:spPr/>
        <p:txBody>
          <a:bodyPr/>
          <a:lstStyle/>
          <a:p>
            <a:r>
              <a:rPr lang="en-US" dirty="0" smtClean="0"/>
              <a:t>James Willette and Dr. David Ison</a:t>
            </a:r>
            <a:endParaRPr lang="en-US" dirty="0"/>
          </a:p>
        </p:txBody>
      </p:sp>
      <p:sp>
        <p:nvSpPr>
          <p:cNvPr id="18" name="Text Placeholder 17"/>
          <p:cNvSpPr>
            <a:spLocks noGrp="1"/>
          </p:cNvSpPr>
          <p:nvPr>
            <p:ph type="body" sz="quarter" idx="153"/>
          </p:nvPr>
        </p:nvSpPr>
        <p:spPr/>
        <p:txBody>
          <a:bodyPr>
            <a:normAutofit fontScale="70000" lnSpcReduction="20000"/>
          </a:bodyPr>
          <a:lstStyle/>
          <a:p>
            <a:r>
              <a:rPr lang="en-US" dirty="0"/>
              <a:t>NEXTGEN and the Potential Negative Effects on Pilot Manual Flying Skills</a:t>
            </a:r>
            <a:endParaRPr lang="en-US" dirty="0"/>
          </a:p>
        </p:txBody>
      </p:sp>
      <p:pic>
        <p:nvPicPr>
          <p:cNvPr id="19" name="Picture 4" descr="http://aviationed.net/wp-content/uploads/2015/04/Embry-Riddle_Aeronautical_University_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88166" y="84486"/>
            <a:ext cx="3462176" cy="346217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images.fasvig.info/Logo/NextG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391" y="255815"/>
            <a:ext cx="5275026" cy="263751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6"/>
          <a:stretch>
            <a:fillRect/>
          </a:stretch>
        </p:blipFill>
        <p:spPr>
          <a:xfrm>
            <a:off x="11587168" y="4963120"/>
            <a:ext cx="10048874" cy="6697576"/>
          </a:xfrm>
          <a:prstGeom prst="rect">
            <a:avLst/>
          </a:prstGeom>
        </p:spPr>
      </p:pic>
      <p:pic>
        <p:nvPicPr>
          <p:cNvPr id="20" name="Picture 19"/>
          <p:cNvPicPr>
            <a:picLocks noChangeAspect="1"/>
          </p:cNvPicPr>
          <p:nvPr/>
        </p:nvPicPr>
        <p:blipFill>
          <a:blip r:embed="rId7"/>
          <a:stretch>
            <a:fillRect/>
          </a:stretch>
        </p:blipFill>
        <p:spPr>
          <a:xfrm>
            <a:off x="11861389" y="27751423"/>
            <a:ext cx="9774651" cy="3176762"/>
          </a:xfrm>
          <a:prstGeom prst="rect">
            <a:avLst/>
          </a:prstGeom>
        </p:spPr>
      </p:pic>
      <p:pic>
        <p:nvPicPr>
          <p:cNvPr id="25" name="Picture 24"/>
          <p:cNvPicPr>
            <a:picLocks noChangeAspect="1"/>
          </p:cNvPicPr>
          <p:nvPr/>
        </p:nvPicPr>
        <p:blipFill>
          <a:blip r:embed="rId8"/>
          <a:stretch>
            <a:fillRect/>
          </a:stretch>
        </p:blipFill>
        <p:spPr>
          <a:xfrm>
            <a:off x="22232253" y="11895038"/>
            <a:ext cx="10069880" cy="6301796"/>
          </a:xfrm>
          <a:prstGeom prst="rect">
            <a:avLst/>
          </a:prstGeom>
        </p:spPr>
      </p:pic>
      <p:pic>
        <p:nvPicPr>
          <p:cNvPr id="27" name="Picture 26"/>
          <p:cNvPicPr/>
          <p:nvPr/>
        </p:nvPicPr>
        <p:blipFill>
          <a:blip r:embed="rId9">
            <a:extLst>
              <a:ext uri="{28A0092B-C50C-407E-A947-70E740481C1C}">
                <a14:useLocalDpi xmlns:a14="http://schemas.microsoft.com/office/drawing/2010/main" val="0"/>
              </a:ext>
            </a:extLst>
          </a:blip>
          <a:stretch>
            <a:fillRect/>
          </a:stretch>
        </p:blipFill>
        <p:spPr>
          <a:xfrm>
            <a:off x="22744355" y="24463004"/>
            <a:ext cx="9112162" cy="6154648"/>
          </a:xfrm>
          <a:prstGeom prst="rect">
            <a:avLst/>
          </a:prstGeom>
        </p:spPr>
      </p:pic>
      <p:sp>
        <p:nvSpPr>
          <p:cNvPr id="29" name="Text Placeholder 13"/>
          <p:cNvSpPr txBox="1">
            <a:spLocks/>
          </p:cNvSpPr>
          <p:nvPr/>
        </p:nvSpPr>
        <p:spPr>
          <a:xfrm>
            <a:off x="32903020" y="24576654"/>
            <a:ext cx="10052050" cy="1908192"/>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3200" dirty="0"/>
              <a:t>To request relevant references, please scan the below QR code:</a:t>
            </a:r>
          </a:p>
          <a:p>
            <a:endParaRPr lang="en-US" dirty="0"/>
          </a:p>
        </p:txBody>
      </p:sp>
      <p:pic>
        <p:nvPicPr>
          <p:cNvPr id="28" name="Picture 2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543236" y="25426745"/>
            <a:ext cx="2771618" cy="2771618"/>
          </a:xfrm>
          <a:prstGeom prst="rect">
            <a:avLst/>
          </a:prstGeom>
        </p:spPr>
      </p:pic>
    </p:spTree>
    <p:extLst>
      <p:ext uri="{BB962C8B-B14F-4D97-AF65-F5344CB8AC3E}">
        <p14:creationId xmlns:p14="http://schemas.microsoft.com/office/powerpoint/2010/main" val="3425218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36x48-Template-V2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1354</TotalTime>
  <Words>1226</Words>
  <Application>Microsoft Office PowerPoint</Application>
  <PresentationFormat>Custom</PresentationFormat>
  <Paragraphs>29</Paragraphs>
  <Slides>1</Slides>
  <Notes>1</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Times New Roman</vt:lpstr>
      <vt:lpstr>Trebuchet MS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Reviewer</cp:lastModifiedBy>
  <cp:revision>77</cp:revision>
  <cp:lastPrinted>2015-06-29T17:31:11Z</cp:lastPrinted>
  <dcterms:created xsi:type="dcterms:W3CDTF">2012-02-03T19:11:35Z</dcterms:created>
  <dcterms:modified xsi:type="dcterms:W3CDTF">2015-08-28T23:37:13Z</dcterms:modified>
</cp:coreProperties>
</file>