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7"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F2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8" d="100"/>
          <a:sy n="18" d="100"/>
        </p:scale>
        <p:origin x="1080" y="12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C10306-C5EE-4476-BE49-904E8619665D}" type="datetimeFigureOut">
              <a:rPr lang="en-US" smtClean="0"/>
              <a:t>9/21/2015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D03AE-D461-494A-8743-5711DA6A56EB}" type="slidenum">
              <a:rPr lang="en-US" smtClean="0"/>
              <a:t>‹#›</a:t>
            </a:fld>
            <a:endParaRPr lang="en-US"/>
          </a:p>
        </p:txBody>
      </p:sp>
    </p:spTree>
    <p:extLst>
      <p:ext uri="{BB962C8B-B14F-4D97-AF65-F5344CB8AC3E}">
        <p14:creationId xmlns:p14="http://schemas.microsoft.com/office/powerpoint/2010/main" val="3863547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65E6746-0336-4F01-A224-A29CB7D98408}" type="slidenum">
              <a:rPr lang="en-US" altLang="en-US" smtClean="0">
                <a:solidFill>
                  <a:srgbClr val="000000"/>
                </a:solidFill>
              </a:rPr>
              <a:pPr/>
              <a:t>1</a:t>
            </a:fld>
            <a:endParaRPr lang="en-US" altLang="en-US" smtClean="0">
              <a:solidFill>
                <a:srgbClr val="000000"/>
              </a:solidFill>
            </a:endParaRPr>
          </a:p>
        </p:txBody>
      </p:sp>
      <p:sp>
        <p:nvSpPr>
          <p:cNvPr id="330755" name="Rectangle 2"/>
          <p:cNvSpPr>
            <a:spLocks noGrp="1" noRot="1" noChangeAspect="1" noChangeArrowheads="1" noTextEdit="1"/>
          </p:cNvSpPr>
          <p:nvPr>
            <p:ph type="sldImg"/>
          </p:nvPr>
        </p:nvSpPr>
        <p:spPr bwMode="auto">
          <a:xfrm>
            <a:off x="1158875" y="684213"/>
            <a:ext cx="4667250" cy="35004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0756" name="Rectangle 3"/>
          <p:cNvSpPr>
            <a:spLocks noGrp="1" noChangeArrowheads="1"/>
          </p:cNvSpPr>
          <p:nvPr>
            <p:ph type="body" idx="1"/>
          </p:nvPr>
        </p:nvSpPr>
        <p:spPr bwMode="auto">
          <a:xfrm>
            <a:off x="909638" y="4414838"/>
            <a:ext cx="5164137" cy="4184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cs typeface="Times New Roman" panose="02020603050405020304" pitchFamily="18" charset="0"/>
            </a:endParaRPr>
          </a:p>
        </p:txBody>
      </p:sp>
    </p:spTree>
    <p:extLst>
      <p:ext uri="{BB962C8B-B14F-4D97-AF65-F5344CB8AC3E}">
        <p14:creationId xmlns:p14="http://schemas.microsoft.com/office/powerpoint/2010/main" val="1502251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4" name="Picture 15" descr="AVIATION_open"/>
          <p:cNvPicPr>
            <a:picLocks noChangeAspect="1" noChangeArrowheads="1"/>
          </p:cNvPicPr>
          <p:nvPr/>
        </p:nvPicPr>
        <p:blipFill>
          <a:blip r:embed="rId2">
            <a:lum bright="-6000"/>
            <a:extLst>
              <a:ext uri="{28A0092B-C50C-407E-A947-70E740481C1C}">
                <a14:useLocalDpi xmlns:a14="http://schemas.microsoft.com/office/drawing/2010/main" val="0"/>
              </a:ext>
            </a:extLst>
          </a:blip>
          <a:srcRect/>
          <a:stretch>
            <a:fillRect/>
          </a:stretch>
        </p:blipFill>
        <p:spPr bwMode="ltGray">
          <a:xfrm>
            <a:off x="0" y="0"/>
            <a:ext cx="43891200" cy="3291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8"/>
          <p:cNvSpPr>
            <a:spLocks noChangeShapeType="1"/>
          </p:cNvSpPr>
          <p:nvPr/>
        </p:nvSpPr>
        <p:spPr bwMode="auto">
          <a:xfrm>
            <a:off x="15727680" y="9509760"/>
            <a:ext cx="28163520" cy="0"/>
          </a:xfrm>
          <a:prstGeom prst="line">
            <a:avLst/>
          </a:prstGeom>
          <a:noFill/>
          <a:ln w="9525">
            <a:solidFill>
              <a:srgbClr val="D2B154"/>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4389120" eaLnBrk="0" fontAlgn="base" hangingPunct="0">
              <a:spcBef>
                <a:spcPct val="0"/>
              </a:spcBef>
              <a:spcAft>
                <a:spcPct val="0"/>
              </a:spcAft>
            </a:pPr>
            <a:endParaRPr lang="en-US" sz="8640" smtClean="0">
              <a:solidFill>
                <a:srgbClr val="000000"/>
              </a:solidFill>
              <a:ea typeface="ＭＳ Ｐゴシック" panose="020B0600070205080204" pitchFamily="34" charset="-128"/>
            </a:endParaRPr>
          </a:p>
        </p:txBody>
      </p:sp>
      <p:sp>
        <p:nvSpPr>
          <p:cNvPr id="6" name="Text Box 12"/>
          <p:cNvSpPr txBox="1">
            <a:spLocks noChangeArrowheads="1"/>
          </p:cNvSpPr>
          <p:nvPr/>
        </p:nvSpPr>
        <p:spPr bwMode="auto">
          <a:xfrm>
            <a:off x="15727680" y="9875520"/>
            <a:ext cx="18288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defTabSz="4389120" eaLnBrk="0" fontAlgn="base" hangingPunct="0">
              <a:spcBef>
                <a:spcPct val="50000"/>
              </a:spcBef>
              <a:spcAft>
                <a:spcPct val="0"/>
              </a:spcAft>
              <a:defRPr/>
            </a:pPr>
            <a:r>
              <a:rPr lang="en-US" altLang="en-US" sz="9600" i="1" smtClean="0">
                <a:solidFill>
                  <a:srgbClr val="ECBF00"/>
                </a:solidFill>
              </a:rPr>
              <a:t>Office of Aviation Safety</a:t>
            </a:r>
          </a:p>
        </p:txBody>
      </p:sp>
      <p:sp>
        <p:nvSpPr>
          <p:cNvPr id="154627" name="Rectangle 3"/>
          <p:cNvSpPr>
            <a:spLocks noGrp="1" noChangeArrowheads="1"/>
          </p:cNvSpPr>
          <p:nvPr>
            <p:ph type="ctrTitle"/>
          </p:nvPr>
        </p:nvSpPr>
        <p:spPr>
          <a:xfrm>
            <a:off x="16093440" y="13533122"/>
            <a:ext cx="24658320" cy="5836920"/>
          </a:xfrm>
          <a:prstGeom prst="rect">
            <a:avLst/>
          </a:prstGeom>
          <a:effectLst>
            <a:outerShdw dist="35921" dir="2700000" algn="ctr" rotWithShape="0">
              <a:schemeClr val="tx1"/>
            </a:outerShdw>
          </a:effectLst>
        </p:spPr>
        <p:txBody>
          <a:bodyPr anchor="ctr"/>
          <a:lstStyle>
            <a:lvl1pPr>
              <a:defRPr/>
            </a:lvl1pPr>
          </a:lstStyle>
          <a:p>
            <a:pPr lvl="0"/>
            <a:r>
              <a:rPr lang="en-US" altLang="en-US" noProof="0" smtClean="0"/>
              <a:t>Click to edit Master title style</a:t>
            </a:r>
          </a:p>
        </p:txBody>
      </p:sp>
      <p:sp>
        <p:nvSpPr>
          <p:cNvPr id="154628" name="Rectangle 4"/>
          <p:cNvSpPr>
            <a:spLocks noGrp="1" noChangeArrowheads="1"/>
          </p:cNvSpPr>
          <p:nvPr>
            <p:ph type="subTitle" idx="1"/>
          </p:nvPr>
        </p:nvSpPr>
        <p:spPr>
          <a:xfrm>
            <a:off x="16093440" y="19385280"/>
            <a:ext cx="24658320" cy="4754880"/>
          </a:xfrm>
          <a:prstGeom prst="rect">
            <a:avLst/>
          </a:prstGeom>
        </p:spPr>
        <p:txBody>
          <a:bodyPr/>
          <a:lstStyle>
            <a:lvl1pPr marL="0" indent="0">
              <a:buFontTx/>
              <a:buNone/>
              <a:defRPr/>
            </a:lvl1pPr>
          </a:lstStyle>
          <a:p>
            <a:pPr lvl="0"/>
            <a:r>
              <a:rPr lang="en-US" altLang="en-US" noProof="0" smtClean="0"/>
              <a:t>Click to edit Master subtitle style</a:t>
            </a:r>
          </a:p>
        </p:txBody>
      </p:sp>
    </p:spTree>
    <p:extLst>
      <p:ext uri="{BB962C8B-B14F-4D97-AF65-F5344CB8AC3E}">
        <p14:creationId xmlns:p14="http://schemas.microsoft.com/office/powerpoint/2010/main" val="73116707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560320" y="731520"/>
            <a:ext cx="38130480" cy="329184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5120643"/>
            <a:ext cx="38039040" cy="2452878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9537593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58182" y="731523"/>
            <a:ext cx="9532618" cy="2891790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60320" y="731523"/>
            <a:ext cx="27866342" cy="2891790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922791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mediaAndTx" preserve="1">
  <p:cSld name="Title, Media Clip and Text">
    <p:spTree>
      <p:nvGrpSpPr>
        <p:cNvPr id="1" name=""/>
        <p:cNvGrpSpPr/>
        <p:nvPr/>
      </p:nvGrpSpPr>
      <p:grpSpPr>
        <a:xfrm>
          <a:off x="0" y="0"/>
          <a:ext cx="0" cy="0"/>
          <a:chOff x="0" y="0"/>
          <a:chExt cx="0" cy="0"/>
        </a:xfrm>
      </p:grpSpPr>
      <p:sp>
        <p:nvSpPr>
          <p:cNvPr id="2" name="Title 1"/>
          <p:cNvSpPr>
            <a:spLocks noGrp="1"/>
          </p:cNvSpPr>
          <p:nvPr>
            <p:ph type="title"/>
          </p:nvPr>
        </p:nvSpPr>
        <p:spPr>
          <a:xfrm>
            <a:off x="2560320" y="731520"/>
            <a:ext cx="38130480" cy="3291840"/>
          </a:xfrm>
          <a:prstGeom prst="rect">
            <a:avLst/>
          </a:prstGeom>
        </p:spPr>
        <p:txBody>
          <a:bodyPr/>
          <a:lstStyle/>
          <a:p>
            <a:r>
              <a:rPr lang="en-US" smtClean="0"/>
              <a:t>Click to edit Master title style</a:t>
            </a:r>
            <a:endParaRPr lang="en-US"/>
          </a:p>
        </p:txBody>
      </p:sp>
      <p:sp>
        <p:nvSpPr>
          <p:cNvPr id="3" name="Media Placeholder 2"/>
          <p:cNvSpPr>
            <a:spLocks noGrp="1"/>
          </p:cNvSpPr>
          <p:nvPr>
            <p:ph type="media" sz="half" idx="1"/>
          </p:nvPr>
        </p:nvSpPr>
        <p:spPr>
          <a:xfrm>
            <a:off x="2560320" y="5120643"/>
            <a:ext cx="18653760" cy="24528782"/>
          </a:xfrm>
          <a:prstGeom prst="rect">
            <a:avLst/>
          </a:prstGeom>
        </p:spPr>
        <p:txBody>
          <a:bodyPr/>
          <a:lstStyle/>
          <a:p>
            <a:pPr lvl="0"/>
            <a:endParaRPr lang="en-US" noProof="0"/>
          </a:p>
        </p:txBody>
      </p:sp>
      <p:sp>
        <p:nvSpPr>
          <p:cNvPr id="4" name="Text Placeholder 3"/>
          <p:cNvSpPr>
            <a:spLocks noGrp="1"/>
          </p:cNvSpPr>
          <p:nvPr>
            <p:ph type="body" sz="half" idx="2"/>
          </p:nvPr>
        </p:nvSpPr>
        <p:spPr>
          <a:xfrm>
            <a:off x="21945600" y="5120643"/>
            <a:ext cx="18653760" cy="2452878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87331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C:\Users\coimbra\Downloads\Índic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848542" y="29969462"/>
            <a:ext cx="5699760" cy="2583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60320" y="731520"/>
            <a:ext cx="38130480" cy="329184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291840" y="5120643"/>
            <a:ext cx="38039040" cy="2452878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2216578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5"/>
            <a:ext cx="37856160" cy="13693138"/>
          </a:xfrm>
          <a:prstGeom prst="rect">
            <a:avLst/>
          </a:prstGeom>
        </p:spPr>
        <p:txBody>
          <a:bodyPr anchor="b"/>
          <a:lstStyle>
            <a:lvl1pPr>
              <a:defRPr sz="28800"/>
            </a:lvl1pPr>
          </a:lstStyle>
          <a:p>
            <a:r>
              <a:rPr lang="en-US" smtClean="0"/>
              <a:t>Click to edit Master title style</a:t>
            </a:r>
            <a:endParaRPr lang="en-US"/>
          </a:p>
        </p:txBody>
      </p:sp>
      <p:sp>
        <p:nvSpPr>
          <p:cNvPr id="3" name="Text Placeholder 2"/>
          <p:cNvSpPr>
            <a:spLocks noGrp="1"/>
          </p:cNvSpPr>
          <p:nvPr>
            <p:ph type="body" idx="1"/>
          </p:nvPr>
        </p:nvSpPr>
        <p:spPr>
          <a:xfrm>
            <a:off x="2994662" y="22029425"/>
            <a:ext cx="37856160" cy="7200898"/>
          </a:xfrm>
          <a:prstGeom prst="rect">
            <a:avLst/>
          </a:prstGeom>
        </p:spPr>
        <p:txBody>
          <a:bodyPr/>
          <a:lstStyle>
            <a:lvl1pPr marL="0" indent="0">
              <a:buNone/>
              <a:defRPr sz="11520"/>
            </a:lvl1pPr>
            <a:lvl2pPr marL="2194560" indent="0">
              <a:buNone/>
              <a:defRPr sz="9600"/>
            </a:lvl2pPr>
            <a:lvl3pPr marL="4389120" indent="0">
              <a:buNone/>
              <a:defRPr sz="8640"/>
            </a:lvl3pPr>
            <a:lvl4pPr marL="6583680" indent="0">
              <a:buNone/>
              <a:defRPr sz="7680"/>
            </a:lvl4pPr>
            <a:lvl5pPr marL="8778240" indent="0">
              <a:buNone/>
              <a:defRPr sz="7680"/>
            </a:lvl5pPr>
            <a:lvl6pPr marL="10972800" indent="0">
              <a:buNone/>
              <a:defRPr sz="7680"/>
            </a:lvl6pPr>
            <a:lvl7pPr marL="13167360" indent="0">
              <a:buNone/>
              <a:defRPr sz="7680"/>
            </a:lvl7pPr>
            <a:lvl8pPr marL="15361920" indent="0">
              <a:buNone/>
              <a:defRPr sz="7680"/>
            </a:lvl8pPr>
            <a:lvl9pPr marL="17556480" indent="0">
              <a:buNone/>
              <a:defRPr sz="7680"/>
            </a:lvl9pPr>
          </a:lstStyle>
          <a:p>
            <a:pPr lvl="0"/>
            <a:r>
              <a:rPr lang="en-US" smtClean="0"/>
              <a:t>Click to edit Master text styles</a:t>
            </a:r>
          </a:p>
        </p:txBody>
      </p:sp>
    </p:spTree>
    <p:extLst>
      <p:ext uri="{BB962C8B-B14F-4D97-AF65-F5344CB8AC3E}">
        <p14:creationId xmlns:p14="http://schemas.microsoft.com/office/powerpoint/2010/main" val="364547408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60320" y="731520"/>
            <a:ext cx="38130480" cy="329184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560320" y="5120643"/>
            <a:ext cx="18653760" cy="2452878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945600" y="5120643"/>
            <a:ext cx="18653760" cy="2452878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137356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5142" y="1752603"/>
            <a:ext cx="37856160" cy="636270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3025145" y="8069582"/>
            <a:ext cx="18569938"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4" name="Content Placeholder 3"/>
          <p:cNvSpPr>
            <a:spLocks noGrp="1"/>
          </p:cNvSpPr>
          <p:nvPr>
            <p:ph sz="half" idx="2"/>
          </p:nvPr>
        </p:nvSpPr>
        <p:spPr>
          <a:xfrm>
            <a:off x="3025145" y="12024360"/>
            <a:ext cx="185699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19920" y="8069582"/>
            <a:ext cx="18661382"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smtClean="0"/>
              <a:t>Click to edit Master text styles</a:t>
            </a:r>
          </a:p>
        </p:txBody>
      </p:sp>
      <p:sp>
        <p:nvSpPr>
          <p:cNvPr id="6" name="Content Placeholder 5"/>
          <p:cNvSpPr>
            <a:spLocks noGrp="1"/>
          </p:cNvSpPr>
          <p:nvPr>
            <p:ph sz="quarter" idx="4"/>
          </p:nvPr>
        </p:nvSpPr>
        <p:spPr>
          <a:xfrm>
            <a:off x="22219920" y="12024360"/>
            <a:ext cx="18661382"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55606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560320" y="731520"/>
            <a:ext cx="38130480" cy="329184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8462203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145618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5145" y="2194560"/>
            <a:ext cx="14157960" cy="7680960"/>
          </a:xfrm>
          <a:prstGeom prst="rect">
            <a:avLst/>
          </a:prstGeom>
        </p:spPr>
        <p:txBody>
          <a:bodyPr anchor="b"/>
          <a:lstStyle>
            <a:lvl1pPr>
              <a:defRPr sz="15360"/>
            </a:lvl1pPr>
          </a:lstStyle>
          <a:p>
            <a:r>
              <a:rPr lang="en-US" smtClean="0"/>
              <a:t>Click to edit Master title style</a:t>
            </a:r>
            <a:endParaRPr lang="en-US"/>
          </a:p>
        </p:txBody>
      </p:sp>
      <p:sp>
        <p:nvSpPr>
          <p:cNvPr id="3" name="Content Placeholder 2"/>
          <p:cNvSpPr>
            <a:spLocks noGrp="1"/>
          </p:cNvSpPr>
          <p:nvPr>
            <p:ph idx="1"/>
          </p:nvPr>
        </p:nvSpPr>
        <p:spPr>
          <a:xfrm>
            <a:off x="18661382" y="4739642"/>
            <a:ext cx="22219920" cy="23393400"/>
          </a:xfrm>
          <a:prstGeom prst="rect">
            <a:avLst/>
          </a:prstGeo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25145" y="9875520"/>
            <a:ext cx="14157960"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Tree>
    <p:extLst>
      <p:ext uri="{BB962C8B-B14F-4D97-AF65-F5344CB8AC3E}">
        <p14:creationId xmlns:p14="http://schemas.microsoft.com/office/powerpoint/2010/main" val="14050944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5145" y="2194560"/>
            <a:ext cx="14157960" cy="7680960"/>
          </a:xfrm>
          <a:prstGeom prst="rect">
            <a:avLst/>
          </a:prstGeom>
        </p:spPr>
        <p:txBody>
          <a:bodyPr anchor="b"/>
          <a:lstStyle>
            <a:lvl1pPr>
              <a:defRPr sz="15360"/>
            </a:lvl1pPr>
          </a:lstStyle>
          <a:p>
            <a:r>
              <a:rPr lang="en-US" smtClean="0"/>
              <a:t>Click to edit Master title style</a:t>
            </a:r>
            <a:endParaRPr lang="en-US"/>
          </a:p>
        </p:txBody>
      </p:sp>
      <p:sp>
        <p:nvSpPr>
          <p:cNvPr id="3" name="Picture Placeholder 2"/>
          <p:cNvSpPr>
            <a:spLocks noGrp="1"/>
          </p:cNvSpPr>
          <p:nvPr>
            <p:ph type="pic" idx="1"/>
          </p:nvPr>
        </p:nvSpPr>
        <p:spPr>
          <a:xfrm>
            <a:off x="18661382" y="4739642"/>
            <a:ext cx="22219920" cy="23393400"/>
          </a:xfrm>
          <a:prstGeom prst="rect">
            <a:avLst/>
          </a:prstGeom>
        </p:spPr>
        <p:txBody>
          <a:bodyPr/>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pPr lvl="0"/>
            <a:endParaRPr lang="en-US" noProof="0"/>
          </a:p>
        </p:txBody>
      </p:sp>
      <p:sp>
        <p:nvSpPr>
          <p:cNvPr id="4" name="Text Placeholder 3"/>
          <p:cNvSpPr>
            <a:spLocks noGrp="1"/>
          </p:cNvSpPr>
          <p:nvPr>
            <p:ph type="body" sz="half" idx="2"/>
          </p:nvPr>
        </p:nvSpPr>
        <p:spPr>
          <a:xfrm>
            <a:off x="3025145" y="9875520"/>
            <a:ext cx="14157960"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smtClean="0"/>
              <a:t>Click to edit Master text styles</a:t>
            </a:r>
          </a:p>
        </p:txBody>
      </p:sp>
    </p:spTree>
    <p:extLst>
      <p:ext uri="{BB962C8B-B14F-4D97-AF65-F5344CB8AC3E}">
        <p14:creationId xmlns:p14="http://schemas.microsoft.com/office/powerpoint/2010/main" val="277205747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pic>
        <p:nvPicPr>
          <p:cNvPr id="3074" name="Picture 10" descr="AVIATION_slide"/>
          <p:cNvPicPr>
            <a:picLocks noChangeAspect="1" noChangeArrowheads="1"/>
          </p:cNvPicPr>
          <p:nvPr/>
        </p:nvPicPr>
        <p:blipFill>
          <a:blip r:embed="rId15">
            <a:extLst>
              <a:ext uri="{28A0092B-C50C-407E-A947-70E740481C1C}">
                <a14:useLocalDpi xmlns:a14="http://schemas.microsoft.com/office/drawing/2010/main" val="0"/>
              </a:ext>
            </a:extLst>
          </a:blip>
          <a:srcRect b="13333"/>
          <a:stretch>
            <a:fillRect/>
          </a:stretch>
        </p:blipFill>
        <p:spPr bwMode="ltGray">
          <a:xfrm>
            <a:off x="60960" y="0"/>
            <a:ext cx="43891200" cy="3291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27315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p:timing>
    <p:tnLst>
      <p:par>
        <p:cTn id="1" dur="indefinite" restart="never" nodeType="tmRoot"/>
      </p:par>
    </p:tnLst>
  </p:timing>
  <p:txStyles>
    <p:titleStyle>
      <a:lvl1pPr algn="l" rtl="0" eaLnBrk="0" fontAlgn="base" hangingPunct="0">
        <a:spcBef>
          <a:spcPct val="0"/>
        </a:spcBef>
        <a:spcAft>
          <a:spcPct val="0"/>
        </a:spcAft>
        <a:defRPr sz="19200" b="1" kern="1200">
          <a:solidFill>
            <a:srgbClr val="ECBF00"/>
          </a:solidFill>
          <a:latin typeface="+mj-lt"/>
          <a:ea typeface="+mj-ea"/>
          <a:cs typeface="+mj-cs"/>
        </a:defRPr>
      </a:lvl1pPr>
      <a:lvl2pPr algn="l" rtl="0" eaLnBrk="0" fontAlgn="base" hangingPunct="0">
        <a:spcBef>
          <a:spcPct val="0"/>
        </a:spcBef>
        <a:spcAft>
          <a:spcPct val="0"/>
        </a:spcAft>
        <a:defRPr sz="19200" b="1">
          <a:solidFill>
            <a:srgbClr val="ECBF00"/>
          </a:solidFill>
          <a:latin typeface="Arial" panose="020B0604020202020204" pitchFamily="34" charset="0"/>
        </a:defRPr>
      </a:lvl2pPr>
      <a:lvl3pPr algn="l" rtl="0" eaLnBrk="0" fontAlgn="base" hangingPunct="0">
        <a:spcBef>
          <a:spcPct val="0"/>
        </a:spcBef>
        <a:spcAft>
          <a:spcPct val="0"/>
        </a:spcAft>
        <a:defRPr sz="19200" b="1">
          <a:solidFill>
            <a:srgbClr val="ECBF00"/>
          </a:solidFill>
          <a:latin typeface="Arial" panose="020B0604020202020204" pitchFamily="34" charset="0"/>
        </a:defRPr>
      </a:lvl3pPr>
      <a:lvl4pPr algn="l" rtl="0" eaLnBrk="0" fontAlgn="base" hangingPunct="0">
        <a:spcBef>
          <a:spcPct val="0"/>
        </a:spcBef>
        <a:spcAft>
          <a:spcPct val="0"/>
        </a:spcAft>
        <a:defRPr sz="19200" b="1">
          <a:solidFill>
            <a:srgbClr val="ECBF00"/>
          </a:solidFill>
          <a:latin typeface="Arial" panose="020B0604020202020204" pitchFamily="34" charset="0"/>
        </a:defRPr>
      </a:lvl4pPr>
      <a:lvl5pPr algn="l" rtl="0" eaLnBrk="0" fontAlgn="base" hangingPunct="0">
        <a:spcBef>
          <a:spcPct val="0"/>
        </a:spcBef>
        <a:spcAft>
          <a:spcPct val="0"/>
        </a:spcAft>
        <a:defRPr sz="19200" b="1">
          <a:solidFill>
            <a:srgbClr val="ECBF00"/>
          </a:solidFill>
          <a:latin typeface="Arial" panose="020B0604020202020204" pitchFamily="34" charset="0"/>
        </a:defRPr>
      </a:lvl5pPr>
      <a:lvl6pPr marL="2194560" algn="l" rtl="0" eaLnBrk="0" fontAlgn="base" hangingPunct="0">
        <a:spcBef>
          <a:spcPct val="0"/>
        </a:spcBef>
        <a:spcAft>
          <a:spcPct val="0"/>
        </a:spcAft>
        <a:defRPr sz="19200" b="1">
          <a:solidFill>
            <a:srgbClr val="ECBF00"/>
          </a:solidFill>
          <a:latin typeface="Arial" panose="020B0604020202020204" pitchFamily="34" charset="0"/>
        </a:defRPr>
      </a:lvl6pPr>
      <a:lvl7pPr marL="4389120" algn="l" rtl="0" eaLnBrk="0" fontAlgn="base" hangingPunct="0">
        <a:spcBef>
          <a:spcPct val="0"/>
        </a:spcBef>
        <a:spcAft>
          <a:spcPct val="0"/>
        </a:spcAft>
        <a:defRPr sz="19200" b="1">
          <a:solidFill>
            <a:srgbClr val="ECBF00"/>
          </a:solidFill>
          <a:latin typeface="Arial" panose="020B0604020202020204" pitchFamily="34" charset="0"/>
        </a:defRPr>
      </a:lvl7pPr>
      <a:lvl8pPr marL="6583680" algn="l" rtl="0" eaLnBrk="0" fontAlgn="base" hangingPunct="0">
        <a:spcBef>
          <a:spcPct val="0"/>
        </a:spcBef>
        <a:spcAft>
          <a:spcPct val="0"/>
        </a:spcAft>
        <a:defRPr sz="19200" b="1">
          <a:solidFill>
            <a:srgbClr val="ECBF00"/>
          </a:solidFill>
          <a:latin typeface="Arial" panose="020B0604020202020204" pitchFamily="34" charset="0"/>
        </a:defRPr>
      </a:lvl8pPr>
      <a:lvl9pPr marL="8778240" algn="l" rtl="0" eaLnBrk="0" fontAlgn="base" hangingPunct="0">
        <a:spcBef>
          <a:spcPct val="0"/>
        </a:spcBef>
        <a:spcAft>
          <a:spcPct val="0"/>
        </a:spcAft>
        <a:defRPr sz="19200" b="1">
          <a:solidFill>
            <a:srgbClr val="ECBF00"/>
          </a:solidFill>
          <a:latin typeface="Arial" panose="020B0604020202020204" pitchFamily="34" charset="0"/>
        </a:defRPr>
      </a:lvl9pPr>
    </p:titleStyle>
    <p:bodyStyle>
      <a:lvl1pPr marL="1645920" indent="-1645920" algn="l" rtl="0" eaLnBrk="0" fontAlgn="base" hangingPunct="0">
        <a:spcBef>
          <a:spcPct val="20000"/>
        </a:spcBef>
        <a:spcAft>
          <a:spcPct val="0"/>
        </a:spcAft>
        <a:buClr>
          <a:schemeClr val="bg1"/>
        </a:buClr>
        <a:buSzPct val="90000"/>
        <a:buChar char="•"/>
        <a:defRPr sz="17280" kern="1200">
          <a:solidFill>
            <a:schemeClr val="bg1"/>
          </a:solidFill>
          <a:latin typeface="+mn-lt"/>
          <a:ea typeface="+mn-ea"/>
          <a:cs typeface="+mn-cs"/>
        </a:defRPr>
      </a:lvl1pPr>
      <a:lvl2pPr marL="3566160" indent="-1371600" algn="l" rtl="0" eaLnBrk="0" fontAlgn="base" hangingPunct="0">
        <a:spcBef>
          <a:spcPct val="20000"/>
        </a:spcBef>
        <a:spcAft>
          <a:spcPct val="0"/>
        </a:spcAft>
        <a:buClr>
          <a:schemeClr val="bg1"/>
        </a:buClr>
        <a:buSzPct val="90000"/>
        <a:buChar char="–"/>
        <a:defRPr sz="15360" kern="1200">
          <a:solidFill>
            <a:schemeClr val="bg1"/>
          </a:solidFill>
          <a:latin typeface="+mn-lt"/>
          <a:ea typeface="+mn-ea"/>
          <a:cs typeface="+mn-cs"/>
        </a:defRPr>
      </a:lvl2pPr>
      <a:lvl3pPr marL="5486400" indent="-1097280" algn="l" rtl="0" eaLnBrk="0" fontAlgn="base" hangingPunct="0">
        <a:spcBef>
          <a:spcPct val="20000"/>
        </a:spcBef>
        <a:spcAft>
          <a:spcPct val="0"/>
        </a:spcAft>
        <a:buClr>
          <a:schemeClr val="bg1"/>
        </a:buClr>
        <a:buSzPct val="90000"/>
        <a:buChar char="•"/>
        <a:defRPr sz="13440" kern="1200">
          <a:solidFill>
            <a:schemeClr val="bg1"/>
          </a:solidFill>
          <a:latin typeface="+mn-lt"/>
          <a:ea typeface="+mn-ea"/>
          <a:cs typeface="+mn-cs"/>
        </a:defRPr>
      </a:lvl3pPr>
      <a:lvl4pPr marL="7680960" indent="-1097280" algn="l" rtl="0" eaLnBrk="0" fontAlgn="base" hangingPunct="0">
        <a:spcBef>
          <a:spcPct val="20000"/>
        </a:spcBef>
        <a:spcAft>
          <a:spcPct val="0"/>
        </a:spcAft>
        <a:buClr>
          <a:schemeClr val="bg1"/>
        </a:buClr>
        <a:buSzPct val="90000"/>
        <a:buChar char="•"/>
        <a:defRPr sz="9600" kern="1200">
          <a:solidFill>
            <a:schemeClr val="bg1"/>
          </a:solidFill>
          <a:latin typeface="+mn-lt"/>
          <a:ea typeface="+mn-ea"/>
          <a:cs typeface="+mn-cs"/>
        </a:defRPr>
      </a:lvl4pPr>
      <a:lvl5pPr marL="9875520" indent="-1097280" algn="l" rtl="0" eaLnBrk="0" fontAlgn="base" hangingPunct="0">
        <a:spcBef>
          <a:spcPct val="20000"/>
        </a:spcBef>
        <a:spcAft>
          <a:spcPct val="0"/>
        </a:spcAft>
        <a:buClr>
          <a:schemeClr val="bg1"/>
        </a:buClr>
        <a:buSzPct val="90000"/>
        <a:buChar char="•"/>
        <a:defRPr sz="9600" kern="1200">
          <a:solidFill>
            <a:schemeClr val="bg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823280" y="578255"/>
            <a:ext cx="34218213" cy="1323439"/>
          </a:xfrm>
          <a:prstGeom prst="rect">
            <a:avLst/>
          </a:prstGeom>
          <a:noFill/>
        </p:spPr>
        <p:txBody>
          <a:bodyPr wrap="none" rtlCol="0">
            <a:spAutoFit/>
          </a:bodyPr>
          <a:lstStyle/>
          <a:p>
            <a:r>
              <a:rPr lang="en-US" sz="8000" u="sng" dirty="0">
                <a:solidFill>
                  <a:srgbClr val="FFFF00"/>
                </a:solidFill>
              </a:rPr>
              <a:t>Integrating Sustainability and the Safety Management of Wildlife in Aviation</a:t>
            </a:r>
          </a:p>
        </p:txBody>
      </p:sp>
      <p:pic>
        <p:nvPicPr>
          <p:cNvPr id="9" name="Picture 8"/>
          <p:cNvPicPr>
            <a:picLocks noChangeAspect="1"/>
          </p:cNvPicPr>
          <p:nvPr/>
        </p:nvPicPr>
        <p:blipFill rotWithShape="1">
          <a:blip r:embed="rId3"/>
          <a:srcRect l="11427" t="16202" r="49483" b="71571"/>
          <a:stretch/>
        </p:blipFill>
        <p:spPr>
          <a:xfrm>
            <a:off x="1636296" y="2638283"/>
            <a:ext cx="9577136" cy="2099468"/>
          </a:xfrm>
          <a:prstGeom prst="rect">
            <a:avLst/>
          </a:prstGeom>
        </p:spPr>
      </p:pic>
      <p:sp>
        <p:nvSpPr>
          <p:cNvPr id="10" name="Rectangle 9"/>
          <p:cNvSpPr/>
          <p:nvPr/>
        </p:nvSpPr>
        <p:spPr>
          <a:xfrm>
            <a:off x="7722936" y="2411601"/>
            <a:ext cx="29311600" cy="2326150"/>
          </a:xfrm>
          <a:prstGeom prst="rect">
            <a:avLst/>
          </a:prstGeom>
        </p:spPr>
        <p:txBody>
          <a:bodyPr wrap="square">
            <a:spAutoFit/>
          </a:bodyPr>
          <a:lstStyle/>
          <a:p>
            <a:pPr algn="ctr"/>
            <a:r>
              <a:rPr lang="en-US" dirty="0" smtClean="0">
                <a:solidFill>
                  <a:schemeClr val="bg1"/>
                </a:solidFill>
                <a:latin typeface="Calibri" panose="020F0502020204030204"/>
              </a:rPr>
              <a:t>Flavio A. C. </a:t>
            </a:r>
            <a:r>
              <a:rPr lang="en-US" dirty="0" err="1" smtClean="0">
                <a:solidFill>
                  <a:schemeClr val="bg1"/>
                </a:solidFill>
                <a:latin typeface="Calibri" panose="020F0502020204030204"/>
              </a:rPr>
              <a:t>Mendonca</a:t>
            </a:r>
            <a:r>
              <a:rPr lang="en-US" dirty="0" smtClean="0">
                <a:solidFill>
                  <a:schemeClr val="bg1"/>
                </a:solidFill>
                <a:latin typeface="Calibri" panose="020F0502020204030204"/>
              </a:rPr>
              <a:t> and Dr. </a:t>
            </a:r>
            <a:r>
              <a:rPr lang="en-US" smtClean="0">
                <a:solidFill>
                  <a:schemeClr val="bg1"/>
                </a:solidFill>
                <a:latin typeface="Calibri" panose="020F0502020204030204"/>
              </a:rPr>
              <a:t>Mary E. </a:t>
            </a:r>
            <a:r>
              <a:rPr lang="en-US" dirty="0" smtClean="0">
                <a:solidFill>
                  <a:schemeClr val="bg1"/>
                </a:solidFill>
                <a:latin typeface="Calibri" panose="020F0502020204030204"/>
              </a:rPr>
              <a:t>Johnson </a:t>
            </a:r>
          </a:p>
          <a:p>
            <a:pPr algn="ctr"/>
            <a:r>
              <a:rPr lang="en-US" dirty="0" smtClean="0">
                <a:solidFill>
                  <a:schemeClr val="bg1"/>
                </a:solidFill>
                <a:latin typeface="Calibri" panose="020F0502020204030204"/>
              </a:rPr>
              <a:t>Purdue University</a:t>
            </a:r>
            <a:endParaRPr lang="en-US" dirty="0">
              <a:solidFill>
                <a:schemeClr val="bg1"/>
              </a:solidFill>
              <a:latin typeface="Calibri" panose="020F0502020204030204"/>
            </a:endParaRPr>
          </a:p>
        </p:txBody>
      </p:sp>
      <p:sp>
        <p:nvSpPr>
          <p:cNvPr id="15" name="Rectangle 14"/>
          <p:cNvSpPr/>
          <p:nvPr/>
        </p:nvSpPr>
        <p:spPr>
          <a:xfrm>
            <a:off x="288755" y="5584539"/>
            <a:ext cx="11357815" cy="27029059"/>
          </a:xfrm>
          <a:prstGeom prst="rect">
            <a:avLst/>
          </a:prstGeom>
          <a:solidFill>
            <a:schemeClr val="accent3"/>
          </a:solidFill>
          <a:ln w="12700" cap="flat" cmpd="sng" algn="ctr">
            <a:noFill/>
            <a:prstDash val="solid"/>
            <a:miter lim="800000"/>
          </a:ln>
          <a:effectLst/>
        </p:spPr>
        <p:txBody>
          <a:bodyPr rtlCol="0" anchor="t"/>
          <a:lstStyle/>
          <a:p>
            <a:pPr algn="ctr" defTabSz="914400">
              <a:defRPr/>
            </a:pPr>
            <a:r>
              <a:rPr lang="en-US" sz="4000" b="1" kern="0" dirty="0">
                <a:latin typeface="+mj-lt"/>
              </a:rPr>
              <a:t>Abstract</a:t>
            </a:r>
          </a:p>
          <a:p>
            <a:pPr algn="just"/>
            <a:r>
              <a:rPr lang="en-US" sz="3200" dirty="0"/>
              <a:t>Wildlife strikes are a serious aviation safety issue as demonstrated by the emergency forced landing of an Airbus 320 on the Hudson River in 2009. Reducing the risk of wildlife strikes on and near airports while assuring the sustainable development of the airport is a global challenge. Measures to reduce the risk of aircraft accidents due to wildlife may increase all types of impacts on the environment and society in absolute terms. Airport sustainability may be considered as somewhat abstract and primarily a global concept; however, the sustainable development of an airport leads to various benefits including increased profit and efficiency. Safety Management Systems (SMS) is an organization-wide comprehensive approach to managing aviation safety. Clearly, the ultimate goal of the SMS is enhanced safety. Utilizing the International Air Transport Association (IATA), International Civil Aviation Organization (ICAO), and the Federal Aviation Administration (FAA) views on sustainability and aviation safety, sustainability and wildlife management at airports concepts, and the ICAO SMS requirements, the Sustainability Management Systems Framework (SMSF) was developed to systematically and sustainably address wildlife hazard management on and near airports. The results show that an organized, systemic, and sustainable approach to managing wildlife on and near airports is plausible and will proactively yield safety enhancement while assuring the sustainable development of the airport. </a:t>
            </a:r>
          </a:p>
          <a:p>
            <a:pPr marR="0" lvl="0" indent="0" algn="ctr" defTabSz="914400" fontAlgn="auto">
              <a:lnSpc>
                <a:spcPct val="100000"/>
              </a:lnSpc>
              <a:spcBef>
                <a:spcPts val="0"/>
              </a:spcBef>
              <a:spcAft>
                <a:spcPts val="0"/>
              </a:spcAft>
              <a:buClrTx/>
              <a:buSzTx/>
              <a:buFontTx/>
              <a:buNone/>
              <a:tabLst/>
              <a:defRPr/>
            </a:pPr>
            <a:r>
              <a:rPr lang="en-US" sz="4000" b="1" kern="0" dirty="0">
                <a:latin typeface="+mj-lt"/>
              </a:rPr>
              <a:t>Introduction</a:t>
            </a:r>
          </a:p>
          <a:p>
            <a:pPr algn="just"/>
            <a:r>
              <a:rPr lang="en-US" sz="3200" dirty="0"/>
              <a:t>Wildlife and aviation can be a risky combination. Airport operators have spent significant financial and personnel resources in an </a:t>
            </a:r>
            <a:r>
              <a:rPr lang="en-US" sz="3200" dirty="0" smtClean="0"/>
              <a:t>effort to </a:t>
            </a:r>
            <a:r>
              <a:rPr lang="en-US" sz="3200" dirty="0"/>
              <a:t>prevent or mitigate the possibility of aircraft accidents due to wildlife (Cleary &amp; </a:t>
            </a:r>
            <a:r>
              <a:rPr lang="en-US" sz="3200" dirty="0" err="1"/>
              <a:t>Dolbeer</a:t>
            </a:r>
            <a:r>
              <a:rPr lang="en-US" sz="3200" dirty="0"/>
              <a:t>, 2005</a:t>
            </a:r>
            <a:r>
              <a:rPr lang="en-US" sz="3200" dirty="0" smtClean="0"/>
              <a:t>).</a:t>
            </a:r>
          </a:p>
          <a:p>
            <a:pPr algn="just"/>
            <a:r>
              <a:rPr lang="en-US" sz="3200" dirty="0" smtClean="0"/>
              <a:t>Actions </a:t>
            </a:r>
            <a:r>
              <a:rPr lang="en-US" sz="3200" dirty="0"/>
              <a:t>needed to </a:t>
            </a:r>
            <a:endParaRPr lang="en-US" sz="3200" dirty="0" smtClean="0"/>
          </a:p>
          <a:p>
            <a:pPr algn="just"/>
            <a:r>
              <a:rPr lang="en-US" sz="3200" dirty="0" smtClean="0"/>
              <a:t>reduce </a:t>
            </a:r>
            <a:r>
              <a:rPr lang="en-US" sz="3200" dirty="0"/>
              <a:t>the risk of an </a:t>
            </a:r>
            <a:endParaRPr lang="en-US" sz="3200" dirty="0" smtClean="0"/>
          </a:p>
          <a:p>
            <a:pPr algn="just"/>
            <a:r>
              <a:rPr lang="en-US" sz="3200" dirty="0" smtClean="0"/>
              <a:t>accident </a:t>
            </a:r>
            <a:r>
              <a:rPr lang="en-US" sz="3200" dirty="0"/>
              <a:t>due to wildlife </a:t>
            </a:r>
            <a:endParaRPr lang="en-US" sz="3200" dirty="0" smtClean="0"/>
          </a:p>
          <a:p>
            <a:pPr algn="just"/>
            <a:r>
              <a:rPr lang="en-US" sz="3200" dirty="0" smtClean="0"/>
              <a:t>may </a:t>
            </a:r>
            <a:r>
              <a:rPr lang="en-US" sz="3200" dirty="0"/>
              <a:t>conflict with </a:t>
            </a:r>
            <a:r>
              <a:rPr lang="en-US" sz="3200" dirty="0" smtClean="0"/>
              <a:t>not</a:t>
            </a:r>
          </a:p>
          <a:p>
            <a:pPr algn="just"/>
            <a:r>
              <a:rPr lang="en-US" sz="3200" dirty="0" smtClean="0"/>
              <a:t>only regulations </a:t>
            </a:r>
          </a:p>
          <a:p>
            <a:pPr algn="just"/>
            <a:r>
              <a:rPr lang="en-US" sz="3200" dirty="0" smtClean="0"/>
              <a:t>protecting </a:t>
            </a:r>
            <a:r>
              <a:rPr lang="en-US" sz="3200" dirty="0"/>
              <a:t>the </a:t>
            </a:r>
            <a:endParaRPr lang="en-US" sz="3200" dirty="0" smtClean="0"/>
          </a:p>
          <a:p>
            <a:pPr algn="just"/>
            <a:r>
              <a:rPr lang="en-US" sz="3200" dirty="0" smtClean="0"/>
              <a:t>environment </a:t>
            </a:r>
            <a:r>
              <a:rPr lang="en-US" sz="3200" dirty="0"/>
              <a:t>but </a:t>
            </a:r>
            <a:endParaRPr lang="en-US" sz="3200" dirty="0" smtClean="0"/>
          </a:p>
          <a:p>
            <a:pPr algn="just"/>
            <a:r>
              <a:rPr lang="en-US" sz="3200" dirty="0" smtClean="0"/>
              <a:t>especially </a:t>
            </a:r>
            <a:r>
              <a:rPr lang="en-US" sz="3200" dirty="0"/>
              <a:t>with the four </a:t>
            </a:r>
            <a:endParaRPr lang="en-US" sz="3200" dirty="0" smtClean="0"/>
          </a:p>
          <a:p>
            <a:pPr algn="just"/>
            <a:r>
              <a:rPr lang="en-US" sz="3200" dirty="0" smtClean="0"/>
              <a:t>dimensions </a:t>
            </a:r>
            <a:r>
              <a:rPr lang="en-US" sz="3200" dirty="0"/>
              <a:t>of </a:t>
            </a:r>
            <a:endParaRPr lang="en-US" sz="3200" dirty="0" smtClean="0"/>
          </a:p>
          <a:p>
            <a:pPr algn="just"/>
            <a:r>
              <a:rPr lang="en-US" sz="3200" dirty="0" smtClean="0"/>
              <a:t>sustainability </a:t>
            </a:r>
            <a:r>
              <a:rPr lang="en-US" sz="3200" dirty="0"/>
              <a:t>proposed by </a:t>
            </a:r>
            <a:r>
              <a:rPr lang="en-US" sz="3200" dirty="0" err="1"/>
              <a:t>Janic</a:t>
            </a:r>
            <a:r>
              <a:rPr lang="en-US" sz="3200" dirty="0"/>
              <a:t> (2004): operational, social, environment and economic. An SMS will provide airports with the capacity to anticipate and address safety issues before they lead to an accident. The purpose of this study was the development of a Sustainability Management Systems </a:t>
            </a:r>
            <a:r>
              <a:rPr lang="en-US" sz="3200" dirty="0" smtClean="0"/>
              <a:t>Framework to </a:t>
            </a:r>
            <a:r>
              <a:rPr lang="en-US" sz="3200" dirty="0"/>
              <a:t>be used by airport operators. A systemic approach to aviation safety </a:t>
            </a:r>
            <a:r>
              <a:rPr lang="en-US" sz="3200" dirty="0" smtClean="0"/>
              <a:t>and may </a:t>
            </a:r>
            <a:r>
              <a:rPr lang="en-US" sz="3200" dirty="0"/>
              <a:t>reduce losses, improve productivity, and is generally good for business. Yet, Willard (2012) states that addressing sustainability in a systematic way will, among many benefits, increase revenue and goodwill with stakeholders, reduce risks, and assure compliance with regulations. </a:t>
            </a:r>
          </a:p>
          <a:p>
            <a:pPr algn="just"/>
            <a:endParaRPr lang="en-US" sz="3200" dirty="0"/>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3900" b="0" i="0" u="none" strike="noStrike" kern="0" cap="none" spc="0" normalizeH="0" baseline="0" noProof="0" dirty="0" smtClean="0">
              <a:ln>
                <a:noFill/>
              </a:ln>
              <a:effectLst/>
              <a:uLnTx/>
              <a:uFillTx/>
              <a:latin typeface="+mj-lt"/>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3900" b="0" i="0" u="none" strike="noStrike" kern="0" cap="none" spc="0" normalizeH="0" baseline="0" noProof="0" dirty="0" smtClean="0">
              <a:ln>
                <a:noFill/>
              </a:ln>
              <a:effectLst/>
              <a:uLnTx/>
              <a:uFillTx/>
              <a:latin typeface="+mj-lt"/>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3900" b="0" i="0" u="none" strike="noStrike" kern="0" cap="none" spc="0" normalizeH="0" baseline="0" noProof="0" dirty="0" smtClean="0">
              <a:ln>
                <a:noFill/>
              </a:ln>
              <a:effectLst/>
              <a:uLnTx/>
              <a:uFillTx/>
              <a:latin typeface="+mj-lt"/>
            </a:endParaRPr>
          </a:p>
          <a:p>
            <a:pPr marL="0" marR="0" lvl="0" indent="0" algn="just" defTabSz="914400" eaLnBrk="1" fontAlgn="auto" latinLnBrk="0" hangingPunct="1">
              <a:lnSpc>
                <a:spcPct val="100000"/>
              </a:lnSpc>
              <a:spcBef>
                <a:spcPts val="0"/>
              </a:spcBef>
              <a:spcAft>
                <a:spcPts val="0"/>
              </a:spcAft>
              <a:buClrTx/>
              <a:buSzTx/>
              <a:buFontTx/>
              <a:buNone/>
              <a:tabLst/>
              <a:defRPr/>
            </a:pPr>
            <a:endParaRPr kumimoji="0" lang="en-US" sz="3900" b="0" i="0" u="none" strike="noStrike" kern="0" cap="none" spc="0" normalizeH="0" baseline="0" noProof="0" dirty="0" smtClean="0">
              <a:ln>
                <a:noFill/>
              </a:ln>
              <a:effectLst/>
              <a:uLnTx/>
              <a:uFillTx/>
              <a:latin typeface="+mj-lt"/>
            </a:endParaRPr>
          </a:p>
        </p:txBody>
      </p:sp>
      <p:sp>
        <p:nvSpPr>
          <p:cNvPr id="16" name="Rectangle 15"/>
          <p:cNvSpPr/>
          <p:nvPr/>
        </p:nvSpPr>
        <p:spPr>
          <a:xfrm>
            <a:off x="12109784" y="5584540"/>
            <a:ext cx="19779916" cy="4702460"/>
          </a:xfrm>
          <a:prstGeom prst="rect">
            <a:avLst/>
          </a:prstGeom>
          <a:solidFill>
            <a:schemeClr val="accent3"/>
          </a:solidFill>
          <a:ln w="12700" cap="flat" cmpd="sng" algn="ctr">
            <a:noFill/>
            <a:prstDash val="solid"/>
            <a:miter lim="800000"/>
          </a:ln>
          <a:effectLst/>
        </p:spPr>
        <p:txBody>
          <a:bodyPr rtlCol="0" anchor="t"/>
          <a:lstStyle/>
          <a:p>
            <a:pPr algn="ctr" defTabSz="914400">
              <a:defRPr/>
            </a:pPr>
            <a:r>
              <a:rPr lang="en-US" sz="4000" b="1" kern="0" dirty="0">
                <a:latin typeface="+mj-lt"/>
              </a:rPr>
              <a:t>Methods</a:t>
            </a:r>
          </a:p>
          <a:p>
            <a:pPr algn="just"/>
            <a:r>
              <a:rPr lang="en-US" sz="3200" dirty="0"/>
              <a:t>In search of a general management method to allow airport operators to spawn a realistic and efficient balance between safety and sustainability while managing the risks of aircraft accidents due to wildlife, the </a:t>
            </a:r>
            <a:r>
              <a:rPr lang="en-US" sz="3200" dirty="0" smtClean="0"/>
              <a:t>authors </a:t>
            </a:r>
            <a:r>
              <a:rPr lang="en-US" sz="3200" dirty="0"/>
              <a:t>developed a framework </a:t>
            </a:r>
            <a:r>
              <a:rPr lang="en-US" sz="3200" dirty="0" smtClean="0"/>
              <a:t>addressing the sustainable management of wildlife </a:t>
            </a:r>
            <a:r>
              <a:rPr lang="en-US" sz="3200" dirty="0"/>
              <a:t>hazard on and near airports. This SMSF is based upon different views on aviation sustainability, aviation safety, the management of wildlife on </a:t>
            </a:r>
            <a:r>
              <a:rPr lang="en-US" sz="3200" dirty="0" smtClean="0"/>
              <a:t>and </a:t>
            </a:r>
            <a:r>
              <a:rPr lang="en-US" sz="3200" dirty="0"/>
              <a:t>near airports, and the SMS concepts. For convenience, this framework </a:t>
            </a:r>
            <a:r>
              <a:rPr lang="en-US" sz="3200" dirty="0" smtClean="0"/>
              <a:t>considered </a:t>
            </a:r>
            <a:r>
              <a:rPr lang="en-US" sz="3200" dirty="0"/>
              <a:t>the </a:t>
            </a:r>
            <a:r>
              <a:rPr lang="en-US" sz="3200" dirty="0" err="1"/>
              <a:t>Janic’s</a:t>
            </a:r>
            <a:r>
              <a:rPr lang="en-US" sz="3200" dirty="0"/>
              <a:t> (2004) four dimensions of sustainability</a:t>
            </a:r>
            <a:r>
              <a:rPr lang="en-US" sz="3200" dirty="0" smtClean="0"/>
              <a:t>. </a:t>
            </a:r>
            <a:r>
              <a:rPr lang="en-US" sz="3200" dirty="0"/>
              <a:t>Airport operators may use this </a:t>
            </a:r>
            <a:r>
              <a:rPr lang="en-US" sz="3200" dirty="0" smtClean="0"/>
              <a:t>framework</a:t>
            </a:r>
            <a:r>
              <a:rPr lang="en-US" sz="3200" b="1" dirty="0" smtClean="0">
                <a:solidFill>
                  <a:srgbClr val="FF0000"/>
                </a:solidFill>
              </a:rPr>
              <a:t> </a:t>
            </a:r>
            <a:r>
              <a:rPr lang="en-US" sz="3200" dirty="0"/>
              <a:t>as a well-integrated scheme to help reduce the risk of aircraft accidents due to wildlife on and near airports while assuring the sustainable development of the airport. </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9203" y="21522652"/>
            <a:ext cx="6545175" cy="4176801"/>
          </a:xfrm>
          <a:prstGeom prst="rect">
            <a:avLst/>
          </a:prstGeom>
        </p:spPr>
      </p:pic>
      <p:sp>
        <p:nvSpPr>
          <p:cNvPr id="12" name="Rectangle 11"/>
          <p:cNvSpPr/>
          <p:nvPr/>
        </p:nvSpPr>
        <p:spPr>
          <a:xfrm>
            <a:off x="32371817" y="5568502"/>
            <a:ext cx="11357815" cy="27045096"/>
          </a:xfrm>
          <a:prstGeom prst="rect">
            <a:avLst/>
          </a:prstGeom>
          <a:solidFill>
            <a:schemeClr val="accent3"/>
          </a:solidFill>
          <a:ln w="12700" cap="flat" cmpd="sng" algn="ctr">
            <a:noFill/>
            <a:prstDash val="solid"/>
            <a:miter lim="800000"/>
          </a:ln>
          <a:effectLst/>
        </p:spPr>
        <p:txBody>
          <a:bodyPr rtlCol="0" anchor="t"/>
          <a:lstStyle/>
          <a:p>
            <a:pPr algn="ctr" defTabSz="914400">
              <a:defRPr/>
            </a:pPr>
            <a:r>
              <a:rPr lang="en-US" sz="4000" b="1" kern="0" dirty="0" smtClean="0">
                <a:latin typeface="+mj-lt"/>
              </a:rPr>
              <a:t>Discussion</a:t>
            </a:r>
            <a:endParaRPr lang="en-US" sz="4000" b="1" kern="0" dirty="0">
              <a:latin typeface="+mj-lt"/>
            </a:endParaRPr>
          </a:p>
          <a:p>
            <a:pPr algn="just"/>
            <a:r>
              <a:rPr lang="en-US" sz="3200" dirty="0"/>
              <a:t>One of the key elements to maintaining the vitality of civil aviation is to ensure safe, secure, efficient and environmentally sustainable operations at the global, regional and national levels. </a:t>
            </a:r>
            <a:r>
              <a:rPr lang="en-US" sz="3200" dirty="0" smtClean="0"/>
              <a:t>Wildlife </a:t>
            </a:r>
            <a:r>
              <a:rPr lang="en-US" sz="3200" dirty="0"/>
              <a:t>management has increasingly become a forefront issue for airports. </a:t>
            </a:r>
            <a:r>
              <a:rPr lang="en-US" sz="3200" dirty="0" smtClean="0"/>
              <a:t>Airports </a:t>
            </a:r>
            <a:r>
              <a:rPr lang="en-US" sz="3200" dirty="0"/>
              <a:t>are required to provide a safe environment for all users, and wildlife around an airport can be detrimental to the safety of aircraft and passengers</a:t>
            </a:r>
            <a:r>
              <a:rPr lang="en-US" sz="3200" dirty="0" smtClean="0"/>
              <a:t>. </a:t>
            </a:r>
            <a:r>
              <a:rPr lang="en-US" sz="3200" dirty="0"/>
              <a:t>The sustainable development of </a:t>
            </a:r>
            <a:r>
              <a:rPr lang="en-US" sz="3200" dirty="0" smtClean="0"/>
              <a:t>an airport </a:t>
            </a:r>
            <a:r>
              <a:rPr lang="en-US" sz="3200" dirty="0"/>
              <a:t>implies its continuous growth, contributing to economic and social benefits, while simultaneously reducing its negative impacts on the society and the </a:t>
            </a:r>
            <a:r>
              <a:rPr lang="en-US" sz="3200" dirty="0" smtClean="0"/>
              <a:t>environment. Findings of this study suggest that addressing safety, </a:t>
            </a:r>
            <a:r>
              <a:rPr lang="en-US" sz="3200" dirty="0"/>
              <a:t>sustainability and environmental issues related to </a:t>
            </a:r>
            <a:r>
              <a:rPr lang="en-US" sz="3200" dirty="0" smtClean="0"/>
              <a:t>the management of wildlife </a:t>
            </a:r>
            <a:r>
              <a:rPr lang="en-US" sz="3200" dirty="0"/>
              <a:t>hazards in a systematic way will mitigate risks, cut costs, increase goodwill with stakeholders, and assure compliance with regulations, among many benefits. Moreover, it is realistic, achievable and profitable</a:t>
            </a:r>
            <a:r>
              <a:rPr lang="en-US" sz="3200" dirty="0" smtClean="0"/>
              <a:t>. The </a:t>
            </a:r>
            <a:r>
              <a:rPr lang="en-US" sz="3200" dirty="0"/>
              <a:t>SMSF should be regarded as a formal, top-down business-like approach to sustainably managing wildlife on and near airports. It includes systematic procedures, practices, and policies for the management of safety and sustainability (including safety risk management, safety policy, safety assurance, and safety promotion) related to wildlife management. This SMSF is the adequate tool to translate an airport’s concerns about safety into effective actions to mitigate wildlife hazards without compromising the sustainable development of the airport. </a:t>
            </a:r>
          </a:p>
          <a:p>
            <a:pPr algn="ctr"/>
            <a:endParaRPr lang="en-US" sz="3200" b="1" kern="0" dirty="0">
              <a:solidFill>
                <a:srgbClr val="FF0000"/>
              </a:solidFill>
              <a:latin typeface="+mj-lt"/>
            </a:endParaRPr>
          </a:p>
          <a:p>
            <a:pPr algn="ctr"/>
            <a:r>
              <a:rPr lang="en-US" sz="2800" b="1" kern="0" dirty="0" smtClean="0">
                <a:latin typeface="+mj-lt"/>
              </a:rPr>
              <a:t>References</a:t>
            </a:r>
            <a:endParaRPr lang="en-US" sz="2800" b="1" kern="0" dirty="0">
              <a:latin typeface="+mj-lt"/>
            </a:endParaRPr>
          </a:p>
          <a:p>
            <a:r>
              <a:rPr lang="en-US" sz="2400" dirty="0"/>
              <a:t>Cleary, E. C., &amp; </a:t>
            </a:r>
            <a:r>
              <a:rPr lang="en-US" sz="2400" dirty="0" err="1"/>
              <a:t>Dolbeer</a:t>
            </a:r>
            <a:r>
              <a:rPr lang="en-US" sz="2400" dirty="0"/>
              <a:t>, R. A. (2005). </a:t>
            </a:r>
            <a:r>
              <a:rPr lang="en-US" sz="2400" i="1" dirty="0"/>
              <a:t>Wildlife hazard management at airports: A manual for airport personnel</a:t>
            </a:r>
            <a:r>
              <a:rPr lang="en-US" sz="2400" dirty="0"/>
              <a:t>. Retrieved from http://</a:t>
            </a:r>
            <a:r>
              <a:rPr lang="en-US" sz="2400" dirty="0" smtClean="0"/>
              <a:t>wildlifecenter.pr.erau.edu/ Manuals/2005_ FAA_Manual_complete.pdf</a:t>
            </a:r>
          </a:p>
          <a:p>
            <a:r>
              <a:rPr lang="en-US" sz="2400" dirty="0" err="1"/>
              <a:t>DeFusco</a:t>
            </a:r>
            <a:r>
              <a:rPr lang="en-US" sz="2400" dirty="0"/>
              <a:t>, R. P., &amp; </a:t>
            </a:r>
            <a:r>
              <a:rPr lang="en-US" sz="2400" dirty="0" err="1"/>
              <a:t>Unangst</a:t>
            </a:r>
            <a:r>
              <a:rPr lang="en-US" sz="2400" dirty="0"/>
              <a:t>, E. T. (2013). </a:t>
            </a:r>
            <a:r>
              <a:rPr lang="en-US" sz="2400" i="1" dirty="0"/>
              <a:t>Airport wildlife population management: A synthesis of airport practice </a:t>
            </a:r>
            <a:r>
              <a:rPr lang="en-US" sz="2400" dirty="0"/>
              <a:t>(ACRP Synthesis No. 39). Retrieved from the Transportation Research Board on the National Academies website: http://www.trb.org/main/blurbs/169414.aspx</a:t>
            </a:r>
          </a:p>
          <a:p>
            <a:r>
              <a:rPr lang="en-US" sz="2400" dirty="0" smtClean="0"/>
              <a:t>International </a:t>
            </a:r>
            <a:r>
              <a:rPr lang="en-US" sz="2400" dirty="0"/>
              <a:t>Civil Aviation Organization (ICAO). (</a:t>
            </a:r>
            <a:r>
              <a:rPr lang="en-US" sz="2400" dirty="0" smtClean="0"/>
              <a:t>2013). </a:t>
            </a:r>
            <a:r>
              <a:rPr lang="en-US" sz="2400" i="1" dirty="0"/>
              <a:t>Annex 19 to the Convention on International Civil Aviation, Safety Management</a:t>
            </a:r>
            <a:r>
              <a:rPr lang="en-US" sz="2400" dirty="0"/>
              <a:t> (1st ed.). Montreal, Canada: Author.</a:t>
            </a:r>
          </a:p>
          <a:p>
            <a:r>
              <a:rPr lang="en-US" sz="2400" dirty="0"/>
              <a:t>Federal Aviation Administration (FAA). (</a:t>
            </a:r>
            <a:r>
              <a:rPr lang="en-US" sz="2400" dirty="0" smtClean="0"/>
              <a:t>2015a). </a:t>
            </a:r>
            <a:r>
              <a:rPr lang="en-US" sz="2400" i="1" dirty="0"/>
              <a:t>Aviation emissions, impact &amp; mitigation: A primer</a:t>
            </a:r>
            <a:r>
              <a:rPr lang="en-US" sz="2400" dirty="0"/>
              <a:t>. Retrieved from http://</a:t>
            </a:r>
            <a:r>
              <a:rPr lang="en-US" sz="2400" dirty="0" smtClean="0"/>
              <a:t>www.faa.gov/regulations_policies/policy _guidance/</a:t>
            </a:r>
            <a:r>
              <a:rPr lang="en-US" sz="2400" dirty="0" err="1" smtClean="0"/>
              <a:t>envir_policy</a:t>
            </a:r>
            <a:r>
              <a:rPr lang="en-US" sz="2400" dirty="0" smtClean="0"/>
              <a:t>/media/primer_jan2015.pdf</a:t>
            </a:r>
          </a:p>
          <a:p>
            <a:r>
              <a:rPr lang="en-US" sz="2400" dirty="0"/>
              <a:t>Federal Aviation Administration (FAA). (</a:t>
            </a:r>
            <a:r>
              <a:rPr lang="en-US" sz="2400" dirty="0" smtClean="0"/>
              <a:t>2015b). </a:t>
            </a:r>
            <a:r>
              <a:rPr lang="en-US" sz="2400" i="1" dirty="0"/>
              <a:t>Safety management systems for aviation service providers</a:t>
            </a:r>
            <a:r>
              <a:rPr lang="en-US" sz="2400" dirty="0"/>
              <a:t> </a:t>
            </a:r>
            <a:r>
              <a:rPr lang="en-US" sz="2400" i="1" dirty="0"/>
              <a:t>(Advisory Circular 120-92B)</a:t>
            </a:r>
            <a:r>
              <a:rPr lang="en-US" sz="2400" dirty="0"/>
              <a:t>. Retrieved from </a:t>
            </a:r>
            <a:endParaRPr lang="pt-BR" sz="2400" u="sng" dirty="0" smtClean="0"/>
          </a:p>
          <a:p>
            <a:r>
              <a:rPr lang="pt-BR" sz="2400" dirty="0"/>
              <a:t>http://</a:t>
            </a:r>
            <a:r>
              <a:rPr lang="pt-BR" sz="2400" dirty="0" smtClean="0"/>
              <a:t>www.faa.gov/regulations_policies/advisory_circulars/index.cfm/go/document.information/documentID/1026670</a:t>
            </a:r>
            <a:endParaRPr lang="pt-BR" sz="2400" dirty="0"/>
          </a:p>
          <a:p>
            <a:r>
              <a:rPr lang="en-US" sz="2400" dirty="0" smtClean="0"/>
              <a:t>International Air Transport Association (IATA). (2015). </a:t>
            </a:r>
            <a:r>
              <a:rPr lang="en-US" sz="2400" i="1" dirty="0" smtClean="0"/>
              <a:t>Environmental policy</a:t>
            </a:r>
            <a:r>
              <a:rPr lang="en-US" sz="2400" dirty="0" smtClean="0"/>
              <a:t>. Retrieved from http://www.iata.org/policy/environment/Pages/default.aspx</a:t>
            </a:r>
          </a:p>
          <a:p>
            <a:r>
              <a:rPr lang="en-US" sz="2400" dirty="0" smtClean="0"/>
              <a:t>International </a:t>
            </a:r>
            <a:r>
              <a:rPr lang="en-US" sz="2400" dirty="0"/>
              <a:t>Civil Aviation Organization (ICAO). (</a:t>
            </a:r>
            <a:r>
              <a:rPr lang="en-US" sz="2400" dirty="0" smtClean="0"/>
              <a:t>2013). </a:t>
            </a:r>
            <a:r>
              <a:rPr lang="en-US" sz="2400" i="1" dirty="0"/>
              <a:t>Annex 19 to the Convention on International Civil Aviation, Safety Management</a:t>
            </a:r>
            <a:r>
              <a:rPr lang="en-US" sz="2400" dirty="0"/>
              <a:t> (1st ed.). Montreal, Canada: Author.</a:t>
            </a:r>
          </a:p>
          <a:p>
            <a:r>
              <a:rPr lang="en-US" sz="2400" dirty="0" err="1" smtClean="0"/>
              <a:t>Janic</a:t>
            </a:r>
            <a:r>
              <a:rPr lang="en-US" sz="2400" dirty="0"/>
              <a:t>, M. (2004). An application of the methodology for assessment of the sustainability of the air transport system. </a:t>
            </a:r>
            <a:r>
              <a:rPr lang="en-US" sz="2400" i="1" dirty="0"/>
              <a:t>Journal of Air Transportation</a:t>
            </a:r>
            <a:r>
              <a:rPr lang="en-US" sz="2400" dirty="0"/>
              <a:t>, </a:t>
            </a:r>
            <a:r>
              <a:rPr lang="en-US" sz="2400" i="1" dirty="0"/>
              <a:t>9</a:t>
            </a:r>
            <a:r>
              <a:rPr lang="en-US" sz="2400" dirty="0"/>
              <a:t>(2), 40-82</a:t>
            </a:r>
            <a:r>
              <a:rPr lang="en-US" sz="2400" dirty="0" smtClean="0"/>
              <a:t>.</a:t>
            </a:r>
          </a:p>
          <a:p>
            <a:r>
              <a:rPr lang="en-US" sz="2400" dirty="0"/>
              <a:t>Junior, M. A., </a:t>
            </a:r>
            <a:r>
              <a:rPr lang="en-US" sz="2400" dirty="0" err="1"/>
              <a:t>Shirazi</a:t>
            </a:r>
            <a:r>
              <a:rPr lang="en-US" sz="2400" dirty="0"/>
              <a:t>, H., Cardoso, S., Brown, J., </a:t>
            </a:r>
            <a:r>
              <a:rPr lang="en-US" sz="2400" dirty="0" err="1"/>
              <a:t>Speir</a:t>
            </a:r>
            <a:r>
              <a:rPr lang="en-US" sz="2400" dirty="0"/>
              <a:t>, R., </a:t>
            </a:r>
            <a:r>
              <a:rPr lang="en-US" sz="2400" dirty="0" err="1"/>
              <a:t>Seleznev</a:t>
            </a:r>
            <a:r>
              <a:rPr lang="en-US" sz="2400" dirty="0"/>
              <a:t>, O., . . . McCall, E. (2009). </a:t>
            </a:r>
            <a:r>
              <a:rPr lang="en-US" sz="2400" i="1" dirty="0"/>
              <a:t>Safety management systems for airports </a:t>
            </a:r>
            <a:r>
              <a:rPr lang="en-US" sz="2400" dirty="0"/>
              <a:t>(ACRP Report No. 01, volume 2). Retrieved from the Transportation Research Board on the National Academies website: http://</a:t>
            </a:r>
            <a:r>
              <a:rPr lang="en-US" sz="2400" dirty="0" smtClean="0"/>
              <a:t>www.trb.org/main/blurbs/162491.aspx</a:t>
            </a:r>
            <a:endParaRPr lang="pt-BR" sz="2400" dirty="0" smtClean="0"/>
          </a:p>
          <a:p>
            <a:r>
              <a:rPr lang="en-US" sz="2400" dirty="0"/>
              <a:t>MacKinnon, B. (2004). </a:t>
            </a:r>
            <a:r>
              <a:rPr lang="en-US" sz="2400" i="1" dirty="0"/>
              <a:t>Sharing the skies manual – An aviation industry guide to the management of wildlife hazards. </a:t>
            </a:r>
            <a:r>
              <a:rPr lang="en-US" sz="2400" dirty="0"/>
              <a:t>Retrieved from the Government of </a:t>
            </a:r>
            <a:r>
              <a:rPr lang="en-US" sz="2400" dirty="0" smtClean="0"/>
              <a:t>Canada Transport </a:t>
            </a:r>
            <a:r>
              <a:rPr lang="en-US" sz="2400" dirty="0"/>
              <a:t>Canada website: http://</a:t>
            </a:r>
            <a:r>
              <a:rPr lang="en-US" sz="2400" dirty="0" smtClean="0"/>
              <a:t>www.tc.gc.ca/eng/civilaviation/publications/tp 13549-menu-2163.htm</a:t>
            </a:r>
          </a:p>
          <a:p>
            <a:r>
              <a:rPr lang="en-US" sz="2400" dirty="0" smtClean="0"/>
              <a:t>Willard</a:t>
            </a:r>
            <a:r>
              <a:rPr lang="en-US" sz="2400" dirty="0"/>
              <a:t>, B. (2012). </a:t>
            </a:r>
            <a:r>
              <a:rPr lang="en-US" sz="2400" i="1" dirty="0"/>
              <a:t>The new sustainability advantage: Seven business case benefits of a triple bottom line</a:t>
            </a:r>
            <a:r>
              <a:rPr lang="en-US" sz="2400" dirty="0"/>
              <a:t>. Gabriola Island, Canada: New Society Publishers</a:t>
            </a:r>
          </a:p>
          <a:p>
            <a:endParaRPr lang="en-US" sz="2400" u="sng" dirty="0" smtClean="0"/>
          </a:p>
          <a:p>
            <a:endParaRPr lang="en-US" sz="2400" dirty="0" smtClean="0"/>
          </a:p>
          <a:p>
            <a:endParaRPr lang="en-US" sz="2400" dirty="0"/>
          </a:p>
          <a:p>
            <a:endParaRPr lang="en-US" sz="2400" dirty="0" smtClean="0"/>
          </a:p>
          <a:p>
            <a:pPr algn="just" defTabSz="914400">
              <a:defRPr/>
            </a:pPr>
            <a:endParaRPr lang="en-US" sz="2400" u="sng" dirty="0"/>
          </a:p>
        </p:txBody>
      </p:sp>
      <p:sp>
        <p:nvSpPr>
          <p:cNvPr id="14" name="Rectangle 13"/>
          <p:cNvSpPr/>
          <p:nvPr/>
        </p:nvSpPr>
        <p:spPr>
          <a:xfrm>
            <a:off x="12109784" y="10937273"/>
            <a:ext cx="19779916" cy="21676325"/>
          </a:xfrm>
          <a:prstGeom prst="rect">
            <a:avLst/>
          </a:prstGeom>
          <a:solidFill>
            <a:schemeClr val="accent3"/>
          </a:solidFill>
          <a:ln w="12700" cap="flat" cmpd="sng" algn="ctr">
            <a:noFill/>
            <a:prstDash val="solid"/>
            <a:miter lim="800000"/>
          </a:ln>
          <a:effectLst/>
        </p:spPr>
        <p:txBody>
          <a:bodyPr rtlCol="0" anchor="t"/>
          <a:lstStyle/>
          <a:p>
            <a:pPr algn="ctr" defTabSz="914400">
              <a:defRPr/>
            </a:pPr>
            <a:r>
              <a:rPr lang="en-US" sz="4000" b="1" kern="0" dirty="0" smtClean="0">
                <a:latin typeface="+mj-lt"/>
              </a:rPr>
              <a:t>Results</a:t>
            </a:r>
            <a:endParaRPr lang="en-US" sz="4000" b="1" kern="0" dirty="0">
              <a:latin typeface="+mj-lt"/>
            </a:endParaRPr>
          </a:p>
          <a:p>
            <a:pPr algn="just"/>
            <a:r>
              <a:rPr lang="en-US" sz="3200" dirty="0" smtClean="0"/>
              <a:t>The </a:t>
            </a:r>
            <a:r>
              <a:rPr lang="en-US" sz="3200" dirty="0"/>
              <a:t>aviation industry lends itself pretty well to a framework that sustainably address the risk of aircraft accidents due to wildlife on and near airports. Almost everyone in this environment has a strong personal interest in safety. Moreover, there is a worldwide growing concern with sustainability initiatives in aviation, therefore it does not take much effort to get airport operators involved</a:t>
            </a:r>
            <a:r>
              <a:rPr lang="en-US" sz="3200" dirty="0" smtClean="0"/>
              <a:t>.</a:t>
            </a:r>
          </a:p>
          <a:p>
            <a:pPr algn="just"/>
            <a:r>
              <a:rPr lang="en-US" sz="3200" b="1" i="1" dirty="0" smtClean="0"/>
              <a:t>                  </a:t>
            </a:r>
          </a:p>
          <a:p>
            <a:pPr algn="just"/>
            <a:r>
              <a:rPr lang="en-US" sz="3200" b="1" i="1" dirty="0"/>
              <a:t> </a:t>
            </a:r>
            <a:r>
              <a:rPr lang="en-US" sz="3200" b="1" i="1" dirty="0" smtClean="0"/>
              <a:t>                   Pillars </a:t>
            </a:r>
            <a:r>
              <a:rPr lang="en-US" sz="3200" b="1" i="1" dirty="0"/>
              <a:t>and elements of the proposed </a:t>
            </a:r>
            <a:r>
              <a:rPr lang="en-US" sz="3200" b="1" i="1" dirty="0" smtClean="0"/>
              <a:t>SMSF</a:t>
            </a:r>
          </a:p>
          <a:p>
            <a:pPr algn="just"/>
            <a:endParaRPr lang="pt-BR" sz="3200" b="1" i="1" dirty="0"/>
          </a:p>
          <a:p>
            <a:pPr algn="just"/>
            <a:endParaRPr lang="pt-BR" sz="3200" b="1" i="1" dirty="0" smtClean="0"/>
          </a:p>
          <a:p>
            <a:pPr algn="just"/>
            <a:endParaRPr lang="pt-BR" sz="3200" b="1" i="1" dirty="0"/>
          </a:p>
          <a:p>
            <a:pPr algn="just"/>
            <a:endParaRPr lang="pt-BR" sz="3200" b="1" i="1" dirty="0" smtClean="0"/>
          </a:p>
          <a:p>
            <a:pPr algn="just"/>
            <a:endParaRPr lang="pt-BR" sz="3200" b="1" i="1" dirty="0"/>
          </a:p>
          <a:p>
            <a:pPr algn="just"/>
            <a:endParaRPr lang="pt-BR" sz="3200" b="1" i="1" dirty="0" smtClean="0"/>
          </a:p>
          <a:p>
            <a:pPr algn="just"/>
            <a:endParaRPr lang="pt-BR" sz="3200" b="1" i="1" dirty="0"/>
          </a:p>
          <a:p>
            <a:pPr algn="just"/>
            <a:endParaRPr lang="pt-BR" sz="3200" b="1" i="1" dirty="0" smtClean="0"/>
          </a:p>
          <a:p>
            <a:pPr algn="just"/>
            <a:endParaRPr lang="pt-BR" sz="3200" b="1" i="1" dirty="0"/>
          </a:p>
          <a:p>
            <a:pPr algn="just"/>
            <a:endParaRPr lang="pt-BR" sz="3200" b="1" i="1" dirty="0" smtClean="0"/>
          </a:p>
          <a:p>
            <a:pPr algn="just"/>
            <a:endParaRPr lang="pt-BR" sz="3200" b="1" i="1" dirty="0"/>
          </a:p>
          <a:p>
            <a:pPr algn="just"/>
            <a:endParaRPr lang="pt-BR" sz="3200" b="1" i="1" dirty="0" smtClean="0"/>
          </a:p>
          <a:p>
            <a:pPr algn="just"/>
            <a:endParaRPr lang="pt-BR" sz="3200" b="1" i="1" dirty="0"/>
          </a:p>
          <a:p>
            <a:pPr algn="just"/>
            <a:endParaRPr lang="pt-BR" sz="3200" b="1" i="1" dirty="0" smtClean="0"/>
          </a:p>
          <a:p>
            <a:pPr algn="just"/>
            <a:endParaRPr lang="pt-BR" sz="3200" b="1" i="1" dirty="0"/>
          </a:p>
          <a:p>
            <a:pPr algn="just"/>
            <a:endParaRPr lang="pt-BR" sz="3200" b="1" i="1" dirty="0" smtClean="0"/>
          </a:p>
          <a:p>
            <a:pPr algn="just"/>
            <a:endParaRPr lang="pt-BR" sz="3200" b="1" i="1" dirty="0"/>
          </a:p>
          <a:p>
            <a:pPr algn="just"/>
            <a:endParaRPr lang="en-US" sz="3200" dirty="0" smtClean="0"/>
          </a:p>
          <a:p>
            <a:pPr algn="just"/>
            <a:r>
              <a:rPr lang="en-US" sz="3200" dirty="0" smtClean="0"/>
              <a:t>This </a:t>
            </a:r>
            <a:r>
              <a:rPr lang="en-US" sz="3200" dirty="0"/>
              <a:t>SMSF should be regarded as a formal, top-down business-like approach to sustainably managing wildlife on and near airports. It includes systematic procedures, practices, and policies for the management of safety and sustainability (including safety risk management, safety policy, safety assurance, and safety promotion) related to wildlife management. This SMSF is the adequate tool to translate an airport’s concerns about safety into effective actions to mitigate wildlife hazards without compromising the sustainable development of the airport. </a:t>
            </a:r>
            <a:r>
              <a:rPr lang="en-US" sz="3200" dirty="0" smtClean="0"/>
              <a:t>The </a:t>
            </a:r>
            <a:r>
              <a:rPr lang="en-US" sz="3200" dirty="0"/>
              <a:t>management of wildlife is extremely complex and regulated by federal, state, and local governmental </a:t>
            </a:r>
            <a:r>
              <a:rPr lang="en-US" sz="3200" dirty="0" smtClean="0"/>
              <a:t>agencies. </a:t>
            </a:r>
            <a:r>
              <a:rPr lang="en-US" sz="3200" dirty="0"/>
              <a:t>To date, no single industry publication has been written to provide a comprehensive and effective overview of this </a:t>
            </a:r>
            <a:r>
              <a:rPr lang="en-US" sz="3200" dirty="0" smtClean="0"/>
              <a:t>issue. </a:t>
            </a:r>
            <a:r>
              <a:rPr lang="en-US" sz="3200" dirty="0"/>
              <a:t>Even though there is a vast literature and regulations recommending strategies to reduce the risk of wildlife strikes, none really addresses the impact of safety strategies on sustainability. In addition, there is a need to measure the benefits and impacts of these strategies in order to make adequate decisions. This concepts echo MacKinnon (2004) previous findings. Expanding populations of wildlife at and around airports and increased air traffic by quieter, turbofan-powered aircraft are two of many reasons for the growing conflict between aviation and wildlife all over the world (Cleary &amp; </a:t>
            </a:r>
            <a:r>
              <a:rPr lang="en-US" sz="3200" dirty="0" err="1"/>
              <a:t>Dolbeer</a:t>
            </a:r>
            <a:r>
              <a:rPr lang="en-US" sz="3200" dirty="0"/>
              <a:t>, 2005). The implementation of the Sustainability Management </a:t>
            </a:r>
            <a:r>
              <a:rPr lang="en-US" sz="3200" dirty="0" smtClean="0"/>
              <a:t>Systems </a:t>
            </a:r>
            <a:r>
              <a:rPr lang="en-US" sz="3200" dirty="0"/>
              <a:t>Framework will reduce the risk of aircraft accidents due to wildlife, give the airport operator a structured set of tools to meet legal responsibilities, incorporate internal evaluation and quality assurance concepts that can result in more structured management and continuous improvements of operational </a:t>
            </a:r>
            <a:r>
              <a:rPr lang="en-US" sz="3200" dirty="0" smtClean="0"/>
              <a:t>processes. </a:t>
            </a:r>
            <a:r>
              <a:rPr lang="en-US" sz="3200" dirty="0"/>
              <a:t>The expected outcomes are significant improvements in aviation safety and sustainability regarding wildlife management by airport operators.</a:t>
            </a:r>
          </a:p>
          <a:p>
            <a:pPr algn="just"/>
            <a:r>
              <a:rPr lang="en-US" sz="3200" dirty="0" smtClean="0"/>
              <a:t> </a:t>
            </a:r>
            <a:endParaRPr lang="en-US" sz="3200" dirty="0"/>
          </a:p>
          <a:p>
            <a:pPr algn="just"/>
            <a:endParaRPr lang="en-US" sz="3200" b="1" dirty="0"/>
          </a:p>
          <a:p>
            <a:pPr algn="just"/>
            <a:endParaRPr lang="en-US" sz="3200" dirty="0" smtClean="0"/>
          </a:p>
          <a:p>
            <a:pPr algn="just"/>
            <a:endParaRPr lang="pt-BR" sz="3200" dirty="0"/>
          </a:p>
          <a:p>
            <a:pPr algn="just"/>
            <a:endParaRPr lang="en-US" sz="3200" dirty="0" smtClean="0"/>
          </a:p>
          <a:p>
            <a:pPr algn="just"/>
            <a:endParaRPr lang="en-US" sz="3200" dirty="0" smtClean="0"/>
          </a:p>
          <a:p>
            <a:pPr algn="just"/>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1527421624"/>
              </p:ext>
            </p:extLst>
          </p:nvPr>
        </p:nvGraphicFramePr>
        <p:xfrm>
          <a:off x="14439900" y="14668501"/>
          <a:ext cx="14401800" cy="8046720"/>
        </p:xfrm>
        <a:graphic>
          <a:graphicData uri="http://schemas.openxmlformats.org/drawingml/2006/table">
            <a:tbl>
              <a:tblPr firstRow="1" firstCol="1" bandRow="1"/>
              <a:tblGrid>
                <a:gridCol w="5157669"/>
                <a:gridCol w="9244131"/>
              </a:tblGrid>
              <a:tr h="709695">
                <a:tc rowSpan="5">
                  <a:txBody>
                    <a:bodyPr/>
                    <a:lstStyle/>
                    <a:p>
                      <a:pPr marL="0" marR="0" algn="ctr">
                        <a:lnSpc>
                          <a:spcPct val="200000"/>
                        </a:lnSpc>
                        <a:spcBef>
                          <a:spcPts val="0"/>
                        </a:spcBef>
                        <a:spcAft>
                          <a:spcPts val="0"/>
                        </a:spcAft>
                        <a:tabLst>
                          <a:tab pos="457200" algn="l"/>
                        </a:tabLst>
                      </a:pPr>
                      <a:endParaRPr lang="en-US" sz="3200" dirty="0" smtClean="0">
                        <a:effectLst/>
                        <a:latin typeface="+mj-lt"/>
                        <a:ea typeface="Calibri" panose="020F0502020204030204" pitchFamily="34" charset="0"/>
                        <a:cs typeface="Times New Roman" panose="02020603050405020304" pitchFamily="18" charset="0"/>
                      </a:endParaRPr>
                    </a:p>
                    <a:p>
                      <a:pPr marL="0" marR="0" algn="ctr">
                        <a:lnSpc>
                          <a:spcPct val="200000"/>
                        </a:lnSpc>
                        <a:spcBef>
                          <a:spcPts val="0"/>
                        </a:spcBef>
                        <a:spcAft>
                          <a:spcPts val="0"/>
                        </a:spcAft>
                        <a:tabLst>
                          <a:tab pos="457200" algn="l"/>
                        </a:tabLst>
                      </a:pPr>
                      <a:r>
                        <a:rPr lang="en-US" sz="3200" dirty="0" smtClean="0">
                          <a:effectLst/>
                          <a:latin typeface="+mj-lt"/>
                          <a:ea typeface="Calibri" panose="020F0502020204030204" pitchFamily="34" charset="0"/>
                          <a:cs typeface="Times New Roman" panose="02020603050405020304" pitchFamily="18" charset="0"/>
                        </a:rPr>
                        <a:t>Policy </a:t>
                      </a:r>
                      <a:r>
                        <a:rPr lang="en-US" sz="3200" dirty="0">
                          <a:effectLst/>
                          <a:latin typeface="+mj-lt"/>
                          <a:ea typeface="Calibri" panose="020F0502020204030204" pitchFamily="34" charset="0"/>
                          <a:cs typeface="Times New Roman" panose="02020603050405020304" pitchFamily="18" charset="0"/>
                        </a:rPr>
                        <a:t>and objectives</a:t>
                      </a:r>
                      <a:endParaRPr lang="en-US" sz="3200" dirty="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tabLst>
                          <a:tab pos="457200" algn="l"/>
                        </a:tabLst>
                      </a:pPr>
                      <a:r>
                        <a:rPr lang="en-US" sz="3200" dirty="0">
                          <a:effectLst/>
                          <a:latin typeface="+mj-lt"/>
                          <a:ea typeface="Calibri" panose="020F0502020204030204" pitchFamily="34" charset="0"/>
                          <a:cs typeface="Times New Roman" panose="02020603050405020304" pitchFamily="18" charset="0"/>
                        </a:rPr>
                        <a:t>Management commitment and responsibility</a:t>
                      </a:r>
                      <a:endParaRPr lang="en-US" sz="3200" dirty="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vMerge="1">
                  <a:txBody>
                    <a:bodyPr/>
                    <a:lstStyle/>
                    <a:p>
                      <a:endParaRPr lang="en-US"/>
                    </a:p>
                  </a:txBody>
                  <a:tcPr/>
                </a:tc>
                <a:tc>
                  <a:txBody>
                    <a:bodyPr/>
                    <a:lstStyle/>
                    <a:p>
                      <a:pPr marL="0" marR="0">
                        <a:lnSpc>
                          <a:spcPct val="150000"/>
                        </a:lnSpc>
                        <a:spcBef>
                          <a:spcPts val="0"/>
                        </a:spcBef>
                        <a:spcAft>
                          <a:spcPts val="0"/>
                        </a:spcAft>
                        <a:tabLst>
                          <a:tab pos="457200" algn="l"/>
                        </a:tabLst>
                      </a:pPr>
                      <a:r>
                        <a:rPr lang="en-US" sz="3200">
                          <a:effectLst/>
                          <a:latin typeface="+mj-lt"/>
                          <a:ea typeface="Calibri" panose="020F0502020204030204" pitchFamily="34" charset="0"/>
                          <a:cs typeface="Times New Roman" panose="02020603050405020304" pitchFamily="18" charset="0"/>
                        </a:rPr>
                        <a:t>Sustainability accountabilities</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vMerge="1">
                  <a:txBody>
                    <a:bodyPr/>
                    <a:lstStyle/>
                    <a:p>
                      <a:endParaRPr lang="en-US"/>
                    </a:p>
                  </a:txBody>
                  <a:tcPr/>
                </a:tc>
                <a:tc>
                  <a:txBody>
                    <a:bodyPr/>
                    <a:lstStyle/>
                    <a:p>
                      <a:pPr marL="0" marR="0">
                        <a:lnSpc>
                          <a:spcPct val="150000"/>
                        </a:lnSpc>
                        <a:spcBef>
                          <a:spcPts val="0"/>
                        </a:spcBef>
                        <a:spcAft>
                          <a:spcPts val="0"/>
                        </a:spcAft>
                        <a:tabLst>
                          <a:tab pos="457200" algn="l"/>
                        </a:tabLst>
                      </a:pPr>
                      <a:r>
                        <a:rPr lang="en-US" sz="3200">
                          <a:effectLst/>
                          <a:latin typeface="+mj-lt"/>
                          <a:ea typeface="Calibri" panose="020F0502020204030204" pitchFamily="34" charset="0"/>
                          <a:cs typeface="Times New Roman" panose="02020603050405020304" pitchFamily="18" charset="0"/>
                        </a:rPr>
                        <a:t>Appointment of key personnel</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vMerge="1">
                  <a:txBody>
                    <a:bodyPr/>
                    <a:lstStyle/>
                    <a:p>
                      <a:endParaRPr lang="en-US"/>
                    </a:p>
                  </a:txBody>
                  <a:tcPr/>
                </a:tc>
                <a:tc>
                  <a:txBody>
                    <a:bodyPr/>
                    <a:lstStyle/>
                    <a:p>
                      <a:pPr marL="0" marR="0">
                        <a:lnSpc>
                          <a:spcPct val="150000"/>
                        </a:lnSpc>
                        <a:spcBef>
                          <a:spcPts val="0"/>
                        </a:spcBef>
                        <a:spcAft>
                          <a:spcPts val="0"/>
                        </a:spcAft>
                        <a:tabLst>
                          <a:tab pos="457200" algn="l"/>
                        </a:tabLst>
                      </a:pPr>
                      <a:r>
                        <a:rPr lang="en-US" sz="3200">
                          <a:effectLst/>
                          <a:latin typeface="+mj-lt"/>
                          <a:ea typeface="Calibri" panose="020F0502020204030204" pitchFamily="34" charset="0"/>
                          <a:cs typeface="Times New Roman" panose="02020603050405020304" pitchFamily="18" charset="0"/>
                        </a:rPr>
                        <a:t>Coordination of emergency response planning</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vMerge="1">
                  <a:txBody>
                    <a:bodyPr/>
                    <a:lstStyle/>
                    <a:p>
                      <a:endParaRPr lang="en-US"/>
                    </a:p>
                  </a:txBody>
                  <a:tcPr/>
                </a:tc>
                <a:tc>
                  <a:txBody>
                    <a:bodyPr/>
                    <a:lstStyle/>
                    <a:p>
                      <a:pPr marL="0" marR="0">
                        <a:lnSpc>
                          <a:spcPct val="150000"/>
                        </a:lnSpc>
                        <a:spcBef>
                          <a:spcPts val="0"/>
                        </a:spcBef>
                        <a:spcAft>
                          <a:spcPts val="0"/>
                        </a:spcAft>
                        <a:tabLst>
                          <a:tab pos="457200" algn="l"/>
                        </a:tabLst>
                      </a:pPr>
                      <a:r>
                        <a:rPr lang="en-US" sz="3200">
                          <a:effectLst/>
                          <a:latin typeface="+mj-lt"/>
                          <a:ea typeface="Calibri" panose="020F0502020204030204" pitchFamily="34" charset="0"/>
                          <a:cs typeface="Times New Roman" panose="02020603050405020304" pitchFamily="18" charset="0"/>
                        </a:rPr>
                        <a:t>Documentation</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rowSpan="2">
                  <a:txBody>
                    <a:bodyPr/>
                    <a:lstStyle/>
                    <a:p>
                      <a:pPr marL="0" marR="0" algn="ctr">
                        <a:lnSpc>
                          <a:spcPct val="200000"/>
                        </a:lnSpc>
                        <a:spcBef>
                          <a:spcPts val="1200"/>
                        </a:spcBef>
                        <a:spcAft>
                          <a:spcPts val="0"/>
                        </a:spcAft>
                        <a:tabLst>
                          <a:tab pos="457200" algn="l"/>
                        </a:tabLst>
                      </a:pPr>
                      <a:r>
                        <a:rPr lang="en-US" sz="3200" dirty="0">
                          <a:effectLst/>
                          <a:latin typeface="+mj-lt"/>
                          <a:ea typeface="Times New Roman" panose="02020603050405020304" pitchFamily="18" charset="0"/>
                          <a:cs typeface="Times New Roman" panose="02020603050405020304" pitchFamily="18" charset="0"/>
                        </a:rPr>
                        <a:t>Risk management</a:t>
                      </a:r>
                      <a:r>
                        <a:rPr lang="en-US" sz="3200" dirty="0">
                          <a:effectLst/>
                          <a:latin typeface="+mj-lt"/>
                          <a:ea typeface="Calibri" panose="020F0502020204030204" pitchFamily="34" charset="0"/>
                          <a:cs typeface="Times New Roman" panose="02020603050405020304" pitchFamily="18" charset="0"/>
                        </a:rPr>
                        <a:t>  </a:t>
                      </a:r>
                      <a:endParaRPr lang="en-US" sz="3200" dirty="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600"/>
                        </a:spcBef>
                        <a:spcAft>
                          <a:spcPts val="0"/>
                        </a:spcAft>
                        <a:tabLst>
                          <a:tab pos="457200" algn="l"/>
                        </a:tabLst>
                      </a:pPr>
                      <a:r>
                        <a:rPr lang="en-US" sz="3200">
                          <a:effectLst/>
                          <a:latin typeface="+mj-lt"/>
                          <a:ea typeface="Calibri" panose="020F0502020204030204" pitchFamily="34" charset="0"/>
                          <a:cs typeface="Times New Roman" panose="02020603050405020304" pitchFamily="18" charset="0"/>
                        </a:rPr>
                        <a:t>Hazard identification </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vMerge="1">
                  <a:txBody>
                    <a:bodyPr/>
                    <a:lstStyle/>
                    <a:p>
                      <a:endParaRPr lang="en-US"/>
                    </a:p>
                  </a:txBody>
                  <a:tcPr/>
                </a:tc>
                <a:tc>
                  <a:txBody>
                    <a:bodyPr/>
                    <a:lstStyle/>
                    <a:p>
                      <a:pPr marL="0" marR="0">
                        <a:lnSpc>
                          <a:spcPct val="150000"/>
                        </a:lnSpc>
                        <a:spcBef>
                          <a:spcPts val="600"/>
                        </a:spcBef>
                        <a:spcAft>
                          <a:spcPts val="0"/>
                        </a:spcAft>
                        <a:tabLst>
                          <a:tab pos="457200" algn="l"/>
                        </a:tabLst>
                      </a:pPr>
                      <a:r>
                        <a:rPr lang="en-US" sz="3200">
                          <a:effectLst/>
                          <a:latin typeface="+mj-lt"/>
                          <a:ea typeface="Calibri" panose="020F0502020204030204" pitchFamily="34" charset="0"/>
                          <a:cs typeface="Times New Roman" panose="02020603050405020304" pitchFamily="18" charset="0"/>
                        </a:rPr>
                        <a:t>Sustainability assessment and mitigation</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rowSpan="2">
                  <a:txBody>
                    <a:bodyPr/>
                    <a:lstStyle/>
                    <a:p>
                      <a:pPr marL="0" marR="0" algn="ctr">
                        <a:lnSpc>
                          <a:spcPct val="200000"/>
                        </a:lnSpc>
                        <a:spcBef>
                          <a:spcPts val="1200"/>
                        </a:spcBef>
                        <a:spcAft>
                          <a:spcPts val="0"/>
                        </a:spcAft>
                        <a:tabLst>
                          <a:tab pos="457200" algn="l"/>
                        </a:tabLst>
                      </a:pPr>
                      <a:r>
                        <a:rPr lang="en-US" sz="3200" dirty="0">
                          <a:effectLst/>
                          <a:latin typeface="+mj-lt"/>
                          <a:ea typeface="Calibri" panose="020F0502020204030204" pitchFamily="34" charset="0"/>
                          <a:cs typeface="Times New Roman" panose="02020603050405020304" pitchFamily="18" charset="0"/>
                        </a:rPr>
                        <a:t>Sustainability assurance</a:t>
                      </a:r>
                      <a:r>
                        <a:rPr lang="en-US" sz="3200" dirty="0">
                          <a:effectLst/>
                          <a:latin typeface="+mj-lt"/>
                          <a:ea typeface="Times New Roman" panose="02020603050405020304" pitchFamily="18" charset="0"/>
                          <a:cs typeface="Times New Roman" panose="02020603050405020304" pitchFamily="18" charset="0"/>
                        </a:rPr>
                        <a:t>  </a:t>
                      </a:r>
                      <a:endParaRPr lang="en-US" sz="3200" dirty="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tabLst>
                          <a:tab pos="457200" algn="l"/>
                        </a:tabLst>
                      </a:pPr>
                      <a:r>
                        <a:rPr lang="en-US" sz="3200">
                          <a:effectLst/>
                          <a:latin typeface="+mj-lt"/>
                          <a:ea typeface="Times New Roman" panose="02020603050405020304" pitchFamily="18" charset="0"/>
                          <a:cs typeface="Times New Roman" panose="02020603050405020304" pitchFamily="18" charset="0"/>
                        </a:rPr>
                        <a:t>Performance monitoring and measurement</a:t>
                      </a:r>
                      <a:r>
                        <a:rPr lang="en-US" sz="3200">
                          <a:effectLst/>
                          <a:latin typeface="+mj-lt"/>
                          <a:ea typeface="Calibri" panose="020F0502020204030204" pitchFamily="34" charset="0"/>
                          <a:cs typeface="Times New Roman" panose="02020603050405020304" pitchFamily="18" charset="0"/>
                        </a:rPr>
                        <a:t> </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vMerge="1">
                  <a:txBody>
                    <a:bodyPr/>
                    <a:lstStyle/>
                    <a:p>
                      <a:endParaRPr lang="en-US"/>
                    </a:p>
                  </a:txBody>
                  <a:tcPr/>
                </a:tc>
                <a:tc>
                  <a:txBody>
                    <a:bodyPr/>
                    <a:lstStyle/>
                    <a:p>
                      <a:pPr marL="0" marR="0">
                        <a:lnSpc>
                          <a:spcPct val="150000"/>
                        </a:lnSpc>
                        <a:spcBef>
                          <a:spcPts val="0"/>
                        </a:spcBef>
                        <a:spcAft>
                          <a:spcPts val="0"/>
                        </a:spcAft>
                        <a:tabLst>
                          <a:tab pos="457200" algn="l"/>
                        </a:tabLst>
                      </a:pPr>
                      <a:r>
                        <a:rPr lang="en-US" sz="3200">
                          <a:effectLst/>
                          <a:latin typeface="+mj-lt"/>
                          <a:ea typeface="Times New Roman" panose="02020603050405020304" pitchFamily="18" charset="0"/>
                          <a:cs typeface="Times New Roman" panose="02020603050405020304" pitchFamily="18" charset="0"/>
                        </a:rPr>
                        <a:t>Continuous improvement of the system </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rowSpan="2">
                  <a:txBody>
                    <a:bodyPr/>
                    <a:lstStyle/>
                    <a:p>
                      <a:pPr marL="0" marR="0" algn="ctr">
                        <a:lnSpc>
                          <a:spcPct val="200000"/>
                        </a:lnSpc>
                        <a:spcBef>
                          <a:spcPts val="1200"/>
                        </a:spcBef>
                        <a:spcAft>
                          <a:spcPts val="0"/>
                        </a:spcAft>
                        <a:tabLst>
                          <a:tab pos="457200" algn="l"/>
                        </a:tabLst>
                      </a:pPr>
                      <a:r>
                        <a:rPr lang="en-US" sz="3200" dirty="0">
                          <a:effectLst/>
                          <a:latin typeface="+mj-lt"/>
                          <a:ea typeface="Times New Roman" panose="02020603050405020304" pitchFamily="18" charset="0"/>
                          <a:cs typeface="Times New Roman" panose="02020603050405020304" pitchFamily="18" charset="0"/>
                        </a:rPr>
                        <a:t>Promotion of sustainability  </a:t>
                      </a:r>
                      <a:endParaRPr lang="en-US" sz="3200" dirty="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50000"/>
                        </a:lnSpc>
                        <a:spcBef>
                          <a:spcPts val="0"/>
                        </a:spcBef>
                        <a:spcAft>
                          <a:spcPts val="0"/>
                        </a:spcAft>
                        <a:tabLst>
                          <a:tab pos="457200" algn="l"/>
                        </a:tabLst>
                      </a:pPr>
                      <a:r>
                        <a:rPr lang="en-US" sz="3200">
                          <a:effectLst/>
                          <a:latin typeface="+mj-lt"/>
                          <a:ea typeface="Calibri" panose="020F0502020204030204" pitchFamily="34" charset="0"/>
                          <a:cs typeface="Times New Roman" panose="02020603050405020304" pitchFamily="18" charset="0"/>
                        </a:rPr>
                        <a:t>Training and education</a:t>
                      </a:r>
                      <a:endParaRPr lang="en-US" sz="320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9695">
                <a:tc vMerge="1">
                  <a:txBody>
                    <a:bodyPr/>
                    <a:lstStyle/>
                    <a:p>
                      <a:endParaRPr lang="en-US"/>
                    </a:p>
                  </a:txBody>
                  <a:tcPr/>
                </a:tc>
                <a:tc>
                  <a:txBody>
                    <a:bodyPr/>
                    <a:lstStyle/>
                    <a:p>
                      <a:pPr marL="0" marR="0">
                        <a:lnSpc>
                          <a:spcPct val="150000"/>
                        </a:lnSpc>
                        <a:spcBef>
                          <a:spcPts val="0"/>
                        </a:spcBef>
                        <a:spcAft>
                          <a:spcPts val="0"/>
                        </a:spcAft>
                        <a:tabLst>
                          <a:tab pos="457200" algn="l"/>
                        </a:tabLst>
                      </a:pPr>
                      <a:r>
                        <a:rPr lang="en-US" sz="3200" dirty="0">
                          <a:effectLst/>
                          <a:latin typeface="+mj-lt"/>
                          <a:ea typeface="Calibri" panose="020F0502020204030204" pitchFamily="34" charset="0"/>
                          <a:cs typeface="Times New Roman" panose="02020603050405020304" pitchFamily="18" charset="0"/>
                        </a:rPr>
                        <a:t>Communication</a:t>
                      </a:r>
                      <a:endParaRPr lang="en-US" sz="3200" dirty="0">
                        <a:effectLst/>
                        <a:latin typeface="+mj-lt"/>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670799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1819</TotalTime>
  <Words>1635</Words>
  <Application>Microsoft Office PowerPoint</Application>
  <PresentationFormat>Custom</PresentationFormat>
  <Paragraphs>86</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SimSun</vt:lpstr>
      <vt:lpstr>Arial</vt:lpstr>
      <vt:lpstr>Calibri</vt:lpstr>
      <vt:lpstr>ＭＳ Ｐゴシック</vt:lpstr>
      <vt:lpstr>ＭＳ Ｐゴシック</vt:lpstr>
      <vt:lpstr>Times New Roman</vt:lpstr>
      <vt:lpstr>1_Default Design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Lukas Rudari</dc:creator>
  <cp:lastModifiedBy>University Aviation</cp:lastModifiedBy>
  <cp:revision>77</cp:revision>
  <dcterms:created xsi:type="dcterms:W3CDTF">2014-06-23T19:13:22Z</dcterms:created>
  <dcterms:modified xsi:type="dcterms:W3CDTF">2015-09-21T15:33:20Z</dcterms:modified>
</cp:coreProperties>
</file>