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43891200" cy="32918400"/>
  <p:notesSz cx="25749250" cy="35756850"/>
  <p:defaultTextStyle>
    <a:defPPr>
      <a:defRPr lang="en-US"/>
    </a:defPPr>
    <a:lvl1pPr marL="0" algn="l" defTabSz="2193915" rtl="0" eaLnBrk="1" latinLnBrk="0" hangingPunct="1">
      <a:defRPr sz="8531" kern="1200">
        <a:solidFill>
          <a:schemeClr val="tx1"/>
        </a:solidFill>
        <a:latin typeface="+mn-lt"/>
        <a:ea typeface="+mn-ea"/>
        <a:cs typeface="+mn-cs"/>
      </a:defRPr>
    </a:lvl1pPr>
    <a:lvl2pPr marL="2193915" algn="l" defTabSz="2193915" rtl="0" eaLnBrk="1" latinLnBrk="0" hangingPunct="1">
      <a:defRPr sz="8531" kern="1200">
        <a:solidFill>
          <a:schemeClr val="tx1"/>
        </a:solidFill>
        <a:latin typeface="+mn-lt"/>
        <a:ea typeface="+mn-ea"/>
        <a:cs typeface="+mn-cs"/>
      </a:defRPr>
    </a:lvl2pPr>
    <a:lvl3pPr marL="4387831" algn="l" defTabSz="2193915" rtl="0" eaLnBrk="1" latinLnBrk="0" hangingPunct="1">
      <a:defRPr sz="8531" kern="1200">
        <a:solidFill>
          <a:schemeClr val="tx1"/>
        </a:solidFill>
        <a:latin typeface="+mn-lt"/>
        <a:ea typeface="+mn-ea"/>
        <a:cs typeface="+mn-cs"/>
      </a:defRPr>
    </a:lvl3pPr>
    <a:lvl4pPr marL="6581749" algn="l" defTabSz="2193915" rtl="0" eaLnBrk="1" latinLnBrk="0" hangingPunct="1">
      <a:defRPr sz="8531" kern="1200">
        <a:solidFill>
          <a:schemeClr val="tx1"/>
        </a:solidFill>
        <a:latin typeface="+mn-lt"/>
        <a:ea typeface="+mn-ea"/>
        <a:cs typeface="+mn-cs"/>
      </a:defRPr>
    </a:lvl4pPr>
    <a:lvl5pPr marL="8775664" algn="l" defTabSz="2193915" rtl="0" eaLnBrk="1" latinLnBrk="0" hangingPunct="1">
      <a:defRPr sz="8531" kern="1200">
        <a:solidFill>
          <a:schemeClr val="tx1"/>
        </a:solidFill>
        <a:latin typeface="+mn-lt"/>
        <a:ea typeface="+mn-ea"/>
        <a:cs typeface="+mn-cs"/>
      </a:defRPr>
    </a:lvl5pPr>
    <a:lvl6pPr marL="10969580" algn="l" defTabSz="2193915" rtl="0" eaLnBrk="1" latinLnBrk="0" hangingPunct="1">
      <a:defRPr sz="8531" kern="1200">
        <a:solidFill>
          <a:schemeClr val="tx1"/>
        </a:solidFill>
        <a:latin typeface="+mn-lt"/>
        <a:ea typeface="+mn-ea"/>
        <a:cs typeface="+mn-cs"/>
      </a:defRPr>
    </a:lvl6pPr>
    <a:lvl7pPr marL="13163495" algn="l" defTabSz="2193915" rtl="0" eaLnBrk="1" latinLnBrk="0" hangingPunct="1">
      <a:defRPr sz="8531" kern="1200">
        <a:solidFill>
          <a:schemeClr val="tx1"/>
        </a:solidFill>
        <a:latin typeface="+mn-lt"/>
        <a:ea typeface="+mn-ea"/>
        <a:cs typeface="+mn-cs"/>
      </a:defRPr>
    </a:lvl7pPr>
    <a:lvl8pPr marL="15357412" algn="l" defTabSz="2193915" rtl="0" eaLnBrk="1" latinLnBrk="0" hangingPunct="1">
      <a:defRPr sz="8531" kern="1200">
        <a:solidFill>
          <a:schemeClr val="tx1"/>
        </a:solidFill>
        <a:latin typeface="+mn-lt"/>
        <a:ea typeface="+mn-ea"/>
        <a:cs typeface="+mn-cs"/>
      </a:defRPr>
    </a:lvl8pPr>
    <a:lvl9pPr marL="17551327" algn="l" defTabSz="2193915" rtl="0" eaLnBrk="1" latinLnBrk="0" hangingPunct="1">
      <a:defRPr sz="8531"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38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FFEF9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891" autoAdjust="0"/>
  </p:normalViewPr>
  <p:slideViewPr>
    <p:cSldViewPr snapToGrid="0" snapToObjects="1">
      <p:cViewPr>
        <p:scale>
          <a:sx n="30" d="100"/>
          <a:sy n="30" d="100"/>
        </p:scale>
        <p:origin x="456" y="-888"/>
      </p:cViewPr>
      <p:guideLst>
        <p:guide orient="horz" pos="1036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Wesley:Desktop:A508%20-%20Capstone:Capstone%20Graph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pieChart>
        <c:varyColors val="1"/>
        <c:ser>
          <c:idx val="0"/>
          <c:order val="0"/>
          <c:dPt>
            <c:idx val="0"/>
            <c:bubble3D val="0"/>
            <c:spPr>
              <a:solidFill>
                <a:srgbClr val="FFFF00"/>
              </a:solidFill>
            </c:spPr>
          </c:dPt>
          <c:dLbls>
            <c:dLbl>
              <c:idx val="0"/>
              <c:layout>
                <c:manualLayout>
                  <c:x val="-1.0353877733761379E-2"/>
                  <c:y val="6.4850829814877943E-4"/>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17921890593881579"/>
                  <c:y val="3.2543882565053551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2800">
                    <a:latin typeface="Garamond"/>
                    <a:cs typeface="Garamond"/>
                  </a:defRPr>
                </a:pPr>
                <a:endParaRPr lang="en-US"/>
              </a:p>
            </c:txPr>
            <c:showLegendKey val="0"/>
            <c:showVal val="1"/>
            <c:showCatName val="0"/>
            <c:showSerName val="0"/>
            <c:showPercent val="0"/>
            <c:showBubbleSize val="0"/>
            <c:showLeaderLines val="1"/>
            <c:extLst>
              <c:ext xmlns:c15="http://schemas.microsoft.com/office/drawing/2012/chart" uri="{CE6537A1-D6FC-4f65-9D91-7224C49458BB}">
                <c15:layout/>
              </c:ext>
            </c:extLst>
          </c:dLbls>
          <c:cat>
            <c:strRef>
              <c:f>Sheet1!$A$77:$A$81</c:f>
              <c:strCache>
                <c:ptCount val="5"/>
                <c:pt idx="0">
                  <c:v>18 to 25</c:v>
                </c:pt>
                <c:pt idx="1">
                  <c:v>26 to 34</c:v>
                </c:pt>
                <c:pt idx="2">
                  <c:v>35 to 43</c:v>
                </c:pt>
                <c:pt idx="3">
                  <c:v>44 to 52</c:v>
                </c:pt>
                <c:pt idx="4">
                  <c:v>60+</c:v>
                </c:pt>
              </c:strCache>
            </c:strRef>
          </c:cat>
          <c:val>
            <c:numRef>
              <c:f>Sheet1!$B$68:$B$72</c:f>
              <c:numCache>
                <c:formatCode>0.00%</c:formatCode>
                <c:ptCount val="5"/>
                <c:pt idx="0">
                  <c:v>3.0800000000000001E-2</c:v>
                </c:pt>
                <c:pt idx="1">
                  <c:v>6.3200000000000006E-2</c:v>
                </c:pt>
                <c:pt idx="2">
                  <c:v>7.2900000000000006E-2</c:v>
                </c:pt>
                <c:pt idx="3">
                  <c:v>0.29170000000000001</c:v>
                </c:pt>
                <c:pt idx="4">
                  <c:v>0.5413</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67221352698850834"/>
          <c:y val="0.20187712667924512"/>
          <c:w val="0.21660165958706501"/>
          <c:h val="0.54318537962033198"/>
        </c:manualLayout>
      </c:layout>
      <c:overlay val="0"/>
      <c:txPr>
        <a:bodyPr/>
        <a:lstStyle/>
        <a:p>
          <a:pPr>
            <a:defRPr sz="2800">
              <a:latin typeface="Garamond"/>
              <a:cs typeface="Garamond"/>
            </a:defRPr>
          </a:pPr>
          <a:endParaRPr lang="en-US"/>
        </a:p>
      </c:txPr>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11158008" cy="1787843"/>
          </a:xfrm>
          <a:prstGeom prst="rect">
            <a:avLst/>
          </a:prstGeom>
        </p:spPr>
        <p:txBody>
          <a:bodyPr vert="horz" lIns="351452" tIns="175726" rIns="351452" bIns="175726" rtlCol="0"/>
          <a:lstStyle>
            <a:lvl1pPr algn="l">
              <a:defRPr sz="4600"/>
            </a:lvl1pPr>
          </a:lstStyle>
          <a:p>
            <a:endParaRPr lang="en-US"/>
          </a:p>
        </p:txBody>
      </p:sp>
      <p:sp>
        <p:nvSpPr>
          <p:cNvPr id="3" name="Date Placeholder 2"/>
          <p:cNvSpPr>
            <a:spLocks noGrp="1"/>
          </p:cNvSpPr>
          <p:nvPr>
            <p:ph type="dt" idx="1"/>
          </p:nvPr>
        </p:nvSpPr>
        <p:spPr>
          <a:xfrm>
            <a:off x="14585284" y="1"/>
            <a:ext cx="11158008" cy="1787843"/>
          </a:xfrm>
          <a:prstGeom prst="rect">
            <a:avLst/>
          </a:prstGeom>
        </p:spPr>
        <p:txBody>
          <a:bodyPr vert="horz" lIns="351452" tIns="175726" rIns="351452" bIns="175726" rtlCol="0"/>
          <a:lstStyle>
            <a:lvl1pPr algn="r">
              <a:defRPr sz="4600"/>
            </a:lvl1pPr>
          </a:lstStyle>
          <a:p>
            <a:fld id="{749A1BA7-30E2-2E46-A367-5FA883EB5031}" type="datetimeFigureOut">
              <a:rPr lang="en-US" smtClean="0"/>
              <a:t>8/31/2015</a:t>
            </a:fld>
            <a:endParaRPr lang="en-US"/>
          </a:p>
        </p:txBody>
      </p:sp>
      <p:sp>
        <p:nvSpPr>
          <p:cNvPr id="4" name="Slide Image Placeholder 3"/>
          <p:cNvSpPr>
            <a:spLocks noGrp="1" noRot="1" noChangeAspect="1"/>
          </p:cNvSpPr>
          <p:nvPr>
            <p:ph type="sldImg" idx="2"/>
          </p:nvPr>
        </p:nvSpPr>
        <p:spPr>
          <a:xfrm>
            <a:off x="3937000" y="2682875"/>
            <a:ext cx="17875250" cy="13408025"/>
          </a:xfrm>
          <a:prstGeom prst="rect">
            <a:avLst/>
          </a:prstGeom>
          <a:noFill/>
          <a:ln w="12700">
            <a:solidFill>
              <a:prstClr val="black"/>
            </a:solidFill>
          </a:ln>
        </p:spPr>
        <p:txBody>
          <a:bodyPr vert="horz" lIns="351452" tIns="175726" rIns="351452" bIns="175726" rtlCol="0" anchor="ctr"/>
          <a:lstStyle/>
          <a:p>
            <a:endParaRPr lang="en-US"/>
          </a:p>
        </p:txBody>
      </p:sp>
      <p:sp>
        <p:nvSpPr>
          <p:cNvPr id="5" name="Notes Placeholder 4"/>
          <p:cNvSpPr>
            <a:spLocks noGrp="1"/>
          </p:cNvSpPr>
          <p:nvPr>
            <p:ph type="body" sz="quarter" idx="3"/>
          </p:nvPr>
        </p:nvSpPr>
        <p:spPr>
          <a:xfrm>
            <a:off x="2574925" y="16984504"/>
            <a:ext cx="20599400" cy="16090583"/>
          </a:xfrm>
          <a:prstGeom prst="rect">
            <a:avLst/>
          </a:prstGeom>
        </p:spPr>
        <p:txBody>
          <a:bodyPr vert="horz" lIns="351452" tIns="175726" rIns="351452" bIns="17572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33962802"/>
            <a:ext cx="11158008" cy="1787843"/>
          </a:xfrm>
          <a:prstGeom prst="rect">
            <a:avLst/>
          </a:prstGeom>
        </p:spPr>
        <p:txBody>
          <a:bodyPr vert="horz" lIns="351452" tIns="175726" rIns="351452" bIns="175726" rtlCol="0" anchor="b"/>
          <a:lstStyle>
            <a:lvl1pPr algn="l">
              <a:defRPr sz="4600"/>
            </a:lvl1pPr>
          </a:lstStyle>
          <a:p>
            <a:endParaRPr lang="en-US"/>
          </a:p>
        </p:txBody>
      </p:sp>
      <p:sp>
        <p:nvSpPr>
          <p:cNvPr id="7" name="Slide Number Placeholder 6"/>
          <p:cNvSpPr>
            <a:spLocks noGrp="1"/>
          </p:cNvSpPr>
          <p:nvPr>
            <p:ph type="sldNum" sz="quarter" idx="5"/>
          </p:nvPr>
        </p:nvSpPr>
        <p:spPr>
          <a:xfrm>
            <a:off x="14585284" y="33962802"/>
            <a:ext cx="11158008" cy="1787843"/>
          </a:xfrm>
          <a:prstGeom prst="rect">
            <a:avLst/>
          </a:prstGeom>
        </p:spPr>
        <p:txBody>
          <a:bodyPr vert="horz" lIns="351452" tIns="175726" rIns="351452" bIns="175726" rtlCol="0" anchor="b"/>
          <a:lstStyle>
            <a:lvl1pPr algn="r">
              <a:defRPr sz="4600"/>
            </a:lvl1pPr>
          </a:lstStyle>
          <a:p>
            <a:fld id="{DC82C7DC-700F-6C4B-A3D3-4C5C44E868EE}" type="slidenum">
              <a:rPr lang="en-US" smtClean="0"/>
              <a:t>‹#›</a:t>
            </a:fld>
            <a:endParaRPr lang="en-US"/>
          </a:p>
        </p:txBody>
      </p:sp>
    </p:spTree>
    <p:extLst>
      <p:ext uri="{BB962C8B-B14F-4D97-AF65-F5344CB8AC3E}">
        <p14:creationId xmlns:p14="http://schemas.microsoft.com/office/powerpoint/2010/main" val="1177061449"/>
      </p:ext>
    </p:extLst>
  </p:cSld>
  <p:clrMap bg1="lt1" tx1="dk1" bg2="lt2" tx2="dk2" accent1="accent1" accent2="accent2" accent3="accent3" accent4="accent4" accent5="accent5" accent6="accent6" hlink="hlink" folHlink="folHlink"/>
  <p:notesStyle>
    <a:lvl1pPr marL="0" algn="l" defTabSz="391793" rtl="0" eaLnBrk="1" latinLnBrk="0" hangingPunct="1">
      <a:defRPr sz="1082" kern="1200">
        <a:solidFill>
          <a:schemeClr val="tx1"/>
        </a:solidFill>
        <a:latin typeface="+mn-lt"/>
        <a:ea typeface="+mn-ea"/>
        <a:cs typeface="+mn-cs"/>
      </a:defRPr>
    </a:lvl1pPr>
    <a:lvl2pPr marL="391793" algn="l" defTabSz="391793" rtl="0" eaLnBrk="1" latinLnBrk="0" hangingPunct="1">
      <a:defRPr sz="1082" kern="1200">
        <a:solidFill>
          <a:schemeClr val="tx1"/>
        </a:solidFill>
        <a:latin typeface="+mn-lt"/>
        <a:ea typeface="+mn-ea"/>
        <a:cs typeface="+mn-cs"/>
      </a:defRPr>
    </a:lvl2pPr>
    <a:lvl3pPr marL="783587" algn="l" defTabSz="391793" rtl="0" eaLnBrk="1" latinLnBrk="0" hangingPunct="1">
      <a:defRPr sz="1082" kern="1200">
        <a:solidFill>
          <a:schemeClr val="tx1"/>
        </a:solidFill>
        <a:latin typeface="+mn-lt"/>
        <a:ea typeface="+mn-ea"/>
        <a:cs typeface="+mn-cs"/>
      </a:defRPr>
    </a:lvl3pPr>
    <a:lvl4pPr marL="1175379" algn="l" defTabSz="391793" rtl="0" eaLnBrk="1" latinLnBrk="0" hangingPunct="1">
      <a:defRPr sz="1082" kern="1200">
        <a:solidFill>
          <a:schemeClr val="tx1"/>
        </a:solidFill>
        <a:latin typeface="+mn-lt"/>
        <a:ea typeface="+mn-ea"/>
        <a:cs typeface="+mn-cs"/>
      </a:defRPr>
    </a:lvl4pPr>
    <a:lvl5pPr marL="1567172" algn="l" defTabSz="391793" rtl="0" eaLnBrk="1" latinLnBrk="0" hangingPunct="1">
      <a:defRPr sz="1082" kern="1200">
        <a:solidFill>
          <a:schemeClr val="tx1"/>
        </a:solidFill>
        <a:latin typeface="+mn-lt"/>
        <a:ea typeface="+mn-ea"/>
        <a:cs typeface="+mn-cs"/>
      </a:defRPr>
    </a:lvl5pPr>
    <a:lvl6pPr marL="1958966" algn="l" defTabSz="391793" rtl="0" eaLnBrk="1" latinLnBrk="0" hangingPunct="1">
      <a:defRPr sz="1082" kern="1200">
        <a:solidFill>
          <a:schemeClr val="tx1"/>
        </a:solidFill>
        <a:latin typeface="+mn-lt"/>
        <a:ea typeface="+mn-ea"/>
        <a:cs typeface="+mn-cs"/>
      </a:defRPr>
    </a:lvl6pPr>
    <a:lvl7pPr marL="2350758" algn="l" defTabSz="391793" rtl="0" eaLnBrk="1" latinLnBrk="0" hangingPunct="1">
      <a:defRPr sz="1082" kern="1200">
        <a:solidFill>
          <a:schemeClr val="tx1"/>
        </a:solidFill>
        <a:latin typeface="+mn-lt"/>
        <a:ea typeface="+mn-ea"/>
        <a:cs typeface="+mn-cs"/>
      </a:defRPr>
    </a:lvl7pPr>
    <a:lvl8pPr marL="2742551" algn="l" defTabSz="391793" rtl="0" eaLnBrk="1" latinLnBrk="0" hangingPunct="1">
      <a:defRPr sz="1082" kern="1200">
        <a:solidFill>
          <a:schemeClr val="tx1"/>
        </a:solidFill>
        <a:latin typeface="+mn-lt"/>
        <a:ea typeface="+mn-ea"/>
        <a:cs typeface="+mn-cs"/>
      </a:defRPr>
    </a:lvl8pPr>
    <a:lvl9pPr marL="3134345" algn="l" defTabSz="391793" rtl="0" eaLnBrk="1" latinLnBrk="0" hangingPunct="1">
      <a:defRPr sz="108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0" y="2682875"/>
            <a:ext cx="17875250" cy="134080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82C7DC-700F-6C4B-A3D3-4C5C44E868EE}" type="slidenum">
              <a:rPr lang="en-US" smtClean="0"/>
              <a:t>1</a:t>
            </a:fld>
            <a:endParaRPr lang="en-US"/>
          </a:p>
        </p:txBody>
      </p:sp>
    </p:spTree>
    <p:extLst>
      <p:ext uri="{BB962C8B-B14F-4D97-AF65-F5344CB8AC3E}">
        <p14:creationId xmlns:p14="http://schemas.microsoft.com/office/powerpoint/2010/main" val="215857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1" y="10226041"/>
            <a:ext cx="37307520" cy="705612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680" y="18653760"/>
            <a:ext cx="30723841" cy="8412480"/>
          </a:xfrm>
        </p:spPr>
        <p:txBody>
          <a:bodyPr/>
          <a:lstStyle>
            <a:lvl1pPr marL="0" indent="0" algn="ctr">
              <a:buNone/>
              <a:defRPr>
                <a:solidFill>
                  <a:schemeClr val="tx1">
                    <a:tint val="75000"/>
                  </a:schemeClr>
                </a:solidFill>
              </a:defRPr>
            </a:lvl1pPr>
            <a:lvl2pPr marL="2191012" indent="0" algn="ctr">
              <a:buNone/>
              <a:defRPr>
                <a:solidFill>
                  <a:schemeClr val="tx1">
                    <a:tint val="75000"/>
                  </a:schemeClr>
                </a:solidFill>
              </a:defRPr>
            </a:lvl2pPr>
            <a:lvl3pPr marL="4382022" indent="0" algn="ctr">
              <a:buNone/>
              <a:defRPr>
                <a:solidFill>
                  <a:schemeClr val="tx1">
                    <a:tint val="75000"/>
                  </a:schemeClr>
                </a:solidFill>
              </a:defRPr>
            </a:lvl3pPr>
            <a:lvl4pPr marL="6573035" indent="0" algn="ctr">
              <a:buNone/>
              <a:defRPr>
                <a:solidFill>
                  <a:schemeClr val="tx1">
                    <a:tint val="75000"/>
                  </a:schemeClr>
                </a:solidFill>
              </a:defRPr>
            </a:lvl4pPr>
            <a:lvl5pPr marL="8764046" indent="0" algn="ctr">
              <a:buNone/>
              <a:defRPr>
                <a:solidFill>
                  <a:schemeClr val="tx1">
                    <a:tint val="75000"/>
                  </a:schemeClr>
                </a:solidFill>
              </a:defRPr>
            </a:lvl5pPr>
            <a:lvl6pPr marL="10955057" indent="0" algn="ctr">
              <a:buNone/>
              <a:defRPr>
                <a:solidFill>
                  <a:schemeClr val="tx1">
                    <a:tint val="75000"/>
                  </a:schemeClr>
                </a:solidFill>
              </a:defRPr>
            </a:lvl6pPr>
            <a:lvl7pPr marL="13146068" indent="0" algn="ctr">
              <a:buNone/>
              <a:defRPr>
                <a:solidFill>
                  <a:schemeClr val="tx1">
                    <a:tint val="75000"/>
                  </a:schemeClr>
                </a:solidFill>
              </a:defRPr>
            </a:lvl7pPr>
            <a:lvl8pPr marL="15337080" indent="0" algn="ctr">
              <a:buNone/>
              <a:defRPr>
                <a:solidFill>
                  <a:schemeClr val="tx1">
                    <a:tint val="75000"/>
                  </a:schemeClr>
                </a:solidFill>
              </a:defRPr>
            </a:lvl8pPr>
            <a:lvl9pPr marL="1752809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A779C9F-0CB6-5640-B30E-4E81EE7C4C07}" type="datetimeFigureOut">
              <a:rPr lang="en-US" smtClean="0"/>
              <a:t>8/31/2015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B65FF6-5F60-9744-B609-DC51FE33858C}" type="slidenum">
              <a:rPr lang="en-US" smtClean="0"/>
              <a:t>‹#›</a:t>
            </a:fld>
            <a:endParaRPr lang="en-US"/>
          </a:p>
        </p:txBody>
      </p:sp>
    </p:spTree>
    <p:extLst>
      <p:ext uri="{BB962C8B-B14F-4D97-AF65-F5344CB8AC3E}">
        <p14:creationId xmlns:p14="http://schemas.microsoft.com/office/powerpoint/2010/main" val="3646108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779C9F-0CB6-5640-B30E-4E81EE7C4C07}" type="datetimeFigureOut">
              <a:rPr lang="en-US" smtClean="0"/>
              <a:t>8/31/2015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B65FF6-5F60-9744-B609-DC51FE33858C}" type="slidenum">
              <a:rPr lang="en-US" smtClean="0"/>
              <a:t>‹#›</a:t>
            </a:fld>
            <a:endParaRPr lang="en-US"/>
          </a:p>
        </p:txBody>
      </p:sp>
    </p:spTree>
    <p:extLst>
      <p:ext uri="{BB962C8B-B14F-4D97-AF65-F5344CB8AC3E}">
        <p14:creationId xmlns:p14="http://schemas.microsoft.com/office/powerpoint/2010/main" val="477384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3" y="1318265"/>
            <a:ext cx="9875520" cy="2808732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94560" y="1318265"/>
            <a:ext cx="28895040" cy="280873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779C9F-0CB6-5640-B30E-4E81EE7C4C07}" type="datetimeFigureOut">
              <a:rPr lang="en-US" smtClean="0"/>
              <a:t>8/31/2015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B65FF6-5F60-9744-B609-DC51FE33858C}" type="slidenum">
              <a:rPr lang="en-US" smtClean="0"/>
              <a:t>‹#›</a:t>
            </a:fld>
            <a:endParaRPr lang="en-US"/>
          </a:p>
        </p:txBody>
      </p:sp>
    </p:spTree>
    <p:extLst>
      <p:ext uri="{BB962C8B-B14F-4D97-AF65-F5344CB8AC3E}">
        <p14:creationId xmlns:p14="http://schemas.microsoft.com/office/powerpoint/2010/main" val="3521596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779C9F-0CB6-5640-B30E-4E81EE7C4C07}" type="datetimeFigureOut">
              <a:rPr lang="en-US" smtClean="0"/>
              <a:t>8/31/2015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B65FF6-5F60-9744-B609-DC51FE33858C}" type="slidenum">
              <a:rPr lang="en-US" smtClean="0"/>
              <a:t>‹#›</a:t>
            </a:fld>
            <a:endParaRPr lang="en-US"/>
          </a:p>
        </p:txBody>
      </p:sp>
    </p:spTree>
    <p:extLst>
      <p:ext uri="{BB962C8B-B14F-4D97-AF65-F5344CB8AC3E}">
        <p14:creationId xmlns:p14="http://schemas.microsoft.com/office/powerpoint/2010/main" val="656073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1" y="21153121"/>
            <a:ext cx="37307520" cy="6537960"/>
          </a:xfrm>
        </p:spPr>
        <p:txBody>
          <a:bodyPr anchor="t"/>
          <a:lstStyle>
            <a:lvl1pPr algn="l">
              <a:defRPr sz="19199" b="1" cap="all"/>
            </a:lvl1pPr>
          </a:lstStyle>
          <a:p>
            <a:r>
              <a:rPr lang="en-US" smtClean="0"/>
              <a:t>Click to edit Master title style</a:t>
            </a:r>
            <a:endParaRPr lang="en-US"/>
          </a:p>
        </p:txBody>
      </p:sp>
      <p:sp>
        <p:nvSpPr>
          <p:cNvPr id="3" name="Text Placeholder 2"/>
          <p:cNvSpPr>
            <a:spLocks noGrp="1"/>
          </p:cNvSpPr>
          <p:nvPr>
            <p:ph type="body" idx="1"/>
          </p:nvPr>
        </p:nvSpPr>
        <p:spPr>
          <a:xfrm>
            <a:off x="3467101" y="13952229"/>
            <a:ext cx="37307520" cy="7200899"/>
          </a:xfrm>
        </p:spPr>
        <p:txBody>
          <a:bodyPr anchor="b"/>
          <a:lstStyle>
            <a:lvl1pPr marL="0" indent="0">
              <a:buNone/>
              <a:defRPr sz="9600">
                <a:solidFill>
                  <a:schemeClr val="tx1">
                    <a:tint val="75000"/>
                  </a:schemeClr>
                </a:solidFill>
              </a:defRPr>
            </a:lvl1pPr>
            <a:lvl2pPr marL="2191012" indent="0">
              <a:buNone/>
              <a:defRPr sz="8520">
                <a:solidFill>
                  <a:schemeClr val="tx1">
                    <a:tint val="75000"/>
                  </a:schemeClr>
                </a:solidFill>
              </a:defRPr>
            </a:lvl2pPr>
            <a:lvl3pPr marL="4382022" indent="0">
              <a:buNone/>
              <a:defRPr sz="7680">
                <a:solidFill>
                  <a:schemeClr val="tx1">
                    <a:tint val="75000"/>
                  </a:schemeClr>
                </a:solidFill>
              </a:defRPr>
            </a:lvl3pPr>
            <a:lvl4pPr marL="6573035" indent="0">
              <a:buNone/>
              <a:defRPr sz="6720">
                <a:solidFill>
                  <a:schemeClr val="tx1">
                    <a:tint val="75000"/>
                  </a:schemeClr>
                </a:solidFill>
              </a:defRPr>
            </a:lvl4pPr>
            <a:lvl5pPr marL="8764046" indent="0">
              <a:buNone/>
              <a:defRPr sz="6720">
                <a:solidFill>
                  <a:schemeClr val="tx1">
                    <a:tint val="75000"/>
                  </a:schemeClr>
                </a:solidFill>
              </a:defRPr>
            </a:lvl5pPr>
            <a:lvl6pPr marL="10955057" indent="0">
              <a:buNone/>
              <a:defRPr sz="6720">
                <a:solidFill>
                  <a:schemeClr val="tx1">
                    <a:tint val="75000"/>
                  </a:schemeClr>
                </a:solidFill>
              </a:defRPr>
            </a:lvl6pPr>
            <a:lvl7pPr marL="13146068" indent="0">
              <a:buNone/>
              <a:defRPr sz="6720">
                <a:solidFill>
                  <a:schemeClr val="tx1">
                    <a:tint val="75000"/>
                  </a:schemeClr>
                </a:solidFill>
              </a:defRPr>
            </a:lvl7pPr>
            <a:lvl8pPr marL="15337080" indent="0">
              <a:buNone/>
              <a:defRPr sz="6720">
                <a:solidFill>
                  <a:schemeClr val="tx1">
                    <a:tint val="75000"/>
                  </a:schemeClr>
                </a:solidFill>
              </a:defRPr>
            </a:lvl8pPr>
            <a:lvl9pPr marL="17528090" indent="0">
              <a:buNone/>
              <a:defRPr sz="672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779C9F-0CB6-5640-B30E-4E81EE7C4C07}" type="datetimeFigureOut">
              <a:rPr lang="en-US" smtClean="0"/>
              <a:t>8/31/2015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B65FF6-5F60-9744-B609-DC51FE33858C}" type="slidenum">
              <a:rPr lang="en-US" smtClean="0"/>
              <a:t>‹#›</a:t>
            </a:fld>
            <a:endParaRPr lang="en-US"/>
          </a:p>
        </p:txBody>
      </p:sp>
    </p:spTree>
    <p:extLst>
      <p:ext uri="{BB962C8B-B14F-4D97-AF65-F5344CB8AC3E}">
        <p14:creationId xmlns:p14="http://schemas.microsoft.com/office/powerpoint/2010/main" val="1595678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194559" y="7680968"/>
            <a:ext cx="19385281" cy="21724621"/>
          </a:xfrm>
        </p:spPr>
        <p:txBody>
          <a:bodyPr/>
          <a:lstStyle>
            <a:lvl1pPr>
              <a:defRPr sz="13320"/>
            </a:lvl1pPr>
            <a:lvl2pPr>
              <a:defRPr sz="11520"/>
            </a:lvl2pPr>
            <a:lvl3pPr>
              <a:defRPr sz="9600"/>
            </a:lvl3pPr>
            <a:lvl4pPr>
              <a:defRPr sz="8520"/>
            </a:lvl4pPr>
            <a:lvl5pPr>
              <a:defRPr sz="8520"/>
            </a:lvl5pPr>
            <a:lvl6pPr>
              <a:defRPr sz="8520"/>
            </a:lvl6pPr>
            <a:lvl7pPr>
              <a:defRPr sz="8520"/>
            </a:lvl7pPr>
            <a:lvl8pPr>
              <a:defRPr sz="8520"/>
            </a:lvl8pPr>
            <a:lvl9pPr>
              <a:defRPr sz="852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311362" y="7680968"/>
            <a:ext cx="19385281" cy="21724621"/>
          </a:xfrm>
        </p:spPr>
        <p:txBody>
          <a:bodyPr/>
          <a:lstStyle>
            <a:lvl1pPr>
              <a:defRPr sz="13320"/>
            </a:lvl1pPr>
            <a:lvl2pPr>
              <a:defRPr sz="11520"/>
            </a:lvl2pPr>
            <a:lvl3pPr>
              <a:defRPr sz="9600"/>
            </a:lvl3pPr>
            <a:lvl4pPr>
              <a:defRPr sz="8520"/>
            </a:lvl4pPr>
            <a:lvl5pPr>
              <a:defRPr sz="8520"/>
            </a:lvl5pPr>
            <a:lvl6pPr>
              <a:defRPr sz="8520"/>
            </a:lvl6pPr>
            <a:lvl7pPr>
              <a:defRPr sz="8520"/>
            </a:lvl7pPr>
            <a:lvl8pPr>
              <a:defRPr sz="8520"/>
            </a:lvl8pPr>
            <a:lvl9pPr>
              <a:defRPr sz="852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A779C9F-0CB6-5640-B30E-4E81EE7C4C07}" type="datetimeFigureOut">
              <a:rPr lang="en-US" smtClean="0"/>
              <a:t>8/31/2015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B65FF6-5F60-9744-B609-DC51FE33858C}" type="slidenum">
              <a:rPr lang="en-US" smtClean="0"/>
              <a:t>‹#›</a:t>
            </a:fld>
            <a:endParaRPr lang="en-US"/>
          </a:p>
        </p:txBody>
      </p:sp>
    </p:spTree>
    <p:extLst>
      <p:ext uri="{BB962C8B-B14F-4D97-AF65-F5344CB8AC3E}">
        <p14:creationId xmlns:p14="http://schemas.microsoft.com/office/powerpoint/2010/main" val="379245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4560" y="7368545"/>
            <a:ext cx="19392902" cy="3070859"/>
          </a:xfrm>
        </p:spPr>
        <p:txBody>
          <a:bodyPr anchor="b"/>
          <a:lstStyle>
            <a:lvl1pPr marL="0" indent="0">
              <a:buNone/>
              <a:defRPr sz="11520" b="1"/>
            </a:lvl1pPr>
            <a:lvl2pPr marL="2191012" indent="0">
              <a:buNone/>
              <a:defRPr sz="9600" b="1"/>
            </a:lvl2pPr>
            <a:lvl3pPr marL="4382022" indent="0">
              <a:buNone/>
              <a:defRPr sz="8520" b="1"/>
            </a:lvl3pPr>
            <a:lvl4pPr marL="6573035" indent="0">
              <a:buNone/>
              <a:defRPr sz="7680" b="1"/>
            </a:lvl4pPr>
            <a:lvl5pPr marL="8764046" indent="0">
              <a:buNone/>
              <a:defRPr sz="7680" b="1"/>
            </a:lvl5pPr>
            <a:lvl6pPr marL="10955057" indent="0">
              <a:buNone/>
              <a:defRPr sz="7680" b="1"/>
            </a:lvl6pPr>
            <a:lvl7pPr marL="13146068" indent="0">
              <a:buNone/>
              <a:defRPr sz="7680" b="1"/>
            </a:lvl7pPr>
            <a:lvl8pPr marL="15337080" indent="0">
              <a:buNone/>
              <a:defRPr sz="7680" b="1"/>
            </a:lvl8pPr>
            <a:lvl9pPr marL="17528090" indent="0">
              <a:buNone/>
              <a:defRPr sz="7680" b="1"/>
            </a:lvl9pPr>
          </a:lstStyle>
          <a:p>
            <a:pPr lvl="0"/>
            <a:r>
              <a:rPr lang="en-US" smtClean="0"/>
              <a:t>Click to edit Master text styles</a:t>
            </a:r>
          </a:p>
        </p:txBody>
      </p:sp>
      <p:sp>
        <p:nvSpPr>
          <p:cNvPr id="4" name="Content Placeholder 3"/>
          <p:cNvSpPr>
            <a:spLocks noGrp="1"/>
          </p:cNvSpPr>
          <p:nvPr>
            <p:ph sz="half" idx="2"/>
          </p:nvPr>
        </p:nvSpPr>
        <p:spPr>
          <a:xfrm>
            <a:off x="2194560" y="10439404"/>
            <a:ext cx="19392902" cy="18966181"/>
          </a:xfrm>
        </p:spPr>
        <p:txBody>
          <a:bodyPr/>
          <a:lstStyle>
            <a:lvl1pPr>
              <a:defRPr sz="11520"/>
            </a:lvl1pPr>
            <a:lvl2pPr>
              <a:defRPr sz="9600"/>
            </a:lvl2pPr>
            <a:lvl3pPr>
              <a:defRPr sz="8520"/>
            </a:lvl3pPr>
            <a:lvl4pPr>
              <a:defRPr sz="7680"/>
            </a:lvl4pPr>
            <a:lvl5pPr>
              <a:defRPr sz="7680"/>
            </a:lvl5pPr>
            <a:lvl6pPr>
              <a:defRPr sz="7680"/>
            </a:lvl6pPr>
            <a:lvl7pPr>
              <a:defRPr sz="7680"/>
            </a:lvl7pPr>
            <a:lvl8pPr>
              <a:defRPr sz="7680"/>
            </a:lvl8pPr>
            <a:lvl9pPr>
              <a:defRPr sz="7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122" y="7368545"/>
            <a:ext cx="19400521" cy="3070859"/>
          </a:xfrm>
        </p:spPr>
        <p:txBody>
          <a:bodyPr anchor="b"/>
          <a:lstStyle>
            <a:lvl1pPr marL="0" indent="0">
              <a:buNone/>
              <a:defRPr sz="11520" b="1"/>
            </a:lvl1pPr>
            <a:lvl2pPr marL="2191012" indent="0">
              <a:buNone/>
              <a:defRPr sz="9600" b="1"/>
            </a:lvl2pPr>
            <a:lvl3pPr marL="4382022" indent="0">
              <a:buNone/>
              <a:defRPr sz="8520" b="1"/>
            </a:lvl3pPr>
            <a:lvl4pPr marL="6573035" indent="0">
              <a:buNone/>
              <a:defRPr sz="7680" b="1"/>
            </a:lvl4pPr>
            <a:lvl5pPr marL="8764046" indent="0">
              <a:buNone/>
              <a:defRPr sz="7680" b="1"/>
            </a:lvl5pPr>
            <a:lvl6pPr marL="10955057" indent="0">
              <a:buNone/>
              <a:defRPr sz="7680" b="1"/>
            </a:lvl6pPr>
            <a:lvl7pPr marL="13146068" indent="0">
              <a:buNone/>
              <a:defRPr sz="7680" b="1"/>
            </a:lvl7pPr>
            <a:lvl8pPr marL="15337080" indent="0">
              <a:buNone/>
              <a:defRPr sz="7680" b="1"/>
            </a:lvl8pPr>
            <a:lvl9pPr marL="17528090" indent="0">
              <a:buNone/>
              <a:defRPr sz="7680" b="1"/>
            </a:lvl9pPr>
          </a:lstStyle>
          <a:p>
            <a:pPr lvl="0"/>
            <a:r>
              <a:rPr lang="en-US" smtClean="0"/>
              <a:t>Click to edit Master text styles</a:t>
            </a:r>
          </a:p>
        </p:txBody>
      </p:sp>
      <p:sp>
        <p:nvSpPr>
          <p:cNvPr id="6" name="Content Placeholder 5"/>
          <p:cNvSpPr>
            <a:spLocks noGrp="1"/>
          </p:cNvSpPr>
          <p:nvPr>
            <p:ph sz="quarter" idx="4"/>
          </p:nvPr>
        </p:nvSpPr>
        <p:spPr>
          <a:xfrm>
            <a:off x="22296122" y="10439404"/>
            <a:ext cx="19400521" cy="18966181"/>
          </a:xfrm>
        </p:spPr>
        <p:txBody>
          <a:bodyPr/>
          <a:lstStyle>
            <a:lvl1pPr>
              <a:defRPr sz="11520"/>
            </a:lvl1pPr>
            <a:lvl2pPr>
              <a:defRPr sz="9600"/>
            </a:lvl2pPr>
            <a:lvl3pPr>
              <a:defRPr sz="8520"/>
            </a:lvl3pPr>
            <a:lvl4pPr>
              <a:defRPr sz="7680"/>
            </a:lvl4pPr>
            <a:lvl5pPr>
              <a:defRPr sz="7680"/>
            </a:lvl5pPr>
            <a:lvl6pPr>
              <a:defRPr sz="7680"/>
            </a:lvl6pPr>
            <a:lvl7pPr>
              <a:defRPr sz="7680"/>
            </a:lvl7pPr>
            <a:lvl8pPr>
              <a:defRPr sz="7680"/>
            </a:lvl8pPr>
            <a:lvl9pPr>
              <a:defRPr sz="7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A779C9F-0CB6-5640-B30E-4E81EE7C4C07}" type="datetimeFigureOut">
              <a:rPr lang="en-US" smtClean="0"/>
              <a:t>8/31/2015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B65FF6-5F60-9744-B609-DC51FE33858C}" type="slidenum">
              <a:rPr lang="en-US" smtClean="0"/>
              <a:t>‹#›</a:t>
            </a:fld>
            <a:endParaRPr lang="en-US"/>
          </a:p>
        </p:txBody>
      </p:sp>
    </p:spTree>
    <p:extLst>
      <p:ext uri="{BB962C8B-B14F-4D97-AF65-F5344CB8AC3E}">
        <p14:creationId xmlns:p14="http://schemas.microsoft.com/office/powerpoint/2010/main" val="2542098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A779C9F-0CB6-5640-B30E-4E81EE7C4C07}" type="datetimeFigureOut">
              <a:rPr lang="en-US" smtClean="0"/>
              <a:t>8/31/2015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B65FF6-5F60-9744-B609-DC51FE33858C}" type="slidenum">
              <a:rPr lang="en-US" smtClean="0"/>
              <a:t>‹#›</a:t>
            </a:fld>
            <a:endParaRPr lang="en-US"/>
          </a:p>
        </p:txBody>
      </p:sp>
    </p:spTree>
    <p:extLst>
      <p:ext uri="{BB962C8B-B14F-4D97-AF65-F5344CB8AC3E}">
        <p14:creationId xmlns:p14="http://schemas.microsoft.com/office/powerpoint/2010/main" val="1925720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779C9F-0CB6-5640-B30E-4E81EE7C4C07}" type="datetimeFigureOut">
              <a:rPr lang="en-US" smtClean="0"/>
              <a:t>8/31/2015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B65FF6-5F60-9744-B609-DC51FE33858C}" type="slidenum">
              <a:rPr lang="en-US" smtClean="0"/>
              <a:t>‹#›</a:t>
            </a:fld>
            <a:endParaRPr lang="en-US"/>
          </a:p>
        </p:txBody>
      </p:sp>
    </p:spTree>
    <p:extLst>
      <p:ext uri="{BB962C8B-B14F-4D97-AF65-F5344CB8AC3E}">
        <p14:creationId xmlns:p14="http://schemas.microsoft.com/office/powerpoint/2010/main" val="404480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9" y="1310640"/>
            <a:ext cx="14439901" cy="5577840"/>
          </a:xfrm>
        </p:spPr>
        <p:txBody>
          <a:bodyPr anchor="b"/>
          <a:lstStyle>
            <a:lvl1pPr algn="l">
              <a:defRPr sz="9600" b="1"/>
            </a:lvl1pPr>
          </a:lstStyle>
          <a:p>
            <a:r>
              <a:rPr lang="en-US" smtClean="0"/>
              <a:t>Click to edit Master title style</a:t>
            </a:r>
            <a:endParaRPr lang="en-US"/>
          </a:p>
        </p:txBody>
      </p:sp>
      <p:sp>
        <p:nvSpPr>
          <p:cNvPr id="3" name="Content Placeholder 2"/>
          <p:cNvSpPr>
            <a:spLocks noGrp="1"/>
          </p:cNvSpPr>
          <p:nvPr>
            <p:ph idx="1"/>
          </p:nvPr>
        </p:nvSpPr>
        <p:spPr>
          <a:xfrm>
            <a:off x="17160242" y="1310648"/>
            <a:ext cx="24536401" cy="28094941"/>
          </a:xfrm>
        </p:spPr>
        <p:txBody>
          <a:bodyPr/>
          <a:lstStyle>
            <a:lvl1pPr>
              <a:defRPr sz="15359"/>
            </a:lvl1pPr>
            <a:lvl2pPr>
              <a:defRPr sz="1332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4569" y="6888488"/>
            <a:ext cx="14439901" cy="22517101"/>
          </a:xfrm>
        </p:spPr>
        <p:txBody>
          <a:bodyPr/>
          <a:lstStyle>
            <a:lvl1pPr marL="0" indent="0">
              <a:buNone/>
              <a:defRPr sz="6720"/>
            </a:lvl1pPr>
            <a:lvl2pPr marL="2191012" indent="0">
              <a:buNone/>
              <a:defRPr sz="5760"/>
            </a:lvl2pPr>
            <a:lvl3pPr marL="4382022" indent="0">
              <a:buNone/>
              <a:defRPr sz="4800"/>
            </a:lvl3pPr>
            <a:lvl4pPr marL="6573035" indent="0">
              <a:buNone/>
              <a:defRPr sz="4320"/>
            </a:lvl4pPr>
            <a:lvl5pPr marL="8764046" indent="0">
              <a:buNone/>
              <a:defRPr sz="4320"/>
            </a:lvl5pPr>
            <a:lvl6pPr marL="10955057" indent="0">
              <a:buNone/>
              <a:defRPr sz="4320"/>
            </a:lvl6pPr>
            <a:lvl7pPr marL="13146068" indent="0">
              <a:buNone/>
              <a:defRPr sz="4320"/>
            </a:lvl7pPr>
            <a:lvl8pPr marL="15337080" indent="0">
              <a:buNone/>
              <a:defRPr sz="4320"/>
            </a:lvl8pPr>
            <a:lvl9pPr marL="17528090" indent="0">
              <a:buNone/>
              <a:defRPr sz="432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779C9F-0CB6-5640-B30E-4E81EE7C4C07}" type="datetimeFigureOut">
              <a:rPr lang="en-US" smtClean="0"/>
              <a:t>8/31/2015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B65FF6-5F60-9744-B609-DC51FE33858C}" type="slidenum">
              <a:rPr lang="en-US" smtClean="0"/>
              <a:t>‹#›</a:t>
            </a:fld>
            <a:endParaRPr lang="en-US"/>
          </a:p>
        </p:txBody>
      </p:sp>
    </p:spTree>
    <p:extLst>
      <p:ext uri="{BB962C8B-B14F-4D97-AF65-F5344CB8AC3E}">
        <p14:creationId xmlns:p14="http://schemas.microsoft.com/office/powerpoint/2010/main" val="3356086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5" y="23042884"/>
            <a:ext cx="26334720" cy="2720341"/>
          </a:xfrm>
        </p:spPr>
        <p:txBody>
          <a:bodyPr anchor="b"/>
          <a:lstStyle>
            <a:lvl1pPr algn="l">
              <a:defRPr sz="9600" b="1"/>
            </a:lvl1pPr>
          </a:lstStyle>
          <a:p>
            <a:r>
              <a:rPr lang="en-US" smtClean="0"/>
              <a:t>Click to edit Master title style</a:t>
            </a:r>
            <a:endParaRPr lang="en-US"/>
          </a:p>
        </p:txBody>
      </p:sp>
      <p:sp>
        <p:nvSpPr>
          <p:cNvPr id="3" name="Picture Placeholder 2"/>
          <p:cNvSpPr>
            <a:spLocks noGrp="1"/>
          </p:cNvSpPr>
          <p:nvPr>
            <p:ph type="pic" idx="1"/>
          </p:nvPr>
        </p:nvSpPr>
        <p:spPr>
          <a:xfrm>
            <a:off x="8602985" y="2941320"/>
            <a:ext cx="26334720" cy="19751040"/>
          </a:xfrm>
        </p:spPr>
        <p:txBody>
          <a:bodyPr/>
          <a:lstStyle>
            <a:lvl1pPr marL="0" indent="0">
              <a:buNone/>
              <a:defRPr sz="15359"/>
            </a:lvl1pPr>
            <a:lvl2pPr marL="2191012" indent="0">
              <a:buNone/>
              <a:defRPr sz="13320"/>
            </a:lvl2pPr>
            <a:lvl3pPr marL="4382022" indent="0">
              <a:buNone/>
              <a:defRPr sz="11520"/>
            </a:lvl3pPr>
            <a:lvl4pPr marL="6573035" indent="0">
              <a:buNone/>
              <a:defRPr sz="9600"/>
            </a:lvl4pPr>
            <a:lvl5pPr marL="8764046" indent="0">
              <a:buNone/>
              <a:defRPr sz="9600"/>
            </a:lvl5pPr>
            <a:lvl6pPr marL="10955057" indent="0">
              <a:buNone/>
              <a:defRPr sz="9600"/>
            </a:lvl6pPr>
            <a:lvl7pPr marL="13146068" indent="0">
              <a:buNone/>
              <a:defRPr sz="9600"/>
            </a:lvl7pPr>
            <a:lvl8pPr marL="15337080" indent="0">
              <a:buNone/>
              <a:defRPr sz="9600"/>
            </a:lvl8pPr>
            <a:lvl9pPr marL="17528090" indent="0">
              <a:buNone/>
              <a:defRPr sz="9600"/>
            </a:lvl9pPr>
          </a:lstStyle>
          <a:p>
            <a:endParaRPr lang="en-US"/>
          </a:p>
        </p:txBody>
      </p:sp>
      <p:sp>
        <p:nvSpPr>
          <p:cNvPr id="4" name="Text Placeholder 3"/>
          <p:cNvSpPr>
            <a:spLocks noGrp="1"/>
          </p:cNvSpPr>
          <p:nvPr>
            <p:ph type="body" sz="half" idx="2"/>
          </p:nvPr>
        </p:nvSpPr>
        <p:spPr>
          <a:xfrm>
            <a:off x="8602985" y="25763225"/>
            <a:ext cx="26334720" cy="3863339"/>
          </a:xfrm>
        </p:spPr>
        <p:txBody>
          <a:bodyPr/>
          <a:lstStyle>
            <a:lvl1pPr marL="0" indent="0">
              <a:buNone/>
              <a:defRPr sz="6720"/>
            </a:lvl1pPr>
            <a:lvl2pPr marL="2191012" indent="0">
              <a:buNone/>
              <a:defRPr sz="5760"/>
            </a:lvl2pPr>
            <a:lvl3pPr marL="4382022" indent="0">
              <a:buNone/>
              <a:defRPr sz="4800"/>
            </a:lvl3pPr>
            <a:lvl4pPr marL="6573035" indent="0">
              <a:buNone/>
              <a:defRPr sz="4320"/>
            </a:lvl4pPr>
            <a:lvl5pPr marL="8764046" indent="0">
              <a:buNone/>
              <a:defRPr sz="4320"/>
            </a:lvl5pPr>
            <a:lvl6pPr marL="10955057" indent="0">
              <a:buNone/>
              <a:defRPr sz="4320"/>
            </a:lvl6pPr>
            <a:lvl7pPr marL="13146068" indent="0">
              <a:buNone/>
              <a:defRPr sz="4320"/>
            </a:lvl7pPr>
            <a:lvl8pPr marL="15337080" indent="0">
              <a:buNone/>
              <a:defRPr sz="4320"/>
            </a:lvl8pPr>
            <a:lvl9pPr marL="17528090" indent="0">
              <a:buNone/>
              <a:defRPr sz="432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779C9F-0CB6-5640-B30E-4E81EE7C4C07}" type="datetimeFigureOut">
              <a:rPr lang="en-US" smtClean="0"/>
              <a:t>8/31/2015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B65FF6-5F60-9744-B609-DC51FE33858C}" type="slidenum">
              <a:rPr lang="en-US" smtClean="0"/>
              <a:t>‹#›</a:t>
            </a:fld>
            <a:endParaRPr lang="en-US"/>
          </a:p>
        </p:txBody>
      </p:sp>
    </p:spTree>
    <p:extLst>
      <p:ext uri="{BB962C8B-B14F-4D97-AF65-F5344CB8AC3E}">
        <p14:creationId xmlns:p14="http://schemas.microsoft.com/office/powerpoint/2010/main" val="621681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3" y="1318261"/>
            <a:ext cx="39502081" cy="5486400"/>
          </a:xfrm>
          <a:prstGeom prst="rect">
            <a:avLst/>
          </a:prstGeom>
        </p:spPr>
        <p:txBody>
          <a:bodyPr vert="horz" lIns="365183" tIns="182591" rIns="365183" bIns="182591"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194563" y="7680968"/>
            <a:ext cx="39502081" cy="21724621"/>
          </a:xfrm>
          <a:prstGeom prst="rect">
            <a:avLst/>
          </a:prstGeom>
        </p:spPr>
        <p:txBody>
          <a:bodyPr vert="horz" lIns="365183" tIns="182591" rIns="365183" bIns="18259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194560" y="30510481"/>
            <a:ext cx="10241280" cy="1752600"/>
          </a:xfrm>
          <a:prstGeom prst="rect">
            <a:avLst/>
          </a:prstGeom>
        </p:spPr>
        <p:txBody>
          <a:bodyPr vert="horz" lIns="365183" tIns="182591" rIns="365183" bIns="182591" rtlCol="0" anchor="ctr"/>
          <a:lstStyle>
            <a:lvl1pPr algn="l">
              <a:defRPr sz="5760">
                <a:solidFill>
                  <a:schemeClr val="tx1">
                    <a:tint val="75000"/>
                  </a:schemeClr>
                </a:solidFill>
              </a:defRPr>
            </a:lvl1pPr>
          </a:lstStyle>
          <a:p>
            <a:fld id="{7A779C9F-0CB6-5640-B30E-4E81EE7C4C07}" type="datetimeFigureOut">
              <a:rPr lang="en-US" smtClean="0"/>
              <a:t>8/31/2015</a:t>
            </a:fld>
            <a:endParaRPr lang="en-US"/>
          </a:p>
        </p:txBody>
      </p:sp>
      <p:sp>
        <p:nvSpPr>
          <p:cNvPr id="5" name="Footer Placeholder 4"/>
          <p:cNvSpPr>
            <a:spLocks noGrp="1"/>
          </p:cNvSpPr>
          <p:nvPr>
            <p:ph type="ftr" sz="quarter" idx="3"/>
          </p:nvPr>
        </p:nvSpPr>
        <p:spPr>
          <a:xfrm>
            <a:off x="14996163" y="30510481"/>
            <a:ext cx="13898880" cy="1752600"/>
          </a:xfrm>
          <a:prstGeom prst="rect">
            <a:avLst/>
          </a:prstGeom>
        </p:spPr>
        <p:txBody>
          <a:bodyPr vert="horz" lIns="365183" tIns="182591" rIns="365183" bIns="182591"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1"/>
            <a:ext cx="10241280" cy="1752600"/>
          </a:xfrm>
          <a:prstGeom prst="rect">
            <a:avLst/>
          </a:prstGeom>
        </p:spPr>
        <p:txBody>
          <a:bodyPr vert="horz" lIns="365183" tIns="182591" rIns="365183" bIns="182591" rtlCol="0" anchor="ctr"/>
          <a:lstStyle>
            <a:lvl1pPr algn="r">
              <a:defRPr sz="5760">
                <a:solidFill>
                  <a:schemeClr val="tx1">
                    <a:tint val="75000"/>
                  </a:schemeClr>
                </a:solidFill>
              </a:defRPr>
            </a:lvl1pPr>
          </a:lstStyle>
          <a:p>
            <a:fld id="{1AB65FF6-5F60-9744-B609-DC51FE33858C}" type="slidenum">
              <a:rPr lang="en-US" smtClean="0"/>
              <a:t>‹#›</a:t>
            </a:fld>
            <a:endParaRPr lang="en-US"/>
          </a:p>
        </p:txBody>
      </p:sp>
    </p:spTree>
    <p:extLst>
      <p:ext uri="{BB962C8B-B14F-4D97-AF65-F5344CB8AC3E}">
        <p14:creationId xmlns:p14="http://schemas.microsoft.com/office/powerpoint/2010/main" val="21678418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191012" rtl="0" eaLnBrk="1" latinLnBrk="0" hangingPunct="1">
        <a:spcBef>
          <a:spcPct val="0"/>
        </a:spcBef>
        <a:buNone/>
        <a:defRPr sz="20999" kern="1200">
          <a:solidFill>
            <a:schemeClr val="tx1"/>
          </a:solidFill>
          <a:latin typeface="+mj-lt"/>
          <a:ea typeface="+mj-ea"/>
          <a:cs typeface="+mj-cs"/>
        </a:defRPr>
      </a:lvl1pPr>
    </p:titleStyle>
    <p:bodyStyle>
      <a:lvl1pPr marL="1643258" indent="-1643258" algn="l" defTabSz="2191012" rtl="0" eaLnBrk="1" latinLnBrk="0" hangingPunct="1">
        <a:spcBef>
          <a:spcPct val="20000"/>
        </a:spcBef>
        <a:buFont typeface="Arial"/>
        <a:buChar char="•"/>
        <a:defRPr sz="15359" kern="1200">
          <a:solidFill>
            <a:schemeClr val="tx1"/>
          </a:solidFill>
          <a:latin typeface="+mn-lt"/>
          <a:ea typeface="+mn-ea"/>
          <a:cs typeface="+mn-cs"/>
        </a:defRPr>
      </a:lvl1pPr>
      <a:lvl2pPr marL="3560394" indent="-1369384" algn="l" defTabSz="2191012" rtl="0" eaLnBrk="1" latinLnBrk="0" hangingPunct="1">
        <a:spcBef>
          <a:spcPct val="20000"/>
        </a:spcBef>
        <a:buFont typeface="Arial"/>
        <a:buChar char="–"/>
        <a:defRPr sz="13320" kern="1200">
          <a:solidFill>
            <a:schemeClr val="tx1"/>
          </a:solidFill>
          <a:latin typeface="+mn-lt"/>
          <a:ea typeface="+mn-ea"/>
          <a:cs typeface="+mn-cs"/>
        </a:defRPr>
      </a:lvl2pPr>
      <a:lvl3pPr marL="5477528" indent="-1095506" algn="l" defTabSz="2191012" rtl="0" eaLnBrk="1" latinLnBrk="0" hangingPunct="1">
        <a:spcBef>
          <a:spcPct val="20000"/>
        </a:spcBef>
        <a:buFont typeface="Arial"/>
        <a:buChar char="•"/>
        <a:defRPr sz="11520" kern="1200">
          <a:solidFill>
            <a:schemeClr val="tx1"/>
          </a:solidFill>
          <a:latin typeface="+mn-lt"/>
          <a:ea typeface="+mn-ea"/>
          <a:cs typeface="+mn-cs"/>
        </a:defRPr>
      </a:lvl3pPr>
      <a:lvl4pPr marL="7668540" indent="-1095506" algn="l" defTabSz="2191012" rtl="0" eaLnBrk="1" latinLnBrk="0" hangingPunct="1">
        <a:spcBef>
          <a:spcPct val="20000"/>
        </a:spcBef>
        <a:buFont typeface="Arial"/>
        <a:buChar char="–"/>
        <a:defRPr sz="9600" kern="1200">
          <a:solidFill>
            <a:schemeClr val="tx1"/>
          </a:solidFill>
          <a:latin typeface="+mn-lt"/>
          <a:ea typeface="+mn-ea"/>
          <a:cs typeface="+mn-cs"/>
        </a:defRPr>
      </a:lvl4pPr>
      <a:lvl5pPr marL="9859552" indent="-1095506" algn="l" defTabSz="2191012" rtl="0" eaLnBrk="1" latinLnBrk="0" hangingPunct="1">
        <a:spcBef>
          <a:spcPct val="20000"/>
        </a:spcBef>
        <a:buFont typeface="Arial"/>
        <a:buChar char="»"/>
        <a:defRPr sz="9600" kern="1200">
          <a:solidFill>
            <a:schemeClr val="tx1"/>
          </a:solidFill>
          <a:latin typeface="+mn-lt"/>
          <a:ea typeface="+mn-ea"/>
          <a:cs typeface="+mn-cs"/>
        </a:defRPr>
      </a:lvl5pPr>
      <a:lvl6pPr marL="12050562" indent="-1095506" algn="l" defTabSz="2191012" rtl="0" eaLnBrk="1" latinLnBrk="0" hangingPunct="1">
        <a:spcBef>
          <a:spcPct val="20000"/>
        </a:spcBef>
        <a:buFont typeface="Arial"/>
        <a:buChar char="•"/>
        <a:defRPr sz="9600" kern="1200">
          <a:solidFill>
            <a:schemeClr val="tx1"/>
          </a:solidFill>
          <a:latin typeface="+mn-lt"/>
          <a:ea typeface="+mn-ea"/>
          <a:cs typeface="+mn-cs"/>
        </a:defRPr>
      </a:lvl6pPr>
      <a:lvl7pPr marL="14241575" indent="-1095506" algn="l" defTabSz="2191012" rtl="0" eaLnBrk="1" latinLnBrk="0" hangingPunct="1">
        <a:spcBef>
          <a:spcPct val="20000"/>
        </a:spcBef>
        <a:buFont typeface="Arial"/>
        <a:buChar char="•"/>
        <a:defRPr sz="9600" kern="1200">
          <a:solidFill>
            <a:schemeClr val="tx1"/>
          </a:solidFill>
          <a:latin typeface="+mn-lt"/>
          <a:ea typeface="+mn-ea"/>
          <a:cs typeface="+mn-cs"/>
        </a:defRPr>
      </a:lvl7pPr>
      <a:lvl8pPr marL="16432585" indent="-1095506" algn="l" defTabSz="2191012" rtl="0" eaLnBrk="1" latinLnBrk="0" hangingPunct="1">
        <a:spcBef>
          <a:spcPct val="20000"/>
        </a:spcBef>
        <a:buFont typeface="Arial"/>
        <a:buChar char="•"/>
        <a:defRPr sz="9600" kern="1200">
          <a:solidFill>
            <a:schemeClr val="tx1"/>
          </a:solidFill>
          <a:latin typeface="+mn-lt"/>
          <a:ea typeface="+mn-ea"/>
          <a:cs typeface="+mn-cs"/>
        </a:defRPr>
      </a:lvl8pPr>
      <a:lvl9pPr marL="18623597" indent="-1095506" algn="l" defTabSz="2191012" rtl="0" eaLnBrk="1" latinLnBrk="0" hangingPunct="1">
        <a:spcBef>
          <a:spcPct val="20000"/>
        </a:spcBef>
        <a:buFont typeface="Arial"/>
        <a:buChar char="•"/>
        <a:defRPr sz="9600" kern="1200">
          <a:solidFill>
            <a:schemeClr val="tx1"/>
          </a:solidFill>
          <a:latin typeface="+mn-lt"/>
          <a:ea typeface="+mn-ea"/>
          <a:cs typeface="+mn-cs"/>
        </a:defRPr>
      </a:lvl9pPr>
    </p:bodyStyle>
    <p:otherStyle>
      <a:defPPr>
        <a:defRPr lang="en-US"/>
      </a:defPPr>
      <a:lvl1pPr marL="0" algn="l" defTabSz="2191012" rtl="0" eaLnBrk="1" latinLnBrk="0" hangingPunct="1">
        <a:defRPr sz="8520" kern="1200">
          <a:solidFill>
            <a:schemeClr val="tx1"/>
          </a:solidFill>
          <a:latin typeface="+mn-lt"/>
          <a:ea typeface="+mn-ea"/>
          <a:cs typeface="+mn-cs"/>
        </a:defRPr>
      </a:lvl1pPr>
      <a:lvl2pPr marL="2191012" algn="l" defTabSz="2191012" rtl="0" eaLnBrk="1" latinLnBrk="0" hangingPunct="1">
        <a:defRPr sz="8520" kern="1200">
          <a:solidFill>
            <a:schemeClr val="tx1"/>
          </a:solidFill>
          <a:latin typeface="+mn-lt"/>
          <a:ea typeface="+mn-ea"/>
          <a:cs typeface="+mn-cs"/>
        </a:defRPr>
      </a:lvl2pPr>
      <a:lvl3pPr marL="4382022" algn="l" defTabSz="2191012" rtl="0" eaLnBrk="1" latinLnBrk="0" hangingPunct="1">
        <a:defRPr sz="8520" kern="1200">
          <a:solidFill>
            <a:schemeClr val="tx1"/>
          </a:solidFill>
          <a:latin typeface="+mn-lt"/>
          <a:ea typeface="+mn-ea"/>
          <a:cs typeface="+mn-cs"/>
        </a:defRPr>
      </a:lvl3pPr>
      <a:lvl4pPr marL="6573035" algn="l" defTabSz="2191012" rtl="0" eaLnBrk="1" latinLnBrk="0" hangingPunct="1">
        <a:defRPr sz="8520" kern="1200">
          <a:solidFill>
            <a:schemeClr val="tx1"/>
          </a:solidFill>
          <a:latin typeface="+mn-lt"/>
          <a:ea typeface="+mn-ea"/>
          <a:cs typeface="+mn-cs"/>
        </a:defRPr>
      </a:lvl4pPr>
      <a:lvl5pPr marL="8764046" algn="l" defTabSz="2191012" rtl="0" eaLnBrk="1" latinLnBrk="0" hangingPunct="1">
        <a:defRPr sz="8520" kern="1200">
          <a:solidFill>
            <a:schemeClr val="tx1"/>
          </a:solidFill>
          <a:latin typeface="+mn-lt"/>
          <a:ea typeface="+mn-ea"/>
          <a:cs typeface="+mn-cs"/>
        </a:defRPr>
      </a:lvl5pPr>
      <a:lvl6pPr marL="10955057" algn="l" defTabSz="2191012" rtl="0" eaLnBrk="1" latinLnBrk="0" hangingPunct="1">
        <a:defRPr sz="8520" kern="1200">
          <a:solidFill>
            <a:schemeClr val="tx1"/>
          </a:solidFill>
          <a:latin typeface="+mn-lt"/>
          <a:ea typeface="+mn-ea"/>
          <a:cs typeface="+mn-cs"/>
        </a:defRPr>
      </a:lvl6pPr>
      <a:lvl7pPr marL="13146068" algn="l" defTabSz="2191012" rtl="0" eaLnBrk="1" latinLnBrk="0" hangingPunct="1">
        <a:defRPr sz="8520" kern="1200">
          <a:solidFill>
            <a:schemeClr val="tx1"/>
          </a:solidFill>
          <a:latin typeface="+mn-lt"/>
          <a:ea typeface="+mn-ea"/>
          <a:cs typeface="+mn-cs"/>
        </a:defRPr>
      </a:lvl7pPr>
      <a:lvl8pPr marL="15337080" algn="l" defTabSz="2191012" rtl="0" eaLnBrk="1" latinLnBrk="0" hangingPunct="1">
        <a:defRPr sz="8520" kern="1200">
          <a:solidFill>
            <a:schemeClr val="tx1"/>
          </a:solidFill>
          <a:latin typeface="+mn-lt"/>
          <a:ea typeface="+mn-ea"/>
          <a:cs typeface="+mn-cs"/>
        </a:defRPr>
      </a:lvl8pPr>
      <a:lvl9pPr marL="17528090" algn="l" defTabSz="2191012" rtl="0" eaLnBrk="1" latinLnBrk="0" hangingPunct="1">
        <a:defRPr sz="8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 name="Picture 60"/>
          <p:cNvPicPr>
            <a:picLocks noChangeAspect="1"/>
          </p:cNvPicPr>
          <p:nvPr/>
        </p:nvPicPr>
        <p:blipFill>
          <a:blip r:embed="rId3">
            <a:grayscl/>
            <a:alphaModFix amt="34000"/>
          </a:blip>
          <a:stretch>
            <a:fillRect/>
          </a:stretch>
        </p:blipFill>
        <p:spPr>
          <a:xfrm>
            <a:off x="14221811" y="12162578"/>
            <a:ext cx="15849600" cy="15605760"/>
          </a:xfrm>
          <a:prstGeom prst="rect">
            <a:avLst/>
          </a:prstGeom>
        </p:spPr>
      </p:pic>
      <p:sp>
        <p:nvSpPr>
          <p:cNvPr id="46" name="Rectangle 45"/>
          <p:cNvSpPr/>
          <p:nvPr/>
        </p:nvSpPr>
        <p:spPr>
          <a:xfrm>
            <a:off x="425967" y="29352244"/>
            <a:ext cx="23767112" cy="92819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237"/>
          </a:p>
        </p:txBody>
      </p:sp>
      <p:pic>
        <p:nvPicPr>
          <p:cNvPr id="1028" name="Picture 4"/>
          <p:cNvPicPr>
            <a:picLocks noChangeAspect="1" noChangeArrowheads="1"/>
          </p:cNvPicPr>
          <p:nvPr/>
        </p:nvPicPr>
        <p:blipFill rotWithShape="1">
          <a:blip r:embed="rId4">
            <a:extLst>
              <a:ext uri="{28A0092B-C50C-407E-A947-70E740481C1C}">
                <a14:useLocalDpi xmlns:a14="http://schemas.microsoft.com/office/drawing/2010/main" val="0"/>
              </a:ext>
            </a:extLst>
          </a:blip>
          <a:srcRect t="2336" b="10425"/>
          <a:stretch/>
        </p:blipFill>
        <p:spPr bwMode="auto">
          <a:xfrm>
            <a:off x="19920858" y="21268007"/>
            <a:ext cx="11977272" cy="7838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3" name="Picture 42"/>
          <p:cNvPicPr>
            <a:picLocks noChangeAspect="1"/>
          </p:cNvPicPr>
          <p:nvPr/>
        </p:nvPicPr>
        <p:blipFill>
          <a:blip r:embed="rId3">
            <a:grayscl/>
            <a:alphaModFix amt="34000"/>
          </a:blip>
          <a:stretch>
            <a:fillRect/>
          </a:stretch>
        </p:blipFill>
        <p:spPr>
          <a:xfrm>
            <a:off x="-6633830" y="11982317"/>
            <a:ext cx="15849600" cy="15605760"/>
          </a:xfrm>
          <a:prstGeom prst="rect">
            <a:avLst/>
          </a:prstGeom>
        </p:spPr>
      </p:pic>
      <p:sp>
        <p:nvSpPr>
          <p:cNvPr id="12" name="TextBox 11"/>
          <p:cNvSpPr txBox="1"/>
          <p:nvPr/>
        </p:nvSpPr>
        <p:spPr>
          <a:xfrm>
            <a:off x="425964" y="741362"/>
            <a:ext cx="43021351" cy="49254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9600" dirty="0">
                <a:latin typeface="Avenir Black"/>
                <a:cs typeface="Avenir Black"/>
              </a:rPr>
              <a:t>General Aviation Pilots and their Use of Weather Technology </a:t>
            </a:r>
          </a:p>
          <a:p>
            <a:pPr algn="ctr"/>
            <a:r>
              <a:rPr lang="en-US" sz="7920" dirty="0">
                <a:latin typeface="Avenir Black"/>
                <a:cs typeface="Avenir Black"/>
              </a:rPr>
              <a:t>in Correlation with </a:t>
            </a:r>
            <a:r>
              <a:rPr lang="en-US" sz="7920" dirty="0">
                <a:latin typeface="Avenir Black"/>
                <a:cs typeface="Avenir Black"/>
              </a:rPr>
              <a:t>Age</a:t>
            </a:r>
            <a:endParaRPr lang="en-US" sz="3840" dirty="0">
              <a:latin typeface="Avenir Black"/>
              <a:cs typeface="Avenir Black"/>
            </a:endParaRPr>
          </a:p>
          <a:p>
            <a:pPr algn="ctr">
              <a:spcBef>
                <a:spcPts val="1440"/>
              </a:spcBef>
            </a:pPr>
            <a:r>
              <a:rPr lang="en-US" sz="5280" dirty="0">
                <a:latin typeface="Avenir Next Medium"/>
                <a:cs typeface="Avenir Next Medium"/>
              </a:rPr>
              <a:t>Wesley Major</a:t>
            </a:r>
          </a:p>
          <a:p>
            <a:pPr algn="ctr"/>
            <a:r>
              <a:rPr lang="en-US" sz="5280" dirty="0">
                <a:latin typeface="Avenir Next Medium"/>
                <a:cs typeface="Avenir Next Medium"/>
              </a:rPr>
              <a:t>Purdue University, Aviation Technology</a:t>
            </a:r>
          </a:p>
          <a:p>
            <a:pPr algn="ctr"/>
            <a:endParaRPr lang="en-US" sz="2160" dirty="0"/>
          </a:p>
        </p:txBody>
      </p:sp>
      <p:pic>
        <p:nvPicPr>
          <p:cNvPr id="34" name="Picture 33"/>
          <p:cNvPicPr>
            <a:picLocks noChangeAspect="1"/>
          </p:cNvPicPr>
          <p:nvPr/>
        </p:nvPicPr>
        <p:blipFill>
          <a:blip r:embed="rId3">
            <a:grayscl/>
            <a:alphaModFix amt="34000"/>
          </a:blip>
          <a:stretch>
            <a:fillRect/>
          </a:stretch>
        </p:blipFill>
        <p:spPr>
          <a:xfrm>
            <a:off x="33411796" y="12435707"/>
            <a:ext cx="15849600" cy="15605760"/>
          </a:xfrm>
          <a:prstGeom prst="rect">
            <a:avLst/>
          </a:prstGeom>
        </p:spPr>
      </p:pic>
      <p:sp>
        <p:nvSpPr>
          <p:cNvPr id="19" name="TextBox 18"/>
          <p:cNvSpPr txBox="1"/>
          <p:nvPr/>
        </p:nvSpPr>
        <p:spPr>
          <a:xfrm>
            <a:off x="425967" y="29352240"/>
            <a:ext cx="23767112" cy="3103862"/>
          </a:xfrm>
          <a:prstGeom prst="rect">
            <a:avLst/>
          </a:prstGeom>
          <a:noFill/>
          <a:ln>
            <a:solidFill>
              <a:schemeClr val="tx1"/>
            </a:solidFill>
          </a:ln>
        </p:spPr>
        <p:txBody>
          <a:bodyPr wrap="square" numCol="2" spcCol="457200" rtlCol="0">
            <a:noAutofit/>
          </a:bodyPr>
          <a:lstStyle/>
          <a:p>
            <a:pPr>
              <a:spcAft>
                <a:spcPts val="1440"/>
              </a:spcAft>
            </a:pPr>
            <a:r>
              <a:rPr lang="en-US" sz="4320" dirty="0">
                <a:latin typeface="Avenir Black"/>
                <a:cs typeface="Avenir Black"/>
              </a:rPr>
              <a:t>Literature Cited</a:t>
            </a:r>
            <a:endParaRPr lang="en-US" sz="2400" dirty="0">
              <a:latin typeface="Garamond"/>
              <a:cs typeface="Garamond"/>
            </a:endParaRPr>
          </a:p>
          <a:p>
            <a:pPr marL="548618" indent="-548618">
              <a:spcBef>
                <a:spcPts val="720"/>
              </a:spcBef>
              <a:spcAft>
                <a:spcPts val="720"/>
              </a:spcAft>
            </a:pPr>
            <a:r>
              <a:rPr lang="en-US" sz="2400" dirty="0">
                <a:latin typeface="Garamond"/>
                <a:cs typeface="Garamond"/>
              </a:rPr>
              <a:t>[1] </a:t>
            </a:r>
            <a:r>
              <a:rPr lang="en-US" sz="1920" dirty="0">
                <a:latin typeface="Garamond"/>
                <a:cs typeface="Garamond"/>
              </a:rPr>
              <a:t>Aircraft </a:t>
            </a:r>
            <a:r>
              <a:rPr lang="en-US" sz="1920" dirty="0">
                <a:latin typeface="Garamond"/>
                <a:cs typeface="Garamond"/>
              </a:rPr>
              <a:t>Owners and Pilots Association (AOPA). (</a:t>
            </a:r>
            <a:r>
              <a:rPr lang="en-US" sz="1920" dirty="0" err="1">
                <a:latin typeface="Garamond"/>
                <a:cs typeface="Garamond"/>
              </a:rPr>
              <a:t>n.d.</a:t>
            </a:r>
            <a:r>
              <a:rPr lang="en-US" sz="1920" dirty="0">
                <a:latin typeface="Garamond"/>
                <a:cs typeface="Garamond"/>
              </a:rPr>
              <a:t>). Aging and the general aviation </a:t>
            </a:r>
            <a:r>
              <a:rPr lang="en-US" sz="1920" dirty="0">
                <a:latin typeface="Garamond"/>
                <a:cs typeface="Garamond"/>
              </a:rPr>
              <a:t>pilot: Research and recommendations. Retrieved from http://www.aopa.org/-/media/Files/AOPA/Home/Pilot-Resources/Safety-and-Proficiency/Accident-Analysis/Special Reports/1302agingpilotreport.pdf</a:t>
            </a:r>
          </a:p>
          <a:p>
            <a:pPr marL="548618" indent="-548618">
              <a:spcAft>
                <a:spcPts val="1440"/>
              </a:spcAft>
            </a:pPr>
            <a:r>
              <a:rPr lang="en-US" sz="1920" dirty="0">
                <a:latin typeface="Garamond"/>
                <a:cs typeface="Garamond"/>
              </a:rPr>
              <a:t>[2</a:t>
            </a:r>
            <a:r>
              <a:rPr lang="en-US" sz="1920" dirty="0">
                <a:latin typeface="Garamond"/>
                <a:cs typeface="Garamond"/>
              </a:rPr>
              <a:t>] General Aviation Manufacturing Association (GAMA). (2014). 2013 General Aviation Statistical </a:t>
            </a:r>
            <a:r>
              <a:rPr lang="en-US" sz="1920" dirty="0" err="1">
                <a:latin typeface="Garamond"/>
                <a:cs typeface="Garamond"/>
              </a:rPr>
              <a:t>Databook</a:t>
            </a:r>
            <a:r>
              <a:rPr lang="en-US" sz="1920" dirty="0">
                <a:latin typeface="Garamond"/>
                <a:cs typeface="Garamond"/>
              </a:rPr>
              <a:t> &amp; 2014 Industry Outlook. Retrieved from http://</a:t>
            </a:r>
            <a:r>
              <a:rPr lang="en-US" sz="1920" dirty="0" err="1">
                <a:latin typeface="Garamond"/>
                <a:cs typeface="Garamond"/>
              </a:rPr>
              <a:t>www.gama.aero</a:t>
            </a:r>
            <a:r>
              <a:rPr lang="en-US" sz="1920" dirty="0">
                <a:latin typeface="Garamond"/>
                <a:cs typeface="Garamond"/>
              </a:rPr>
              <a:t>/media-center/industry-facts-and-statistics/statistical-</a:t>
            </a:r>
            <a:r>
              <a:rPr lang="en-US" sz="1920" dirty="0" err="1">
                <a:latin typeface="Garamond"/>
                <a:cs typeface="Garamond"/>
              </a:rPr>
              <a:t>databook</a:t>
            </a:r>
            <a:r>
              <a:rPr lang="en-US" sz="1920" dirty="0">
                <a:latin typeface="Garamond"/>
                <a:cs typeface="Garamond"/>
              </a:rPr>
              <a:t>-and-industry-</a:t>
            </a:r>
            <a:r>
              <a:rPr lang="en-US" sz="1920" dirty="0">
                <a:latin typeface="Garamond"/>
                <a:cs typeface="Garamond"/>
              </a:rPr>
              <a:t>outlook</a:t>
            </a:r>
            <a:endParaRPr lang="en-US" sz="1920" dirty="0">
              <a:latin typeface="Garamond"/>
              <a:cs typeface="Garamond"/>
            </a:endParaRPr>
          </a:p>
          <a:p>
            <a:pPr marL="906744" indent="-782924"/>
            <a:endParaRPr lang="en-US" sz="1920" dirty="0">
              <a:latin typeface="Garamond"/>
              <a:cs typeface="Garamond"/>
            </a:endParaRPr>
          </a:p>
          <a:p>
            <a:pPr marL="906744" indent="-782924"/>
            <a:endParaRPr lang="en-US" sz="1920" dirty="0">
              <a:latin typeface="Garamond"/>
              <a:cs typeface="Garamond"/>
            </a:endParaRPr>
          </a:p>
          <a:p>
            <a:pPr marL="906744" indent="-782924"/>
            <a:endParaRPr lang="en-US" sz="1920" dirty="0">
              <a:latin typeface="Garamond"/>
              <a:cs typeface="Garamond"/>
            </a:endParaRPr>
          </a:p>
          <a:p>
            <a:pPr marL="906744" indent="-782924"/>
            <a:endParaRPr lang="en-US" sz="1920" dirty="0">
              <a:latin typeface="Garamond"/>
              <a:cs typeface="Garamond"/>
            </a:endParaRPr>
          </a:p>
          <a:p>
            <a:pPr marL="906744" indent="-782924"/>
            <a:endParaRPr lang="en-US" sz="1920" dirty="0">
              <a:latin typeface="Garamond"/>
              <a:cs typeface="Garamond"/>
            </a:endParaRPr>
          </a:p>
          <a:p>
            <a:pPr marL="906744" indent="-782924"/>
            <a:r>
              <a:rPr lang="en-US" sz="1920" dirty="0">
                <a:latin typeface="Garamond"/>
                <a:cs typeface="Garamond"/>
              </a:rPr>
              <a:t>[3] </a:t>
            </a:r>
            <a:r>
              <a:rPr lang="en-US" sz="1920" dirty="0" err="1">
                <a:latin typeface="Garamond"/>
                <a:cs typeface="Garamond"/>
              </a:rPr>
              <a:t>Friemel</a:t>
            </a:r>
            <a:r>
              <a:rPr lang="en-US" sz="1920" dirty="0">
                <a:latin typeface="Garamond"/>
                <a:cs typeface="Garamond"/>
              </a:rPr>
              <a:t>, T. N. (2014). The digital divide has grown old: Determinants of a digital divide among seniors. New Media &amp; Society. </a:t>
            </a:r>
            <a:r>
              <a:rPr lang="en-US" sz="1920" dirty="0" err="1">
                <a:latin typeface="Garamond"/>
                <a:cs typeface="Garamond"/>
              </a:rPr>
              <a:t>doi</a:t>
            </a:r>
            <a:r>
              <a:rPr lang="en-US" sz="1920" dirty="0">
                <a:latin typeface="Garamond"/>
                <a:cs typeface="Garamond"/>
              </a:rPr>
              <a:t>: </a:t>
            </a:r>
            <a:r>
              <a:rPr lang="en-US" sz="1920" b="1" dirty="0">
                <a:latin typeface="Garamond"/>
                <a:cs typeface="Garamond"/>
              </a:rPr>
              <a:t> </a:t>
            </a:r>
            <a:r>
              <a:rPr lang="en-US" sz="1920" dirty="0">
                <a:latin typeface="Garamond"/>
                <a:cs typeface="Garamond"/>
              </a:rPr>
              <a:t>10.1177/1461444814538648</a:t>
            </a:r>
          </a:p>
          <a:p>
            <a:pPr marL="906744" indent="-782924"/>
            <a:r>
              <a:rPr lang="en-US" sz="1920" dirty="0">
                <a:latin typeface="Garamond"/>
                <a:cs typeface="Garamond"/>
              </a:rPr>
              <a:t>[4] Loges, W. and Jung, J. (2001). Exploring the digital divide: Internet connectedness and age. Communication Research. 28(4), 536-562. </a:t>
            </a:r>
            <a:r>
              <a:rPr lang="en-US" sz="1920" dirty="0" err="1">
                <a:latin typeface="Garamond"/>
                <a:cs typeface="Garamond"/>
              </a:rPr>
              <a:t>doi</a:t>
            </a:r>
            <a:r>
              <a:rPr lang="en-US" sz="1920" dirty="0">
                <a:latin typeface="Garamond"/>
                <a:cs typeface="Garamond"/>
              </a:rPr>
              <a:t>: </a:t>
            </a:r>
            <a:r>
              <a:rPr lang="en-US" sz="1920" b="1" dirty="0">
                <a:latin typeface="Garamond"/>
                <a:cs typeface="Garamond"/>
              </a:rPr>
              <a:t> </a:t>
            </a:r>
            <a:r>
              <a:rPr lang="en-US" sz="1920" dirty="0">
                <a:latin typeface="Garamond"/>
                <a:cs typeface="Garamond"/>
              </a:rPr>
              <a:t>10.1177/009365001028004007</a:t>
            </a:r>
          </a:p>
          <a:p>
            <a:pPr marL="832453" indent="-832453"/>
            <a:r>
              <a:rPr lang="en-US" sz="1920" dirty="0">
                <a:latin typeface="Garamond"/>
                <a:cs typeface="Garamond"/>
              </a:rPr>
              <a:t>   [5] </a:t>
            </a:r>
            <a:r>
              <a:rPr lang="en-US" sz="1920" dirty="0" err="1">
                <a:latin typeface="Garamond"/>
                <a:cs typeface="Garamond"/>
              </a:rPr>
              <a:t>Kaminani</a:t>
            </a:r>
            <a:r>
              <a:rPr lang="en-US" sz="1920" dirty="0">
                <a:latin typeface="Garamond"/>
                <a:cs typeface="Garamond"/>
              </a:rPr>
              <a:t>, S. (2011). Human computer interaction </a:t>
            </a:r>
            <a:r>
              <a:rPr lang="en-US" sz="1920" dirty="0" err="1">
                <a:latin typeface="Garamond"/>
                <a:cs typeface="Garamond"/>
              </a:rPr>
              <a:t>issuses</a:t>
            </a:r>
            <a:r>
              <a:rPr lang="en-US" sz="1920" dirty="0">
                <a:latin typeface="Garamond"/>
                <a:cs typeface="Garamond"/>
              </a:rPr>
              <a:t> with touch screen interfaces in </a:t>
            </a:r>
            <a:r>
              <a:rPr lang="en-US" sz="1920" dirty="0">
                <a:latin typeface="Garamond"/>
                <a:cs typeface="Garamond"/>
              </a:rPr>
              <a:t>the flight </a:t>
            </a:r>
            <a:r>
              <a:rPr lang="en-US" sz="1920" dirty="0">
                <a:latin typeface="Garamond"/>
                <a:cs typeface="Garamond"/>
              </a:rPr>
              <a:t>deck. Digital  </a:t>
            </a:r>
            <a:r>
              <a:rPr lang="en-US" sz="1920" dirty="0">
                <a:latin typeface="Garamond"/>
                <a:cs typeface="Garamond"/>
              </a:rPr>
              <a:t>     Avionics </a:t>
            </a:r>
            <a:r>
              <a:rPr lang="en-US" sz="1920" dirty="0">
                <a:latin typeface="Garamond"/>
                <a:cs typeface="Garamond"/>
              </a:rPr>
              <a:t>Systems Conference (DASC). </a:t>
            </a:r>
            <a:r>
              <a:rPr lang="en-US" sz="1920" dirty="0" err="1">
                <a:latin typeface="Garamond"/>
                <a:cs typeface="Garamond"/>
              </a:rPr>
              <a:t>doi</a:t>
            </a:r>
            <a:r>
              <a:rPr lang="en-US" sz="1920" dirty="0">
                <a:latin typeface="Garamond"/>
                <a:cs typeface="Garamond"/>
              </a:rPr>
              <a:t>: 10.1109/DASC.2011.6096098</a:t>
            </a:r>
            <a:endParaRPr lang="en-US" sz="1920" dirty="0">
              <a:latin typeface="Garamond"/>
              <a:cs typeface="Garamond"/>
            </a:endParaRPr>
          </a:p>
          <a:p>
            <a:pPr marL="906744" indent="-782924"/>
            <a:endParaRPr lang="en-US" sz="1920" dirty="0"/>
          </a:p>
        </p:txBody>
      </p:sp>
      <p:sp>
        <p:nvSpPr>
          <p:cNvPr id="10" name="Rectangle 9"/>
          <p:cNvSpPr/>
          <p:nvPr/>
        </p:nvSpPr>
        <p:spPr>
          <a:xfrm>
            <a:off x="425964" y="5463540"/>
            <a:ext cx="43021351" cy="633132"/>
          </a:xfrm>
          <a:prstGeom prst="rect">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237">
              <a:solidFill>
                <a:srgbClr val="FFC000"/>
              </a:solidFill>
            </a:endParaRPr>
          </a:p>
        </p:txBody>
      </p:sp>
      <p:grpSp>
        <p:nvGrpSpPr>
          <p:cNvPr id="5" name="Group 4"/>
          <p:cNvGrpSpPr/>
          <p:nvPr/>
        </p:nvGrpSpPr>
        <p:grpSpPr>
          <a:xfrm>
            <a:off x="424019" y="15390856"/>
            <a:ext cx="11861140" cy="6492547"/>
            <a:chOff x="308930" y="5777218"/>
            <a:chExt cx="9508220" cy="4890324"/>
          </a:xfrm>
        </p:grpSpPr>
        <p:sp>
          <p:nvSpPr>
            <p:cNvPr id="11" name="Rectangle 10"/>
            <p:cNvSpPr/>
            <p:nvPr/>
          </p:nvSpPr>
          <p:spPr>
            <a:xfrm>
              <a:off x="308931" y="5777218"/>
              <a:ext cx="9508219" cy="81276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237"/>
            </a:p>
          </p:txBody>
        </p:sp>
        <p:sp>
          <p:nvSpPr>
            <p:cNvPr id="14" name="Rectangle 13"/>
            <p:cNvSpPr/>
            <p:nvPr/>
          </p:nvSpPr>
          <p:spPr>
            <a:xfrm>
              <a:off x="308931" y="6396611"/>
              <a:ext cx="9508219" cy="243841"/>
            </a:xfrm>
            <a:prstGeom prst="rect">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237"/>
            </a:p>
          </p:txBody>
        </p:sp>
        <p:sp>
          <p:nvSpPr>
            <p:cNvPr id="13" name="TextBox 12"/>
            <p:cNvSpPr txBox="1"/>
            <p:nvPr/>
          </p:nvSpPr>
          <p:spPr>
            <a:xfrm>
              <a:off x="308930" y="5777218"/>
              <a:ext cx="9508220" cy="4890324"/>
            </a:xfrm>
            <a:prstGeom prst="rect">
              <a:avLst/>
            </a:prstGeom>
            <a:noFill/>
            <a:ln>
              <a:solidFill>
                <a:schemeClr val="tx1"/>
              </a:solidFill>
            </a:ln>
          </p:spPr>
          <p:txBody>
            <a:bodyPr wrap="square" rtlCol="0">
              <a:spAutoFit/>
            </a:bodyPr>
            <a:lstStyle/>
            <a:p>
              <a:pPr>
                <a:spcAft>
                  <a:spcPts val="1440"/>
                </a:spcAft>
              </a:pPr>
              <a:r>
                <a:rPr lang="en-US" sz="5280" dirty="0">
                  <a:latin typeface="Avenir Black"/>
                  <a:cs typeface="Avenir Black"/>
                </a:rPr>
                <a:t>Introduction</a:t>
              </a:r>
            </a:p>
            <a:p>
              <a:pPr>
                <a:spcBef>
                  <a:spcPts val="720"/>
                </a:spcBef>
              </a:pPr>
              <a:r>
                <a:rPr lang="en-US" sz="3840" dirty="0" smtClean="0">
                  <a:latin typeface="Garamond"/>
                  <a:cs typeface="Garamond"/>
                </a:rPr>
                <a:t>The </a:t>
              </a:r>
              <a:r>
                <a:rPr lang="en-US" sz="3840" dirty="0">
                  <a:latin typeface="Garamond"/>
                  <a:cs typeface="Garamond"/>
                </a:rPr>
                <a:t>average age </a:t>
              </a:r>
              <a:r>
                <a:rPr lang="en-US" sz="3840" dirty="0" smtClean="0">
                  <a:latin typeface="Garamond"/>
                  <a:cs typeface="Garamond"/>
                </a:rPr>
                <a:t>for general aviation (GA</a:t>
              </a:r>
              <a:r>
                <a:rPr lang="en-US" sz="3840" dirty="0">
                  <a:latin typeface="Garamond"/>
                  <a:cs typeface="Garamond"/>
                </a:rPr>
                <a:t>) pilots is increasing [1][2]. </a:t>
              </a:r>
              <a:r>
                <a:rPr lang="en-US" sz="3840" dirty="0">
                  <a:latin typeface="Garamond"/>
                  <a:cs typeface="Garamond"/>
                </a:rPr>
                <a:t>Many studies have examined the relationship between age and </a:t>
              </a:r>
              <a:r>
                <a:rPr lang="en-US" sz="3840" dirty="0">
                  <a:latin typeface="Garamond"/>
                  <a:cs typeface="Garamond"/>
                </a:rPr>
                <a:t>acceptance of </a:t>
              </a:r>
              <a:r>
                <a:rPr lang="en-US" sz="3840" dirty="0">
                  <a:latin typeface="Garamond"/>
                  <a:cs typeface="Garamond"/>
                </a:rPr>
                <a:t>new technology into existing </a:t>
              </a:r>
              <a:r>
                <a:rPr lang="en-US" sz="3840" dirty="0">
                  <a:latin typeface="Garamond"/>
                  <a:cs typeface="Garamond"/>
                </a:rPr>
                <a:t>activities, and show older generations are less likely to use technology [3][4]. </a:t>
              </a:r>
              <a:r>
                <a:rPr lang="en-US" sz="3840" dirty="0">
                  <a:latin typeface="Garamond"/>
                  <a:cs typeface="Garamond"/>
                </a:rPr>
                <a:t>This research </a:t>
              </a:r>
              <a:r>
                <a:rPr lang="en-US" sz="3840" dirty="0" smtClean="0">
                  <a:latin typeface="Garamond"/>
                  <a:cs typeface="Garamond"/>
                </a:rPr>
                <a:t>examined </a:t>
              </a:r>
              <a:r>
                <a:rPr lang="en-US" sz="3840" dirty="0">
                  <a:latin typeface="Garamond"/>
                  <a:cs typeface="Garamond"/>
                </a:rPr>
                <a:t>if GA pilots follow the same </a:t>
              </a:r>
              <a:r>
                <a:rPr lang="en-US" sz="3840" dirty="0" smtClean="0">
                  <a:latin typeface="Garamond"/>
                  <a:cs typeface="Garamond"/>
                </a:rPr>
                <a:t>tendency</a:t>
              </a:r>
              <a:r>
                <a:rPr lang="en-US" sz="3840" dirty="0">
                  <a:latin typeface="Garamond"/>
                  <a:cs typeface="Garamond"/>
                </a:rPr>
                <a:t>. Glass cockpits, </a:t>
              </a:r>
              <a:r>
                <a:rPr lang="en-US" sz="3840" dirty="0" smtClean="0">
                  <a:latin typeface="Garamond"/>
                  <a:cs typeface="Garamond"/>
                </a:rPr>
                <a:t>have </a:t>
              </a:r>
              <a:r>
                <a:rPr lang="en-US" sz="3840" dirty="0">
                  <a:latin typeface="Garamond"/>
                  <a:cs typeface="Garamond"/>
                </a:rPr>
                <a:t>been designed to reduce </a:t>
              </a:r>
              <a:r>
                <a:rPr lang="en-US" sz="3840" dirty="0" smtClean="0">
                  <a:latin typeface="Garamond"/>
                  <a:cs typeface="Garamond"/>
                </a:rPr>
                <a:t>workload and improve safety </a:t>
              </a:r>
              <a:r>
                <a:rPr lang="en-US" sz="3840" dirty="0">
                  <a:latin typeface="Garamond"/>
                  <a:cs typeface="Garamond"/>
                </a:rPr>
                <a:t>[5</a:t>
              </a:r>
              <a:r>
                <a:rPr lang="en-US" sz="3840" dirty="0" smtClean="0">
                  <a:latin typeface="Garamond"/>
                  <a:cs typeface="Garamond"/>
                </a:rPr>
                <a:t>]. As seen in the figure below, weather related accidents have been a trend over the past 10 years, even with the advancement of new technologies.</a:t>
              </a:r>
              <a:endParaRPr lang="en-US" sz="3840" dirty="0">
                <a:latin typeface="Garamond"/>
                <a:cs typeface="Garamond"/>
              </a:endParaRPr>
            </a:p>
          </p:txBody>
        </p:sp>
      </p:grpSp>
      <p:sp>
        <p:nvSpPr>
          <p:cNvPr id="47" name="Rectangle 46"/>
          <p:cNvSpPr/>
          <p:nvPr/>
        </p:nvSpPr>
        <p:spPr>
          <a:xfrm>
            <a:off x="425967" y="30048391"/>
            <a:ext cx="23767112" cy="232050"/>
          </a:xfrm>
          <a:prstGeom prst="rect">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237"/>
          </a:p>
        </p:txBody>
      </p:sp>
      <p:sp>
        <p:nvSpPr>
          <p:cNvPr id="48" name="Rectangle 47"/>
          <p:cNvSpPr/>
          <p:nvPr/>
        </p:nvSpPr>
        <p:spPr>
          <a:xfrm>
            <a:off x="24927461" y="29352247"/>
            <a:ext cx="8953614" cy="92819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237"/>
          </a:p>
        </p:txBody>
      </p:sp>
      <p:sp>
        <p:nvSpPr>
          <p:cNvPr id="49" name="Rectangle 48"/>
          <p:cNvSpPr/>
          <p:nvPr/>
        </p:nvSpPr>
        <p:spPr>
          <a:xfrm>
            <a:off x="24927461" y="30048392"/>
            <a:ext cx="8953614" cy="232050"/>
          </a:xfrm>
          <a:prstGeom prst="rect">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237"/>
          </a:p>
        </p:txBody>
      </p:sp>
      <p:sp>
        <p:nvSpPr>
          <p:cNvPr id="50" name="Rectangle 49"/>
          <p:cNvSpPr/>
          <p:nvPr/>
        </p:nvSpPr>
        <p:spPr>
          <a:xfrm>
            <a:off x="34326025" y="29352243"/>
            <a:ext cx="9121292" cy="92819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237"/>
          </a:p>
        </p:txBody>
      </p:sp>
      <p:sp>
        <p:nvSpPr>
          <p:cNvPr id="40" name="TextBox 39"/>
          <p:cNvSpPr txBox="1"/>
          <p:nvPr/>
        </p:nvSpPr>
        <p:spPr>
          <a:xfrm>
            <a:off x="24927461" y="29352247"/>
            <a:ext cx="8953614" cy="3103861"/>
          </a:xfrm>
          <a:prstGeom prst="rect">
            <a:avLst/>
          </a:prstGeom>
          <a:noFill/>
          <a:ln>
            <a:solidFill>
              <a:schemeClr val="tx1"/>
            </a:solidFill>
          </a:ln>
        </p:spPr>
        <p:txBody>
          <a:bodyPr wrap="square" rtlCol="0">
            <a:noAutofit/>
          </a:bodyPr>
          <a:lstStyle/>
          <a:p>
            <a:pPr>
              <a:spcAft>
                <a:spcPts val="1440"/>
              </a:spcAft>
            </a:pPr>
            <a:r>
              <a:rPr lang="en-US" sz="4320" dirty="0">
                <a:latin typeface="Avenir Black"/>
                <a:cs typeface="Avenir Black"/>
              </a:rPr>
              <a:t>Acknowledgements</a:t>
            </a:r>
          </a:p>
          <a:p>
            <a:pPr>
              <a:spcBef>
                <a:spcPts val="720"/>
              </a:spcBef>
            </a:pPr>
            <a:r>
              <a:rPr lang="en-US" sz="2880" dirty="0">
                <a:latin typeface="Garamond"/>
                <a:cs typeface="Garamond"/>
              </a:rPr>
              <a:t>This study wouldn’t have been possible without the assistance from FAA, AOPA, AABI, </a:t>
            </a:r>
            <a:r>
              <a:rPr lang="en-US" sz="2880" dirty="0" err="1">
                <a:latin typeface="Garamond"/>
                <a:cs typeface="Garamond"/>
              </a:rPr>
              <a:t>AvWeb</a:t>
            </a:r>
            <a:r>
              <a:rPr lang="en-US" sz="2880" dirty="0">
                <a:latin typeface="Garamond"/>
                <a:cs typeface="Garamond"/>
              </a:rPr>
              <a:t>, UAA, NAFI, and SAFE. Special thanks to Purdue University for providing the resources and the support to make this study possible</a:t>
            </a:r>
          </a:p>
        </p:txBody>
      </p:sp>
      <p:sp>
        <p:nvSpPr>
          <p:cNvPr id="51" name="Rectangle 50"/>
          <p:cNvSpPr/>
          <p:nvPr/>
        </p:nvSpPr>
        <p:spPr>
          <a:xfrm>
            <a:off x="34326025" y="30048386"/>
            <a:ext cx="9121292" cy="232049"/>
          </a:xfrm>
          <a:prstGeom prst="rect">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237"/>
          </a:p>
        </p:txBody>
      </p:sp>
      <p:sp>
        <p:nvSpPr>
          <p:cNvPr id="39" name="TextBox 38"/>
          <p:cNvSpPr txBox="1">
            <a:spLocks/>
          </p:cNvSpPr>
          <p:nvPr/>
        </p:nvSpPr>
        <p:spPr>
          <a:xfrm>
            <a:off x="34326025" y="29352240"/>
            <a:ext cx="9121292" cy="3103862"/>
          </a:xfrm>
          <a:prstGeom prst="rect">
            <a:avLst/>
          </a:prstGeom>
          <a:noFill/>
          <a:ln>
            <a:solidFill>
              <a:schemeClr val="tx1"/>
            </a:solidFill>
          </a:ln>
        </p:spPr>
        <p:txBody>
          <a:bodyPr wrap="square" rtlCol="0">
            <a:noAutofit/>
          </a:bodyPr>
          <a:lstStyle/>
          <a:p>
            <a:pPr>
              <a:spcAft>
                <a:spcPts val="1440"/>
              </a:spcAft>
            </a:pPr>
            <a:r>
              <a:rPr lang="en-US" sz="4320" dirty="0">
                <a:latin typeface="Avenir Black"/>
                <a:cs typeface="Avenir Black"/>
              </a:rPr>
              <a:t>Additional Information</a:t>
            </a:r>
          </a:p>
          <a:p>
            <a:pPr>
              <a:spcBef>
                <a:spcPts val="720"/>
              </a:spcBef>
            </a:pPr>
            <a:r>
              <a:rPr lang="en-US" sz="2880" dirty="0">
                <a:latin typeface="Garamond"/>
                <a:cs typeface="Garamond"/>
              </a:rPr>
              <a:t>If you would like more information regarding this study please contact Wesley Major via wmajor@purdue.edu</a:t>
            </a:r>
          </a:p>
        </p:txBody>
      </p:sp>
      <p:grpSp>
        <p:nvGrpSpPr>
          <p:cNvPr id="29" name="Group 28"/>
          <p:cNvGrpSpPr/>
          <p:nvPr/>
        </p:nvGrpSpPr>
        <p:grpSpPr>
          <a:xfrm>
            <a:off x="32119837" y="6623366"/>
            <a:ext cx="11327483" cy="15406782"/>
            <a:chOff x="32119837" y="6979787"/>
            <a:chExt cx="11327483" cy="14618235"/>
          </a:xfrm>
        </p:grpSpPr>
        <p:sp>
          <p:nvSpPr>
            <p:cNvPr id="41" name="Rectangle 40"/>
            <p:cNvSpPr/>
            <p:nvPr/>
          </p:nvSpPr>
          <p:spPr>
            <a:xfrm>
              <a:off x="32119840" y="6979788"/>
              <a:ext cx="11327480" cy="98875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237"/>
            </a:p>
          </p:txBody>
        </p:sp>
        <p:sp>
          <p:nvSpPr>
            <p:cNvPr id="42" name="Rectangle 41"/>
            <p:cNvSpPr/>
            <p:nvPr/>
          </p:nvSpPr>
          <p:spPr>
            <a:xfrm>
              <a:off x="32119838" y="7736498"/>
              <a:ext cx="11327478" cy="279176"/>
            </a:xfrm>
            <a:prstGeom prst="rect">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237"/>
            </a:p>
          </p:txBody>
        </p:sp>
        <p:sp>
          <p:nvSpPr>
            <p:cNvPr id="38" name="TextBox 37"/>
            <p:cNvSpPr txBox="1"/>
            <p:nvPr/>
          </p:nvSpPr>
          <p:spPr>
            <a:xfrm>
              <a:off x="32119837" y="6979787"/>
              <a:ext cx="11327480" cy="14618235"/>
            </a:xfrm>
            <a:prstGeom prst="rect">
              <a:avLst/>
            </a:prstGeom>
            <a:noFill/>
            <a:ln>
              <a:solidFill>
                <a:schemeClr val="tx1"/>
              </a:solidFill>
            </a:ln>
          </p:spPr>
          <p:txBody>
            <a:bodyPr wrap="square" rtlCol="0">
              <a:spAutoFit/>
            </a:bodyPr>
            <a:lstStyle/>
            <a:p>
              <a:pPr>
                <a:spcAft>
                  <a:spcPts val="1440"/>
                </a:spcAft>
              </a:pPr>
              <a:r>
                <a:rPr lang="en-US" sz="5280" dirty="0">
                  <a:latin typeface="Avenir Black"/>
                  <a:cs typeface="Avenir Black"/>
                </a:rPr>
                <a:t>Discussion</a:t>
              </a:r>
            </a:p>
            <a:p>
              <a:pPr>
                <a:spcBef>
                  <a:spcPts val="720"/>
                </a:spcBef>
                <a:spcAft>
                  <a:spcPts val="600"/>
                </a:spcAft>
              </a:pPr>
              <a:r>
                <a:rPr lang="en-US" sz="3840" dirty="0">
                  <a:latin typeface="Garamond" panose="02020404030301010803" pitchFamily="18" charset="0"/>
                </a:rPr>
                <a:t>The survey results demonstrate </a:t>
              </a:r>
              <a:r>
                <a:rPr lang="en-US" sz="3840" dirty="0">
                  <a:latin typeface="Garamond" panose="02020404030301010803" pitchFamily="18" charset="0"/>
                </a:rPr>
                <a:t>individuals in the </a:t>
              </a:r>
              <a:r>
                <a:rPr lang="en-US" sz="3840" dirty="0">
                  <a:latin typeface="Garamond" panose="02020404030301010803" pitchFamily="18" charset="0"/>
                </a:rPr>
                <a:t>pilot community, ages 44 and over, are accepting and currently using weather technology aids in aircraft operations.  This contradicts previous statements made by Loges and Jung </a:t>
              </a:r>
              <a:r>
                <a:rPr lang="en-US" sz="3840" dirty="0">
                  <a:latin typeface="Garamond" panose="02020404030301010803" pitchFamily="18" charset="0"/>
                </a:rPr>
                <a:t>[4] and </a:t>
              </a:r>
              <a:r>
                <a:rPr lang="en-US" sz="3840" dirty="0" err="1">
                  <a:latin typeface="Garamond" panose="02020404030301010803" pitchFamily="18" charset="0"/>
                </a:rPr>
                <a:t>Friemel</a:t>
              </a:r>
              <a:r>
                <a:rPr lang="en-US" sz="3840" dirty="0">
                  <a:latin typeface="Garamond" panose="02020404030301010803" pitchFamily="18" charset="0"/>
                </a:rPr>
                <a:t> </a:t>
              </a:r>
              <a:r>
                <a:rPr lang="en-US" sz="3840" dirty="0">
                  <a:latin typeface="Garamond" panose="02020404030301010803" pitchFamily="18" charset="0"/>
                </a:rPr>
                <a:t>[3] referencing </a:t>
              </a:r>
              <a:r>
                <a:rPr lang="en-US" sz="3840" dirty="0">
                  <a:latin typeface="Garamond" panose="02020404030301010803" pitchFamily="18" charset="0"/>
                </a:rPr>
                <a:t>older generations and their use of technology.  </a:t>
              </a:r>
              <a:r>
                <a:rPr lang="en-US" sz="3840" dirty="0">
                  <a:latin typeface="Garamond" panose="02020404030301010803" pitchFamily="18" charset="0"/>
                </a:rPr>
                <a:t>All </a:t>
              </a:r>
              <a:r>
                <a:rPr lang="en-US" sz="3840" dirty="0">
                  <a:latin typeface="Garamond" panose="02020404030301010803" pitchFamily="18" charset="0"/>
                </a:rPr>
                <a:t>age </a:t>
              </a:r>
              <a:r>
                <a:rPr lang="en-US" sz="3840" dirty="0">
                  <a:latin typeface="Garamond" panose="02020404030301010803" pitchFamily="18" charset="0"/>
                </a:rPr>
                <a:t>groups examined </a:t>
              </a:r>
              <a:r>
                <a:rPr lang="en-US" sz="3840" dirty="0">
                  <a:latin typeface="Garamond" panose="02020404030301010803" pitchFamily="18" charset="0"/>
                </a:rPr>
                <a:t>currently use </a:t>
              </a:r>
              <a:r>
                <a:rPr lang="en-US" sz="3840" dirty="0">
                  <a:latin typeface="Garamond" panose="02020404030301010803" pitchFamily="18" charset="0"/>
                </a:rPr>
                <a:t>weather technology </a:t>
              </a:r>
              <a:r>
                <a:rPr lang="en-US" sz="3840" dirty="0">
                  <a:latin typeface="Garamond" panose="02020404030301010803" pitchFamily="18" charset="0"/>
                </a:rPr>
                <a:t>tools </a:t>
              </a:r>
              <a:r>
                <a:rPr lang="en-US" sz="3840" dirty="0">
                  <a:latin typeface="Garamond" panose="02020404030301010803" pitchFamily="18" charset="0"/>
                </a:rPr>
                <a:t>in some capacity, but surprisingly, the </a:t>
              </a:r>
              <a:r>
                <a:rPr lang="en-US" sz="3840" dirty="0">
                  <a:latin typeface="Garamond" panose="02020404030301010803" pitchFamily="18" charset="0"/>
                </a:rPr>
                <a:t>percentages were higher </a:t>
              </a:r>
              <a:r>
                <a:rPr lang="en-US" sz="3840" dirty="0">
                  <a:latin typeface="Garamond" panose="02020404030301010803" pitchFamily="18" charset="0"/>
                </a:rPr>
                <a:t>amongst individuals 44 and older than younger age groups. </a:t>
              </a:r>
              <a:r>
                <a:rPr lang="en-US" sz="3840" dirty="0" smtClean="0">
                  <a:latin typeface="Garamond" panose="02020404030301010803" pitchFamily="18" charset="0"/>
                </a:rPr>
                <a:t>Chi-squared </a:t>
              </a:r>
              <a:r>
                <a:rPr lang="en-US" sz="3840" dirty="0">
                  <a:latin typeface="Garamond" panose="02020404030301010803" pitchFamily="18" charset="0"/>
                </a:rPr>
                <a:t>and ANOVA </a:t>
              </a:r>
              <a:r>
                <a:rPr lang="en-US" sz="3840" dirty="0">
                  <a:latin typeface="Garamond" panose="02020404030301010803" pitchFamily="18" charset="0"/>
                </a:rPr>
                <a:t>results confirm a significant effect between age and use of weather technology. </a:t>
              </a:r>
            </a:p>
            <a:p>
              <a:pPr>
                <a:spcBef>
                  <a:spcPts val="2160"/>
                </a:spcBef>
                <a:spcAft>
                  <a:spcPts val="600"/>
                </a:spcAft>
              </a:pPr>
              <a:r>
                <a:rPr lang="en-US" sz="3840" dirty="0">
                  <a:latin typeface="Garamond" panose="02020404030301010803" pitchFamily="18" charset="0"/>
                </a:rPr>
                <a:t>The </a:t>
              </a:r>
              <a:r>
                <a:rPr lang="en-US" sz="3840" dirty="0">
                  <a:latin typeface="Garamond" panose="02020404030301010803" pitchFamily="18" charset="0"/>
                </a:rPr>
                <a:t>most commonly used avionic equipment </a:t>
              </a:r>
              <a:r>
                <a:rPr lang="en-US" sz="3840" dirty="0">
                  <a:latin typeface="Garamond" panose="02020404030301010803" pitchFamily="18" charset="0"/>
                </a:rPr>
                <a:t>by </a:t>
              </a:r>
              <a:r>
                <a:rPr lang="en-US" sz="3840" dirty="0">
                  <a:latin typeface="Garamond" panose="02020404030301010803" pitchFamily="18" charset="0"/>
                </a:rPr>
                <a:t>all respondents was dedicated apps (67.3%), followed by fixed-installed aircraft hardware (59.5%).  Mobile flight-specific hardware was reported to be used by 47.9% of survey participants. </a:t>
              </a:r>
            </a:p>
            <a:p>
              <a:pPr>
                <a:spcBef>
                  <a:spcPts val="2160"/>
                </a:spcBef>
              </a:pPr>
              <a:r>
                <a:rPr lang="en-US" sz="3840" dirty="0">
                  <a:latin typeface="Garamond" panose="02020404030301010803" pitchFamily="18" charset="0"/>
                </a:rPr>
                <a:t>While the researchers believe that the size of the survey response gives confidence in the representativeness of the </a:t>
              </a:r>
              <a:r>
                <a:rPr lang="en-US" sz="3840" dirty="0">
                  <a:latin typeface="Garamond" panose="02020404030301010803" pitchFamily="18" charset="0"/>
                </a:rPr>
                <a:t>information, a </a:t>
              </a:r>
              <a:r>
                <a:rPr lang="en-US" sz="3840" dirty="0">
                  <a:latin typeface="Garamond" panose="02020404030301010803" pitchFamily="18" charset="0"/>
                </a:rPr>
                <a:t>pilot demographic age </a:t>
              </a:r>
              <a:r>
                <a:rPr lang="en-US" sz="3840" dirty="0">
                  <a:latin typeface="Garamond" panose="02020404030301010803" pitchFamily="18" charset="0"/>
                </a:rPr>
                <a:t>group (53 </a:t>
              </a:r>
              <a:r>
                <a:rPr lang="en-US" sz="3840" dirty="0">
                  <a:latin typeface="Garamond" panose="02020404030301010803" pitchFamily="18" charset="0"/>
                </a:rPr>
                <a:t>to </a:t>
              </a:r>
              <a:r>
                <a:rPr lang="en-US" sz="3840" dirty="0">
                  <a:latin typeface="Garamond" panose="02020404030301010803" pitchFamily="18" charset="0"/>
                </a:rPr>
                <a:t>59) </a:t>
              </a:r>
              <a:r>
                <a:rPr lang="en-US" sz="3840" dirty="0">
                  <a:latin typeface="Garamond" panose="02020404030301010803" pitchFamily="18" charset="0"/>
                </a:rPr>
                <a:t>was inadvertently left off of the </a:t>
              </a:r>
              <a:r>
                <a:rPr lang="en-US" sz="3840" dirty="0">
                  <a:latin typeface="Garamond" panose="02020404030301010803" pitchFamily="18" charset="0"/>
                </a:rPr>
                <a:t>survey. The </a:t>
              </a:r>
              <a:r>
                <a:rPr lang="en-US" sz="3840" dirty="0">
                  <a:latin typeface="Garamond" panose="02020404030301010803" pitchFamily="18" charset="0"/>
                </a:rPr>
                <a:t>survey was distributed exclusively by web-based means; due to this, responses may represent a pilot demographic that is more accepting of technology. </a:t>
              </a:r>
            </a:p>
          </p:txBody>
        </p:sp>
      </p:grpSp>
      <p:grpSp>
        <p:nvGrpSpPr>
          <p:cNvPr id="30" name="Group 29"/>
          <p:cNvGrpSpPr/>
          <p:nvPr/>
        </p:nvGrpSpPr>
        <p:grpSpPr>
          <a:xfrm>
            <a:off x="32147690" y="22552396"/>
            <a:ext cx="11327485" cy="6475895"/>
            <a:chOff x="32119835" y="23104092"/>
            <a:chExt cx="11327485" cy="5924200"/>
          </a:xfrm>
        </p:grpSpPr>
        <p:sp>
          <p:nvSpPr>
            <p:cNvPr id="52" name="Rectangle 51"/>
            <p:cNvSpPr/>
            <p:nvPr/>
          </p:nvSpPr>
          <p:spPr>
            <a:xfrm>
              <a:off x="32119837" y="23104092"/>
              <a:ext cx="11327480" cy="98875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237"/>
            </a:p>
          </p:txBody>
        </p:sp>
        <p:sp>
          <p:nvSpPr>
            <p:cNvPr id="53" name="Rectangle 52"/>
            <p:cNvSpPr/>
            <p:nvPr/>
          </p:nvSpPr>
          <p:spPr>
            <a:xfrm>
              <a:off x="32119835" y="23860802"/>
              <a:ext cx="11327478" cy="279176"/>
            </a:xfrm>
            <a:prstGeom prst="rect">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237"/>
            </a:p>
          </p:txBody>
        </p:sp>
        <p:sp>
          <p:nvSpPr>
            <p:cNvPr id="27" name="TextBox 26"/>
            <p:cNvSpPr txBox="1"/>
            <p:nvPr/>
          </p:nvSpPr>
          <p:spPr>
            <a:xfrm>
              <a:off x="32119840" y="23104092"/>
              <a:ext cx="11327480" cy="5924200"/>
            </a:xfrm>
            <a:prstGeom prst="rect">
              <a:avLst/>
            </a:prstGeom>
            <a:noFill/>
            <a:ln>
              <a:solidFill>
                <a:schemeClr val="tx1"/>
              </a:solidFill>
            </a:ln>
          </p:spPr>
          <p:txBody>
            <a:bodyPr wrap="square" rtlCol="0">
              <a:noAutofit/>
            </a:bodyPr>
            <a:lstStyle/>
            <a:p>
              <a:pPr>
                <a:spcAft>
                  <a:spcPts val="1440"/>
                </a:spcAft>
              </a:pPr>
              <a:r>
                <a:rPr lang="en-US" sz="5280" dirty="0">
                  <a:latin typeface="Avenir Black"/>
                  <a:cs typeface="Avenir Black"/>
                </a:rPr>
                <a:t>Conclusion</a:t>
              </a:r>
            </a:p>
            <a:p>
              <a:pPr>
                <a:spcBef>
                  <a:spcPts val="720"/>
                </a:spcBef>
                <a:spcAft>
                  <a:spcPts val="1440"/>
                </a:spcAft>
              </a:pPr>
              <a:r>
                <a:rPr lang="en-US" sz="3840" dirty="0">
                  <a:latin typeface="Garamond" panose="02020404030301010803" pitchFamily="18" charset="0"/>
                </a:rPr>
                <a:t>Previous </a:t>
              </a:r>
              <a:r>
                <a:rPr lang="en-US" sz="3840" dirty="0">
                  <a:latin typeface="Garamond" panose="02020404030301010803" pitchFamily="18" charset="0"/>
                </a:rPr>
                <a:t>literature states a possible resistance to the use and acquisition of technology in older generations when compared to </a:t>
              </a:r>
              <a:r>
                <a:rPr lang="en-US" sz="3840" dirty="0" smtClean="0">
                  <a:latin typeface="Garamond" panose="02020404030301010803" pitchFamily="18" charset="0"/>
                </a:rPr>
                <a:t>their younger counter parts.  </a:t>
              </a:r>
              <a:r>
                <a:rPr lang="en-US" sz="3840" dirty="0">
                  <a:latin typeface="Garamond" panose="02020404030301010803" pitchFamily="18" charset="0"/>
                </a:rPr>
                <a:t>Survey results show </a:t>
              </a:r>
              <a:r>
                <a:rPr lang="en-US" sz="3840" dirty="0">
                  <a:latin typeface="Garamond" panose="02020404030301010803" pitchFamily="18" charset="0"/>
                </a:rPr>
                <a:t>pilots are </a:t>
              </a:r>
              <a:r>
                <a:rPr lang="en-US" sz="3840" dirty="0">
                  <a:latin typeface="Garamond" panose="02020404030301010803" pitchFamily="18" charset="0"/>
                </a:rPr>
                <a:t>using weather technology aids in aircraft operations, and </a:t>
              </a:r>
              <a:r>
                <a:rPr lang="en-US" sz="3840" dirty="0">
                  <a:latin typeface="Garamond" panose="02020404030301010803" pitchFamily="18" charset="0"/>
                </a:rPr>
                <a:t>surprisingly, individuals 44 </a:t>
              </a:r>
              <a:r>
                <a:rPr lang="en-US" sz="3840" dirty="0">
                  <a:latin typeface="Garamond" panose="02020404030301010803" pitchFamily="18" charset="0"/>
                </a:rPr>
                <a:t>and over </a:t>
              </a:r>
              <a:r>
                <a:rPr lang="en-US" sz="3840" dirty="0">
                  <a:latin typeface="Garamond" panose="02020404030301010803" pitchFamily="18" charset="0"/>
                </a:rPr>
                <a:t>reported to </a:t>
              </a:r>
              <a:r>
                <a:rPr lang="en-US" sz="3840" dirty="0">
                  <a:latin typeface="Garamond" panose="02020404030301010803" pitchFamily="18" charset="0"/>
                </a:rPr>
                <a:t>be using this technology </a:t>
              </a:r>
              <a:r>
                <a:rPr lang="en-US" sz="3840" dirty="0">
                  <a:latin typeface="Garamond" panose="02020404030301010803" pitchFamily="18" charset="0"/>
                </a:rPr>
                <a:t>more frequently than </a:t>
              </a:r>
              <a:r>
                <a:rPr lang="en-US" sz="3840" dirty="0" smtClean="0">
                  <a:latin typeface="Garamond" panose="02020404030301010803" pitchFamily="18" charset="0"/>
                </a:rPr>
                <a:t>younger pilots. A wide variety of weather technology is used amongst pilots, with dedicated applications being the most prevalent. </a:t>
              </a:r>
              <a:endParaRPr lang="en-US" sz="3840" dirty="0">
                <a:latin typeface="Garamond" panose="02020404030301010803" pitchFamily="18" charset="0"/>
                <a:cs typeface="Avenir Black"/>
              </a:endParaRPr>
            </a:p>
          </p:txBody>
        </p:sp>
      </p:grpSp>
      <p:grpSp>
        <p:nvGrpSpPr>
          <p:cNvPr id="20" name="Group 19"/>
          <p:cNvGrpSpPr/>
          <p:nvPr/>
        </p:nvGrpSpPr>
        <p:grpSpPr>
          <a:xfrm>
            <a:off x="424018" y="6623366"/>
            <a:ext cx="11861141" cy="8431578"/>
            <a:chOff x="613391" y="6918693"/>
            <a:chExt cx="11409864" cy="8856271"/>
          </a:xfrm>
        </p:grpSpPr>
        <p:sp>
          <p:nvSpPr>
            <p:cNvPr id="54" name="Rectangle 53"/>
            <p:cNvSpPr/>
            <p:nvPr/>
          </p:nvSpPr>
          <p:spPr>
            <a:xfrm>
              <a:off x="613392" y="6932660"/>
              <a:ext cx="11409863" cy="97532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237"/>
            </a:p>
          </p:txBody>
        </p:sp>
        <p:sp>
          <p:nvSpPr>
            <p:cNvPr id="55" name="Rectangle 54"/>
            <p:cNvSpPr/>
            <p:nvPr/>
          </p:nvSpPr>
          <p:spPr>
            <a:xfrm>
              <a:off x="613392" y="7675933"/>
              <a:ext cx="11409863" cy="292609"/>
            </a:xfrm>
            <a:prstGeom prst="rect">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237"/>
            </a:p>
          </p:txBody>
        </p:sp>
        <p:sp>
          <p:nvSpPr>
            <p:cNvPr id="56" name="TextBox 55"/>
            <p:cNvSpPr txBox="1"/>
            <p:nvPr/>
          </p:nvSpPr>
          <p:spPr>
            <a:xfrm>
              <a:off x="613391" y="6918693"/>
              <a:ext cx="11409864" cy="8856271"/>
            </a:xfrm>
            <a:prstGeom prst="rect">
              <a:avLst/>
            </a:prstGeom>
            <a:noFill/>
            <a:ln>
              <a:solidFill>
                <a:schemeClr val="tx1"/>
              </a:solidFill>
            </a:ln>
          </p:spPr>
          <p:txBody>
            <a:bodyPr wrap="square" rtlCol="0">
              <a:spAutoFit/>
            </a:bodyPr>
            <a:lstStyle/>
            <a:p>
              <a:pPr>
                <a:spcAft>
                  <a:spcPts val="1440"/>
                </a:spcAft>
              </a:pPr>
              <a:r>
                <a:rPr lang="en-US" sz="5280" dirty="0">
                  <a:latin typeface="Avenir Black"/>
                  <a:cs typeface="Avenir Black"/>
                </a:rPr>
                <a:t>Abstract</a:t>
              </a:r>
            </a:p>
            <a:p>
              <a:pPr>
                <a:spcBef>
                  <a:spcPts val="720"/>
                </a:spcBef>
              </a:pPr>
              <a:r>
                <a:rPr lang="en-US" sz="3840" dirty="0">
                  <a:latin typeface="Garamond"/>
                  <a:cs typeface="Garamond"/>
                </a:rPr>
                <a:t>Weather associated accidents are a trend amongst general aviation (GA) pilots. </a:t>
              </a:r>
              <a:r>
                <a:rPr lang="en-US" sz="3840" dirty="0" smtClean="0">
                  <a:latin typeface="Garamond"/>
                  <a:cs typeface="Garamond"/>
                </a:rPr>
                <a:t>This </a:t>
              </a:r>
              <a:r>
                <a:rPr lang="en-US" sz="3840" dirty="0">
                  <a:latin typeface="Garamond"/>
                  <a:cs typeface="Garamond"/>
                </a:rPr>
                <a:t>paper explores the use of weather technology by GA pilots as it relates to age. </a:t>
              </a:r>
              <a:r>
                <a:rPr lang="en-US" sz="3840" dirty="0" smtClean="0">
                  <a:latin typeface="Garamond"/>
                  <a:cs typeface="Garamond"/>
                </a:rPr>
                <a:t>A </a:t>
              </a:r>
              <a:r>
                <a:rPr lang="en-US" sz="3840" dirty="0">
                  <a:latin typeface="Garamond"/>
                  <a:cs typeface="Garamond"/>
                </a:rPr>
                <a:t>nationwide, web-based survey was distributed that drew 675 completed responses. Survey examined the use and the most commonly used weather technologies. </a:t>
              </a:r>
              <a:r>
                <a:rPr lang="en-US" sz="3840" dirty="0" smtClean="0">
                  <a:latin typeface="Garamond"/>
                  <a:cs typeface="Garamond"/>
                </a:rPr>
                <a:t>Analysis </a:t>
              </a:r>
              <a:r>
                <a:rPr lang="en-US" sz="3840" dirty="0">
                  <a:latin typeface="Garamond"/>
                  <a:cs typeface="Garamond"/>
                </a:rPr>
                <a:t>of variance (ANOVA) and chi-squared tests were conducted. Results suggest individuals 44 and over age, with-in the GA pilot community, use weather technology advancements in flight operation at a significant frequency, possibly more frequent than younger pilots. </a:t>
              </a:r>
              <a:r>
                <a:rPr lang="en-US" sz="3840" dirty="0" smtClean="0">
                  <a:latin typeface="Garamond"/>
                  <a:cs typeface="Garamond"/>
                </a:rPr>
                <a:t>The </a:t>
              </a:r>
              <a:r>
                <a:rPr lang="en-US" sz="3840" dirty="0">
                  <a:latin typeface="Garamond"/>
                  <a:cs typeface="Garamond"/>
                </a:rPr>
                <a:t>most prevalent technology type used by survey respondents was dedicated apps. </a:t>
              </a:r>
              <a:endParaRPr lang="en-US" sz="4320" dirty="0">
                <a:latin typeface="Garamond"/>
                <a:cs typeface="Garamond"/>
              </a:endParaRPr>
            </a:p>
          </p:txBody>
        </p:sp>
      </p:grpSp>
      <p:pic>
        <p:nvPicPr>
          <p:cNvPr id="26" name="Picture 25"/>
          <p:cNvPicPr>
            <a:picLocks noChangeAspect="1"/>
          </p:cNvPicPr>
          <p:nvPr/>
        </p:nvPicPr>
        <p:blipFill>
          <a:blip r:embed="rId5"/>
          <a:stretch>
            <a:fillRect/>
          </a:stretch>
        </p:blipFill>
        <p:spPr>
          <a:xfrm>
            <a:off x="1685477" y="22026553"/>
            <a:ext cx="9329975" cy="5945652"/>
          </a:xfrm>
          <a:prstGeom prst="rect">
            <a:avLst/>
          </a:prstGeom>
        </p:spPr>
      </p:pic>
      <p:sp>
        <p:nvSpPr>
          <p:cNvPr id="28" name="TextBox 27"/>
          <p:cNvSpPr txBox="1"/>
          <p:nvPr/>
        </p:nvSpPr>
        <p:spPr>
          <a:xfrm>
            <a:off x="2597918" y="27768338"/>
            <a:ext cx="7913023" cy="1421928"/>
          </a:xfrm>
          <a:prstGeom prst="rect">
            <a:avLst/>
          </a:prstGeom>
          <a:noFill/>
        </p:spPr>
        <p:txBody>
          <a:bodyPr wrap="square" rtlCol="0">
            <a:spAutoFit/>
          </a:bodyPr>
          <a:lstStyle/>
          <a:p>
            <a:pPr algn="ctr"/>
            <a:r>
              <a:rPr lang="en-US" sz="2880" dirty="0">
                <a:latin typeface="Garamond" panose="02020404030301010803" pitchFamily="18" charset="0"/>
              </a:rPr>
              <a:t>Weather accident trend over 10 year period.  From </a:t>
            </a:r>
            <a:r>
              <a:rPr lang="en-US" sz="2880" dirty="0" smtClean="0">
                <a:latin typeface="Garamond" panose="02020404030301010803" pitchFamily="18" charset="0"/>
              </a:rPr>
              <a:t>23</a:t>
            </a:r>
            <a:r>
              <a:rPr lang="en-US" sz="2880" baseline="30000" dirty="0" smtClean="0">
                <a:latin typeface="Garamond" panose="02020404030301010803" pitchFamily="18" charset="0"/>
              </a:rPr>
              <a:t>rd</a:t>
            </a:r>
            <a:r>
              <a:rPr lang="en-US" sz="2880" dirty="0" smtClean="0">
                <a:latin typeface="Garamond" panose="02020404030301010803" pitchFamily="18" charset="0"/>
              </a:rPr>
              <a:t> </a:t>
            </a:r>
            <a:r>
              <a:rPr lang="en-US" sz="2880" dirty="0">
                <a:latin typeface="Garamond" panose="02020404030301010803" pitchFamily="18" charset="0"/>
              </a:rPr>
              <a:t>Joseph T. </a:t>
            </a:r>
            <a:r>
              <a:rPr lang="en-US" sz="2880" dirty="0" err="1">
                <a:latin typeface="Garamond" panose="02020404030301010803" pitchFamily="18" charset="0"/>
              </a:rPr>
              <a:t>Nall</a:t>
            </a:r>
            <a:r>
              <a:rPr lang="en-US" sz="2880" dirty="0">
                <a:latin typeface="Garamond" panose="02020404030301010803" pitchFamily="18" charset="0"/>
              </a:rPr>
              <a:t> report: General aviation accidents in 2011, by</a:t>
            </a:r>
            <a:r>
              <a:rPr lang="en-US" sz="2880" i="1" dirty="0">
                <a:latin typeface="Garamond" panose="02020404030301010803" pitchFamily="18" charset="0"/>
              </a:rPr>
              <a:t> </a:t>
            </a:r>
            <a:r>
              <a:rPr lang="en-US" sz="2880" dirty="0" smtClean="0">
                <a:latin typeface="Garamond" panose="02020404030301010803" pitchFamily="18" charset="0"/>
              </a:rPr>
              <a:t>AOPA</a:t>
            </a:r>
            <a:endParaRPr lang="en-US" sz="2880" dirty="0">
              <a:latin typeface="Garamond" panose="02020404030301010803" pitchFamily="18" charset="0"/>
            </a:endParaRPr>
          </a:p>
        </p:txBody>
      </p:sp>
      <p:sp>
        <p:nvSpPr>
          <p:cNvPr id="44" name="Rectangle 43"/>
          <p:cNvSpPr/>
          <p:nvPr/>
        </p:nvSpPr>
        <p:spPr>
          <a:xfrm>
            <a:off x="12792882" y="6636670"/>
            <a:ext cx="18819233" cy="92073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237"/>
          </a:p>
        </p:txBody>
      </p:sp>
      <p:pic>
        <p:nvPicPr>
          <p:cNvPr id="1031"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963864" y="17378440"/>
            <a:ext cx="13121074" cy="43555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3602296" y="20413334"/>
            <a:ext cx="7918399" cy="535531"/>
          </a:xfrm>
          <a:prstGeom prst="rect">
            <a:avLst/>
          </a:prstGeom>
          <a:noFill/>
        </p:spPr>
        <p:txBody>
          <a:bodyPr wrap="square" rtlCol="0">
            <a:spAutoFit/>
          </a:bodyPr>
          <a:lstStyle/>
          <a:p>
            <a:pPr algn="ctr"/>
            <a:r>
              <a:rPr lang="en-US" sz="2880" dirty="0" smtClean="0">
                <a:latin typeface="Garamond" panose="02020404030301010803" pitchFamily="18" charset="0"/>
              </a:rPr>
              <a:t>Survey results for ‘what is your age? ‘(n= 615)</a:t>
            </a:r>
            <a:endParaRPr lang="en-US" sz="2880" dirty="0">
              <a:latin typeface="Garamond" panose="02020404030301010803" pitchFamily="18" charset="0"/>
            </a:endParaRPr>
          </a:p>
        </p:txBody>
      </p:sp>
      <p:sp>
        <p:nvSpPr>
          <p:cNvPr id="8" name="TextBox 7"/>
          <p:cNvSpPr txBox="1"/>
          <p:nvPr/>
        </p:nvSpPr>
        <p:spPr>
          <a:xfrm>
            <a:off x="12760237" y="13290440"/>
            <a:ext cx="10314185" cy="4078039"/>
          </a:xfrm>
          <a:prstGeom prst="rect">
            <a:avLst/>
          </a:prstGeom>
          <a:noFill/>
        </p:spPr>
        <p:txBody>
          <a:bodyPr wrap="square" rtlCol="0">
            <a:spAutoFit/>
          </a:bodyPr>
          <a:lstStyle/>
          <a:p>
            <a:r>
              <a:rPr lang="en-US" sz="3700" dirty="0">
                <a:latin typeface="Garamond" panose="02020404030301010803" pitchFamily="18" charset="0"/>
              </a:rPr>
              <a:t>S</a:t>
            </a:r>
            <a:r>
              <a:rPr lang="en-US" sz="3700" dirty="0">
                <a:latin typeface="Garamond" panose="02020404030301010803" pitchFamily="18" charset="0"/>
              </a:rPr>
              <a:t>urvey </a:t>
            </a:r>
            <a:r>
              <a:rPr lang="en-US" sz="3700" dirty="0">
                <a:latin typeface="Garamond" panose="02020404030301010803" pitchFamily="18" charset="0"/>
              </a:rPr>
              <a:t>participants </a:t>
            </a:r>
            <a:r>
              <a:rPr lang="en-US" sz="3700" dirty="0">
                <a:latin typeface="Garamond" panose="02020404030301010803" pitchFamily="18" charset="0"/>
              </a:rPr>
              <a:t>were asked if they use </a:t>
            </a:r>
            <a:r>
              <a:rPr lang="en-US" sz="3700" dirty="0">
                <a:latin typeface="Garamond" panose="02020404030301010803" pitchFamily="18" charset="0"/>
              </a:rPr>
              <a:t>any cockpit weather information technology in-flight. </a:t>
            </a:r>
            <a:r>
              <a:rPr lang="en-US" sz="3700" dirty="0">
                <a:latin typeface="Garamond" panose="02020404030301010803" pitchFamily="18" charset="0"/>
              </a:rPr>
              <a:t>A </a:t>
            </a:r>
            <a:r>
              <a:rPr lang="en-US" sz="3700" dirty="0">
                <a:latin typeface="Garamond" panose="02020404030301010803" pitchFamily="18" charset="0"/>
              </a:rPr>
              <a:t>cross-tabulation </a:t>
            </a:r>
            <a:r>
              <a:rPr lang="en-US" sz="3700" dirty="0" smtClean="0">
                <a:latin typeface="Garamond" panose="02020404030301010803" pitchFamily="18" charset="0"/>
              </a:rPr>
              <a:t>below shows </a:t>
            </a:r>
            <a:r>
              <a:rPr lang="en-US" sz="3700" dirty="0">
                <a:latin typeface="Garamond" panose="02020404030301010803" pitchFamily="18" charset="0"/>
              </a:rPr>
              <a:t>the highest technology usage, between groups, was associated with the 44 to 52 age cluster (69.4%), followed by individuals who reported to be 60 and over (65.1%).  </a:t>
            </a:r>
            <a:r>
              <a:rPr lang="en-US" sz="3700" dirty="0">
                <a:latin typeface="Garamond" panose="02020404030301010803" pitchFamily="18" charset="0"/>
              </a:rPr>
              <a:t>Use of weather technology was reported less in younger pilots.</a:t>
            </a:r>
          </a:p>
        </p:txBody>
      </p:sp>
      <p:sp>
        <p:nvSpPr>
          <p:cNvPr id="9" name="TextBox 8"/>
          <p:cNvSpPr txBox="1"/>
          <p:nvPr/>
        </p:nvSpPr>
        <p:spPr>
          <a:xfrm>
            <a:off x="12840965" y="22551979"/>
            <a:ext cx="7079894" cy="5786199"/>
          </a:xfrm>
          <a:prstGeom prst="rect">
            <a:avLst/>
          </a:prstGeom>
          <a:noFill/>
        </p:spPr>
        <p:txBody>
          <a:bodyPr wrap="square" rtlCol="0">
            <a:spAutoFit/>
          </a:bodyPr>
          <a:lstStyle/>
          <a:p>
            <a:r>
              <a:rPr lang="en-US" sz="3700" dirty="0">
                <a:latin typeface="Garamond" panose="02020404030301010803" pitchFamily="18" charset="0"/>
              </a:rPr>
              <a:t>Research </a:t>
            </a:r>
            <a:r>
              <a:rPr lang="en-US" sz="3700" dirty="0" smtClean="0">
                <a:latin typeface="Garamond" panose="02020404030301010803" pitchFamily="18" charset="0"/>
              </a:rPr>
              <a:t>asked survey participants to select all the </a:t>
            </a:r>
            <a:r>
              <a:rPr lang="en-US" sz="3700" dirty="0">
                <a:latin typeface="Garamond" panose="02020404030301010803" pitchFamily="18" charset="0"/>
              </a:rPr>
              <a:t>technology </a:t>
            </a:r>
            <a:r>
              <a:rPr lang="en-US" sz="3700" dirty="0" smtClean="0">
                <a:latin typeface="Garamond" panose="02020404030301010803" pitchFamily="18" charset="0"/>
              </a:rPr>
              <a:t>types they currently </a:t>
            </a:r>
            <a:r>
              <a:rPr lang="en-US" sz="3700" dirty="0">
                <a:latin typeface="Garamond" panose="02020404030301010803" pitchFamily="18" charset="0"/>
              </a:rPr>
              <a:t>use in the aircraft they </a:t>
            </a:r>
            <a:r>
              <a:rPr lang="en-US" sz="3700" dirty="0">
                <a:latin typeface="Garamond" panose="02020404030301010803" pitchFamily="18" charset="0"/>
              </a:rPr>
              <a:t>operate. </a:t>
            </a:r>
            <a:r>
              <a:rPr lang="en-US" sz="3700" dirty="0">
                <a:latin typeface="Garamond" panose="02020404030301010803" pitchFamily="18" charset="0"/>
              </a:rPr>
              <a:t>A </a:t>
            </a:r>
            <a:r>
              <a:rPr lang="en-US" sz="3700" dirty="0">
                <a:latin typeface="Garamond" panose="02020404030301010803" pitchFamily="18" charset="0"/>
              </a:rPr>
              <a:t>dedicated application, such as </a:t>
            </a:r>
            <a:r>
              <a:rPr lang="en-US" sz="3700" dirty="0" err="1">
                <a:latin typeface="Garamond" panose="02020404030301010803" pitchFamily="18" charset="0"/>
              </a:rPr>
              <a:t>Foreflight</a:t>
            </a:r>
            <a:r>
              <a:rPr lang="en-US" sz="3700" dirty="0">
                <a:latin typeface="Garamond" panose="02020404030301010803" pitchFamily="18" charset="0"/>
              </a:rPr>
              <a:t> or </a:t>
            </a:r>
            <a:r>
              <a:rPr lang="en-US" sz="3700" dirty="0" err="1">
                <a:latin typeface="Garamond" panose="02020404030301010803" pitchFamily="18" charset="0"/>
              </a:rPr>
              <a:t>FltPlan</a:t>
            </a:r>
            <a:r>
              <a:rPr lang="en-US" sz="3700" dirty="0">
                <a:latin typeface="Garamond" panose="02020404030301010803" pitchFamily="18" charset="0"/>
              </a:rPr>
              <a:t> for Android and Apple operating systems, ranked high amongst all age groups and was the most prevalent used technology type in the 44 to 52 age group, as well as the 60 and over grouping. </a:t>
            </a:r>
          </a:p>
        </p:txBody>
      </p:sp>
      <p:sp>
        <p:nvSpPr>
          <p:cNvPr id="45" name="Rectangle 44"/>
          <p:cNvSpPr/>
          <p:nvPr/>
        </p:nvSpPr>
        <p:spPr>
          <a:xfrm>
            <a:off x="12792882" y="7454749"/>
            <a:ext cx="18819233" cy="292572"/>
          </a:xfrm>
          <a:prstGeom prst="rect">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237"/>
          </a:p>
        </p:txBody>
      </p:sp>
      <p:pic>
        <p:nvPicPr>
          <p:cNvPr id="17" name="Picture 16" descr="Screen Shot 2015-03-02 at 8.23.22 PM.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4062313" y="12712461"/>
            <a:ext cx="5811621" cy="1827794"/>
          </a:xfrm>
          <a:prstGeom prst="rect">
            <a:avLst/>
          </a:prstGeom>
        </p:spPr>
      </p:pic>
      <p:graphicFrame>
        <p:nvGraphicFramePr>
          <p:cNvPr id="16" name="Chart 15"/>
          <p:cNvGraphicFramePr>
            <a:graphicFrameLocks/>
          </p:cNvGraphicFramePr>
          <p:nvPr>
            <p:extLst>
              <p:ext uri="{D42A27DB-BD31-4B8C-83A1-F6EECF244321}">
                <p14:modId xmlns:p14="http://schemas.microsoft.com/office/powerpoint/2010/main" val="1183371968"/>
              </p:ext>
            </p:extLst>
          </p:nvPr>
        </p:nvGraphicFramePr>
        <p:xfrm>
          <a:off x="22028799" y="14725549"/>
          <a:ext cx="10939582" cy="6080783"/>
        </p:xfrm>
        <a:graphic>
          <a:graphicData uri="http://schemas.openxmlformats.org/drawingml/2006/chart">
            <c:chart xmlns:c="http://schemas.openxmlformats.org/drawingml/2006/chart" xmlns:r="http://schemas.openxmlformats.org/officeDocument/2006/relationships" r:id="rId8"/>
          </a:graphicData>
        </a:graphic>
      </p:graphicFrame>
      <p:sp>
        <p:nvSpPr>
          <p:cNvPr id="15" name="TextBox 14"/>
          <p:cNvSpPr txBox="1"/>
          <p:nvPr/>
        </p:nvSpPr>
        <p:spPr>
          <a:xfrm>
            <a:off x="16281980" y="17299953"/>
            <a:ext cx="7096248" cy="554287"/>
          </a:xfrm>
          <a:prstGeom prst="rect">
            <a:avLst/>
          </a:prstGeom>
          <a:noFill/>
        </p:spPr>
        <p:txBody>
          <a:bodyPr wrap="square" rtlCol="0">
            <a:spAutoFit/>
          </a:bodyPr>
          <a:lstStyle/>
          <a:p>
            <a:r>
              <a:rPr lang="en-US" sz="2880" dirty="0">
                <a:latin typeface="Garamond" panose="02020404030301010803" pitchFamily="18" charset="0"/>
              </a:rPr>
              <a:t>Do You </a:t>
            </a:r>
            <a:r>
              <a:rPr lang="en-US" sz="2880" dirty="0">
                <a:latin typeface="Garamond" panose="02020404030301010803" pitchFamily="18" charset="0"/>
              </a:rPr>
              <a:t>U</a:t>
            </a:r>
            <a:r>
              <a:rPr lang="en-US" sz="2880" dirty="0">
                <a:latin typeface="Garamond" panose="02020404030301010803" pitchFamily="18" charset="0"/>
              </a:rPr>
              <a:t>se </a:t>
            </a:r>
            <a:r>
              <a:rPr lang="en-US" sz="2880" dirty="0">
                <a:latin typeface="Garamond" panose="02020404030301010803" pitchFamily="18" charset="0"/>
              </a:rPr>
              <a:t>W</a:t>
            </a:r>
            <a:r>
              <a:rPr lang="en-US" sz="2880" dirty="0">
                <a:latin typeface="Garamond" panose="02020404030301010803" pitchFamily="18" charset="0"/>
              </a:rPr>
              <a:t>eather </a:t>
            </a:r>
            <a:r>
              <a:rPr lang="en-US" sz="2880" dirty="0">
                <a:latin typeface="Garamond" panose="02020404030301010803" pitchFamily="18" charset="0"/>
              </a:rPr>
              <a:t>T</a:t>
            </a:r>
            <a:r>
              <a:rPr lang="en-US" sz="2880" dirty="0">
                <a:latin typeface="Garamond" panose="02020404030301010803" pitchFamily="18" charset="0"/>
              </a:rPr>
              <a:t>echnology</a:t>
            </a:r>
            <a:endParaRPr lang="en-US" sz="2880" dirty="0">
              <a:latin typeface="Garamond" panose="02020404030301010803" pitchFamily="18" charset="0"/>
            </a:endParaRPr>
          </a:p>
        </p:txBody>
      </p:sp>
      <p:sp>
        <p:nvSpPr>
          <p:cNvPr id="37" name="TextBox 36"/>
          <p:cNvSpPr txBox="1"/>
          <p:nvPr/>
        </p:nvSpPr>
        <p:spPr>
          <a:xfrm>
            <a:off x="12792882" y="6636670"/>
            <a:ext cx="18819233" cy="22391622"/>
          </a:xfrm>
          <a:prstGeom prst="rect">
            <a:avLst/>
          </a:prstGeom>
          <a:noFill/>
          <a:ln>
            <a:solidFill>
              <a:schemeClr val="tx1"/>
            </a:solidFill>
          </a:ln>
        </p:spPr>
        <p:txBody>
          <a:bodyPr wrap="square" rtlCol="0">
            <a:noAutofit/>
          </a:bodyPr>
          <a:lstStyle/>
          <a:p>
            <a:pPr>
              <a:spcAft>
                <a:spcPts val="1440"/>
              </a:spcAft>
            </a:pPr>
            <a:r>
              <a:rPr lang="en-US" sz="5280" dirty="0" smtClean="0">
                <a:latin typeface="Avenir Black"/>
                <a:cs typeface="Avenir Black"/>
              </a:rPr>
              <a:t>Methodology &amp; Results  </a:t>
            </a:r>
            <a:endParaRPr lang="en-US" sz="5280" dirty="0">
              <a:latin typeface="Avenir Black"/>
              <a:cs typeface="Avenir Black"/>
            </a:endParaRPr>
          </a:p>
          <a:p>
            <a:pPr>
              <a:spcBef>
                <a:spcPts val="720"/>
              </a:spcBef>
              <a:spcAft>
                <a:spcPts val="1200"/>
              </a:spcAft>
            </a:pPr>
            <a:r>
              <a:rPr lang="en-US" sz="3700" dirty="0" smtClean="0">
                <a:latin typeface="Garamond"/>
                <a:cs typeface="Garamond"/>
              </a:rPr>
              <a:t>Survey was created using </a:t>
            </a:r>
            <a:r>
              <a:rPr lang="en-US" sz="3700" dirty="0" err="1" smtClean="0">
                <a:latin typeface="Garamond"/>
                <a:cs typeface="Garamond"/>
              </a:rPr>
              <a:t>Qualtrics</a:t>
            </a:r>
            <a:r>
              <a:rPr lang="en-US" sz="3700" dirty="0" smtClean="0">
                <a:latin typeface="Garamond"/>
                <a:cs typeface="Garamond"/>
              </a:rPr>
              <a:t>, an online data collection software.  AOPA, the Aviation Accreditation Board International (AABI), </a:t>
            </a:r>
            <a:r>
              <a:rPr lang="en-US" sz="3700" dirty="0" err="1" smtClean="0">
                <a:latin typeface="Garamond"/>
                <a:cs typeface="Garamond"/>
              </a:rPr>
              <a:t>AvWeb</a:t>
            </a:r>
            <a:r>
              <a:rPr lang="en-US" sz="3700" dirty="0" smtClean="0">
                <a:latin typeface="Garamond"/>
                <a:cs typeface="Garamond"/>
              </a:rPr>
              <a:t>, </a:t>
            </a:r>
            <a:r>
              <a:rPr lang="en-US" sz="3700" dirty="0" err="1" smtClean="0">
                <a:latin typeface="Garamond"/>
                <a:cs typeface="Garamond"/>
              </a:rPr>
              <a:t>Halldale</a:t>
            </a:r>
            <a:r>
              <a:rPr lang="en-US" sz="3700" dirty="0" smtClean="0">
                <a:latin typeface="Garamond"/>
                <a:cs typeface="Garamond"/>
              </a:rPr>
              <a:t> Group, the National Association of Flight Instructors (NAFI), the University Aviation Association (UAA), and the Society of Aviation and Flight Educators (SAFE) </a:t>
            </a:r>
            <a:r>
              <a:rPr lang="en-US" sz="3700" kern="0" dirty="0" smtClean="0">
                <a:latin typeface="Garamond"/>
                <a:cs typeface="Garamond"/>
              </a:rPr>
              <a:t>assisted</a:t>
            </a:r>
            <a:r>
              <a:rPr lang="en-US" sz="3700" dirty="0" smtClean="0">
                <a:latin typeface="Garamond"/>
                <a:cs typeface="Garamond"/>
              </a:rPr>
              <a:t> in advertising the survey’s web address through each institution’s respected electronic newsletter.  Handouts with the survey’s web address were also passed out at Experiential Aircraft Association’s (EAA) </a:t>
            </a:r>
            <a:r>
              <a:rPr lang="en-US" sz="3700" dirty="0" err="1" smtClean="0">
                <a:latin typeface="Garamond"/>
                <a:cs typeface="Garamond"/>
              </a:rPr>
              <a:t>AirVentue</a:t>
            </a:r>
            <a:r>
              <a:rPr lang="en-US" sz="3700" dirty="0" smtClean="0">
                <a:latin typeface="Garamond"/>
                <a:cs typeface="Garamond"/>
              </a:rPr>
              <a:t> 2014 in Oshkosh, Wisconsin. </a:t>
            </a:r>
            <a:endParaRPr lang="en-US" sz="3700" dirty="0" smtClean="0">
              <a:latin typeface="Garamond" panose="02020404030301010803" pitchFamily="18" charset="0"/>
            </a:endParaRPr>
          </a:p>
          <a:p>
            <a:pPr>
              <a:spcBef>
                <a:spcPts val="720"/>
              </a:spcBef>
            </a:pPr>
            <a:r>
              <a:rPr lang="en-US" sz="3700" dirty="0" smtClean="0">
                <a:latin typeface="Garamond" panose="02020404030301010803" pitchFamily="18" charset="0"/>
              </a:rPr>
              <a:t>The national </a:t>
            </a:r>
            <a:r>
              <a:rPr lang="en-US" sz="3700" dirty="0">
                <a:latin typeface="Garamond" panose="02020404030301010803" pitchFamily="18" charset="0"/>
              </a:rPr>
              <a:t>survey was </a:t>
            </a:r>
            <a:r>
              <a:rPr lang="en-US" sz="3700" dirty="0" smtClean="0">
                <a:latin typeface="Garamond" panose="02020404030301010803" pitchFamily="18" charset="0"/>
              </a:rPr>
              <a:t>available electronically 5/15/2015 through 9/15/2015.  During that period, 675 surveys were completed.  Response data was collected and analyzed using </a:t>
            </a:r>
            <a:r>
              <a:rPr lang="en-US" sz="3700" dirty="0" err="1" smtClean="0">
                <a:latin typeface="Garamond" panose="02020404030301010803" pitchFamily="18" charset="0"/>
              </a:rPr>
              <a:t>Qualtrics</a:t>
            </a:r>
            <a:r>
              <a:rPr lang="en-US" sz="3700" dirty="0" smtClean="0">
                <a:latin typeface="Garamond" panose="02020404030301010803" pitchFamily="18" charset="0"/>
              </a:rPr>
              <a:t> and SPSS Statistics.</a:t>
            </a:r>
            <a:endParaRPr lang="en-US" sz="3700" dirty="0">
              <a:latin typeface="Garamond" panose="02020404030301010803" pitchFamily="18" charset="0"/>
              <a:cs typeface="Avenir Black"/>
            </a:endParaRPr>
          </a:p>
        </p:txBody>
      </p:sp>
    </p:spTree>
    <p:extLst>
      <p:ext uri="{BB962C8B-B14F-4D97-AF65-F5344CB8AC3E}">
        <p14:creationId xmlns:p14="http://schemas.microsoft.com/office/powerpoint/2010/main" val="28362398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2907</TotalTime>
  <Words>974</Words>
  <Application>Microsoft Office PowerPoint</Application>
  <PresentationFormat>Custom</PresentationFormat>
  <Paragraphs>40</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Avenir Black</vt:lpstr>
      <vt:lpstr>Avenir Next Medium</vt:lpstr>
      <vt:lpstr>Calibri</vt:lpstr>
      <vt:lpstr>Garamond</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Major, Wesley L</dc:creator>
  <cp:lastModifiedBy>Major, Wesley L</cp:lastModifiedBy>
  <cp:revision>66</cp:revision>
  <cp:lastPrinted>2015-04-16T00:44:13Z</cp:lastPrinted>
  <dcterms:created xsi:type="dcterms:W3CDTF">2013-04-10T17:33:24Z</dcterms:created>
  <dcterms:modified xsi:type="dcterms:W3CDTF">2015-08-31T17:10:10Z</dcterms:modified>
</cp:coreProperties>
</file>