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6" r:id="rId2"/>
  </p:sldIdLst>
  <p:sldSz cx="43891200" cy="32918400"/>
  <p:notesSz cx="6858000" cy="9144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91" autoAdjust="0"/>
    <p:restoredTop sz="93712" autoAdjust="0"/>
  </p:normalViewPr>
  <p:slideViewPr>
    <p:cSldViewPr snapToGrid="0">
      <p:cViewPr varScale="1">
        <p:scale>
          <a:sx n="16" d="100"/>
          <a:sy n="16" d="100"/>
        </p:scale>
        <p:origin x="99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914965-F397-4FB7-A374-B747ED9FE794}" type="datetimeFigureOut">
              <a:rPr lang="en-US" smtClean="0"/>
              <a:t>9/8/2015</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3FC68E-3775-4B06-AAE9-DD9E11840FF4}" type="slidenum">
              <a:rPr lang="en-US" smtClean="0"/>
              <a:t>‹#›</a:t>
            </a:fld>
            <a:endParaRPr lang="en-US" dirty="0"/>
          </a:p>
        </p:txBody>
      </p:sp>
    </p:spTree>
    <p:extLst>
      <p:ext uri="{BB962C8B-B14F-4D97-AF65-F5344CB8AC3E}">
        <p14:creationId xmlns:p14="http://schemas.microsoft.com/office/powerpoint/2010/main" val="26225180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3FC68E-3775-4B06-AAE9-DD9E11840FF4}" type="slidenum">
              <a:rPr lang="en-US" smtClean="0"/>
              <a:t>1</a:t>
            </a:fld>
            <a:endParaRPr lang="en-US" dirty="0"/>
          </a:p>
        </p:txBody>
      </p:sp>
    </p:spTree>
    <p:extLst>
      <p:ext uri="{BB962C8B-B14F-4D97-AF65-F5344CB8AC3E}">
        <p14:creationId xmlns:p14="http://schemas.microsoft.com/office/powerpoint/2010/main" val="27656608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smtClean="0"/>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BED5B1E-7C90-4538-9D4F-4CB013A5EEB9}" type="datetimeFigureOut">
              <a:rPr lang="en-US" smtClean="0"/>
              <a:t>9/8/2015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CA02939-F547-4E6F-A169-1722FB444845}" type="slidenum">
              <a:rPr lang="en-US" smtClean="0"/>
              <a:t>‹#›</a:t>
            </a:fld>
            <a:endParaRPr lang="en-US" dirty="0"/>
          </a:p>
        </p:txBody>
      </p:sp>
    </p:spTree>
    <p:extLst>
      <p:ext uri="{BB962C8B-B14F-4D97-AF65-F5344CB8AC3E}">
        <p14:creationId xmlns:p14="http://schemas.microsoft.com/office/powerpoint/2010/main" val="1507025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BED5B1E-7C90-4538-9D4F-4CB013A5EEB9}" type="datetimeFigureOut">
              <a:rPr lang="en-US" smtClean="0"/>
              <a:t>9/8/2015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CA02939-F547-4E6F-A169-1722FB444845}" type="slidenum">
              <a:rPr lang="en-US" smtClean="0"/>
              <a:t>‹#›</a:t>
            </a:fld>
            <a:endParaRPr lang="en-US" dirty="0"/>
          </a:p>
        </p:txBody>
      </p:sp>
    </p:spTree>
    <p:extLst>
      <p:ext uri="{BB962C8B-B14F-4D97-AF65-F5344CB8AC3E}">
        <p14:creationId xmlns:p14="http://schemas.microsoft.com/office/powerpoint/2010/main" val="1282654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BED5B1E-7C90-4538-9D4F-4CB013A5EEB9}" type="datetimeFigureOut">
              <a:rPr lang="en-US" smtClean="0"/>
              <a:t>9/8/2015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CA02939-F547-4E6F-A169-1722FB444845}" type="slidenum">
              <a:rPr lang="en-US" smtClean="0"/>
              <a:t>‹#›</a:t>
            </a:fld>
            <a:endParaRPr lang="en-US" dirty="0"/>
          </a:p>
        </p:txBody>
      </p:sp>
    </p:spTree>
    <p:extLst>
      <p:ext uri="{BB962C8B-B14F-4D97-AF65-F5344CB8AC3E}">
        <p14:creationId xmlns:p14="http://schemas.microsoft.com/office/powerpoint/2010/main" val="692624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BED5B1E-7C90-4538-9D4F-4CB013A5EEB9}" type="datetimeFigureOut">
              <a:rPr lang="en-US" smtClean="0"/>
              <a:t>9/8/2015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CA02939-F547-4E6F-A169-1722FB444845}" type="slidenum">
              <a:rPr lang="en-US" smtClean="0"/>
              <a:t>‹#›</a:t>
            </a:fld>
            <a:endParaRPr lang="en-US" dirty="0"/>
          </a:p>
        </p:txBody>
      </p:sp>
    </p:spTree>
    <p:extLst>
      <p:ext uri="{BB962C8B-B14F-4D97-AF65-F5344CB8AC3E}">
        <p14:creationId xmlns:p14="http://schemas.microsoft.com/office/powerpoint/2010/main" val="44075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smtClean="0"/>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ED5B1E-7C90-4538-9D4F-4CB013A5EEB9}" type="datetimeFigureOut">
              <a:rPr lang="en-US" smtClean="0"/>
              <a:t>9/8/2015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CA02939-F547-4E6F-A169-1722FB444845}" type="slidenum">
              <a:rPr lang="en-US" smtClean="0"/>
              <a:t>‹#›</a:t>
            </a:fld>
            <a:endParaRPr lang="en-US" dirty="0"/>
          </a:p>
        </p:txBody>
      </p:sp>
    </p:spTree>
    <p:extLst>
      <p:ext uri="{BB962C8B-B14F-4D97-AF65-F5344CB8AC3E}">
        <p14:creationId xmlns:p14="http://schemas.microsoft.com/office/powerpoint/2010/main" val="929620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BED5B1E-7C90-4538-9D4F-4CB013A5EEB9}" type="datetimeFigureOut">
              <a:rPr lang="en-US" smtClean="0"/>
              <a:t>9/8/2015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CA02939-F547-4E6F-A169-1722FB444845}" type="slidenum">
              <a:rPr lang="en-US" smtClean="0"/>
              <a:t>‹#›</a:t>
            </a:fld>
            <a:endParaRPr lang="en-US" dirty="0"/>
          </a:p>
        </p:txBody>
      </p:sp>
    </p:spTree>
    <p:extLst>
      <p:ext uri="{BB962C8B-B14F-4D97-AF65-F5344CB8AC3E}">
        <p14:creationId xmlns:p14="http://schemas.microsoft.com/office/powerpoint/2010/main" val="1936268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Click to 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Click to 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BED5B1E-7C90-4538-9D4F-4CB013A5EEB9}" type="datetimeFigureOut">
              <a:rPr lang="en-US" smtClean="0"/>
              <a:t>9/8/2015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CA02939-F547-4E6F-A169-1722FB444845}" type="slidenum">
              <a:rPr lang="en-US" smtClean="0"/>
              <a:t>‹#›</a:t>
            </a:fld>
            <a:endParaRPr lang="en-US" dirty="0"/>
          </a:p>
        </p:txBody>
      </p:sp>
    </p:spTree>
    <p:extLst>
      <p:ext uri="{BB962C8B-B14F-4D97-AF65-F5344CB8AC3E}">
        <p14:creationId xmlns:p14="http://schemas.microsoft.com/office/powerpoint/2010/main" val="1066937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BED5B1E-7C90-4538-9D4F-4CB013A5EEB9}" type="datetimeFigureOut">
              <a:rPr lang="en-US" smtClean="0"/>
              <a:t>9/8/2015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CA02939-F547-4E6F-A169-1722FB444845}" type="slidenum">
              <a:rPr lang="en-US" smtClean="0"/>
              <a:t>‹#›</a:t>
            </a:fld>
            <a:endParaRPr lang="en-US" dirty="0"/>
          </a:p>
        </p:txBody>
      </p:sp>
    </p:spTree>
    <p:extLst>
      <p:ext uri="{BB962C8B-B14F-4D97-AF65-F5344CB8AC3E}">
        <p14:creationId xmlns:p14="http://schemas.microsoft.com/office/powerpoint/2010/main" val="1020576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ED5B1E-7C90-4538-9D4F-4CB013A5EEB9}" type="datetimeFigureOut">
              <a:rPr lang="en-US" smtClean="0"/>
              <a:t>9/8/2015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CA02939-F547-4E6F-A169-1722FB444845}" type="slidenum">
              <a:rPr lang="en-US" smtClean="0"/>
              <a:t>‹#›</a:t>
            </a:fld>
            <a:endParaRPr lang="en-US" dirty="0"/>
          </a:p>
        </p:txBody>
      </p:sp>
    </p:spTree>
    <p:extLst>
      <p:ext uri="{BB962C8B-B14F-4D97-AF65-F5344CB8AC3E}">
        <p14:creationId xmlns:p14="http://schemas.microsoft.com/office/powerpoint/2010/main" val="2682988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smtClean="0"/>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ED5B1E-7C90-4538-9D4F-4CB013A5EEB9}" type="datetimeFigureOut">
              <a:rPr lang="en-US" smtClean="0"/>
              <a:t>9/8/2015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CA02939-F547-4E6F-A169-1722FB444845}" type="slidenum">
              <a:rPr lang="en-US" smtClean="0"/>
              <a:t>‹#›</a:t>
            </a:fld>
            <a:endParaRPr lang="en-US" dirty="0"/>
          </a:p>
        </p:txBody>
      </p:sp>
    </p:spTree>
    <p:extLst>
      <p:ext uri="{BB962C8B-B14F-4D97-AF65-F5344CB8AC3E}">
        <p14:creationId xmlns:p14="http://schemas.microsoft.com/office/powerpoint/2010/main" val="3911833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dirty="0" smtClean="0"/>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ED5B1E-7C90-4538-9D4F-4CB013A5EEB9}" type="datetimeFigureOut">
              <a:rPr lang="en-US" smtClean="0"/>
              <a:t>9/8/2015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CA02939-F547-4E6F-A169-1722FB444845}" type="slidenum">
              <a:rPr lang="en-US" smtClean="0"/>
              <a:t>‹#›</a:t>
            </a:fld>
            <a:endParaRPr lang="en-US" dirty="0"/>
          </a:p>
        </p:txBody>
      </p:sp>
    </p:spTree>
    <p:extLst>
      <p:ext uri="{BB962C8B-B14F-4D97-AF65-F5344CB8AC3E}">
        <p14:creationId xmlns:p14="http://schemas.microsoft.com/office/powerpoint/2010/main" val="2793257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FBED5B1E-7C90-4538-9D4F-4CB013A5EEB9}" type="datetimeFigureOut">
              <a:rPr lang="en-US" smtClean="0"/>
              <a:t>9/8/2015</a:t>
            </a:fld>
            <a:endParaRPr lang="en-US" dirty="0"/>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5CA02939-F547-4E6F-A169-1722FB444845}" type="slidenum">
              <a:rPr lang="en-US" smtClean="0"/>
              <a:t>‹#›</a:t>
            </a:fld>
            <a:endParaRPr lang="en-US" dirty="0"/>
          </a:p>
        </p:txBody>
      </p:sp>
    </p:spTree>
    <p:extLst>
      <p:ext uri="{BB962C8B-B14F-4D97-AF65-F5344CB8AC3E}">
        <p14:creationId xmlns:p14="http://schemas.microsoft.com/office/powerpoint/2010/main" val="109364397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p:cNvGrpSpPr>
            <a:grpSpLocks/>
          </p:cNvGrpSpPr>
          <p:nvPr/>
        </p:nvGrpSpPr>
        <p:grpSpPr bwMode="auto">
          <a:xfrm rot="16200000">
            <a:off x="5967664" y="-4908885"/>
            <a:ext cx="31811495" cy="42688043"/>
            <a:chOff x="108806828" y="108813600"/>
            <a:chExt cx="2749972" cy="2743200"/>
          </a:xfrm>
        </p:grpSpPr>
        <p:sp>
          <p:nvSpPr>
            <p:cNvPr id="5" name="Rectangle 3" hidden="1"/>
            <p:cNvSpPr>
              <a:spLocks noChangeArrowheads="1"/>
            </p:cNvSpPr>
            <p:nvPr/>
          </p:nvSpPr>
          <p:spPr bwMode="auto">
            <a:xfrm>
              <a:off x="108813600" y="108813600"/>
              <a:ext cx="2743200" cy="2743200"/>
            </a:xfrm>
            <a:prstGeom prst="rect">
              <a:avLst/>
            </a:prstGeom>
            <a:solidFill>
              <a:srgbClr val="FFFFFF"/>
            </a:solidFill>
            <a:ln w="0" algn="ctr">
              <a:solidFill>
                <a:srgbClr val="6699CC"/>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36576" tIns="36576" rIns="36576" bIns="36576" numCol="1" anchor="t" anchorCtr="0" compatLnSpc="1">
              <a:prstTxWarp prst="textNoShape">
                <a:avLst/>
              </a:prstTxWarp>
            </a:bodyPr>
            <a:lstStyle/>
            <a:p>
              <a:endParaRPr lang="en-US" dirty="0"/>
            </a:p>
          </p:txBody>
        </p:sp>
        <p:sp>
          <p:nvSpPr>
            <p:cNvPr id="7" name="AutoShape 5"/>
            <p:cNvSpPr>
              <a:spLocks noChangeArrowheads="1"/>
            </p:cNvSpPr>
            <p:nvPr/>
          </p:nvSpPr>
          <p:spPr bwMode="auto">
            <a:xfrm>
              <a:off x="108806828" y="108813600"/>
              <a:ext cx="2743200" cy="2743200"/>
            </a:xfrm>
            <a:prstGeom prst="plaque">
              <a:avLst>
                <a:gd name="adj" fmla="val 13829"/>
              </a:avLst>
            </a:prstGeom>
            <a:noFill/>
            <a:ln w="6350" algn="in">
              <a:solidFill>
                <a:srgbClr val="6699CC"/>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n-US" dirty="0"/>
            </a:p>
          </p:txBody>
        </p:sp>
      </p:grpSp>
      <p:sp>
        <p:nvSpPr>
          <p:cNvPr id="19" name="TextBox 18"/>
          <p:cNvSpPr txBox="1"/>
          <p:nvPr/>
        </p:nvSpPr>
        <p:spPr>
          <a:xfrm>
            <a:off x="11723913" y="1540040"/>
            <a:ext cx="21734537" cy="1680075"/>
          </a:xfrm>
          <a:prstGeom prst="rect">
            <a:avLst/>
          </a:prstGeom>
          <a:noFill/>
          <a:ln>
            <a:noFill/>
            <a:prstDash val="solid"/>
          </a:ln>
        </p:spPr>
        <p:txBody>
          <a:bodyPr wrap="square" rtlCol="0">
            <a:spAutoFit/>
          </a:bodyPr>
          <a:lstStyle/>
          <a:p>
            <a:pPr algn="ctr">
              <a:lnSpc>
                <a:spcPct val="119000"/>
              </a:lnSpc>
              <a:spcAft>
                <a:spcPts val="600"/>
              </a:spcAft>
            </a:pPr>
            <a:r>
              <a:rPr lang="en-US" sz="7200" kern="1400" cap="all" dirty="0" smtClean="0">
                <a:ln>
                  <a:noFill/>
                </a:ln>
                <a:solidFill>
                  <a:srgbClr val="002060"/>
                </a:solidFill>
                <a:effectLst/>
                <a:latin typeface="Cambria" panose="02040503050406030204" pitchFamily="18" charset="0"/>
              </a:rPr>
              <a:t>Attracting Women to Aviation</a:t>
            </a:r>
            <a:endParaRPr lang="en-US" sz="7200" kern="1400" dirty="0" smtClean="0">
              <a:ln>
                <a:noFill/>
              </a:ln>
              <a:solidFill>
                <a:srgbClr val="002060"/>
              </a:solidFill>
              <a:effectLst/>
              <a:latin typeface="Cambria" panose="02040503050406030204" pitchFamily="18" charset="0"/>
            </a:endParaRPr>
          </a:p>
          <a:p>
            <a:pPr>
              <a:lnSpc>
                <a:spcPct val="119000"/>
              </a:lnSpc>
              <a:spcAft>
                <a:spcPts val="600"/>
              </a:spcAft>
            </a:pPr>
            <a:r>
              <a:rPr lang="en-US" sz="1050" kern="1400" dirty="0" smtClean="0">
                <a:ln>
                  <a:noFill/>
                </a:ln>
                <a:solidFill>
                  <a:srgbClr val="000000"/>
                </a:solidFill>
                <a:effectLst/>
                <a:latin typeface="Calibri" panose="020F0502020204030204" pitchFamily="34" charset="0"/>
              </a:rPr>
              <a:t> </a:t>
            </a:r>
            <a:endParaRPr lang="en-US" sz="1050" kern="1400" dirty="0">
              <a:ln>
                <a:noFill/>
              </a:ln>
              <a:solidFill>
                <a:srgbClr val="000000"/>
              </a:solidFill>
              <a:effectLst/>
              <a:latin typeface="Calibri" panose="020F0502020204030204" pitchFamily="34" charset="0"/>
            </a:endParaRPr>
          </a:p>
        </p:txBody>
      </p:sp>
      <p:sp>
        <p:nvSpPr>
          <p:cNvPr id="20" name="TextBox 19"/>
          <p:cNvSpPr txBox="1"/>
          <p:nvPr/>
        </p:nvSpPr>
        <p:spPr>
          <a:xfrm>
            <a:off x="11723912" y="2931901"/>
            <a:ext cx="21734537" cy="2224904"/>
          </a:xfrm>
          <a:prstGeom prst="rect">
            <a:avLst/>
          </a:prstGeom>
          <a:noFill/>
        </p:spPr>
        <p:txBody>
          <a:bodyPr wrap="square" rtlCol="0">
            <a:spAutoFit/>
          </a:bodyPr>
          <a:lstStyle/>
          <a:p>
            <a:pPr algn="ctr"/>
            <a:r>
              <a:rPr lang="en-US" sz="6600" dirty="0">
                <a:solidFill>
                  <a:schemeClr val="accent1"/>
                </a:solidFill>
                <a:latin typeface="Cambria" panose="02040503050406030204" pitchFamily="18" charset="0"/>
              </a:rPr>
              <a:t>Suggestions from Industries Experiencing Gender Shift</a:t>
            </a:r>
          </a:p>
          <a:p>
            <a:r>
              <a:rPr lang="en-US" dirty="0"/>
              <a:t> </a:t>
            </a:r>
          </a:p>
        </p:txBody>
      </p:sp>
      <p:sp>
        <p:nvSpPr>
          <p:cNvPr id="21" name="TextBox 20"/>
          <p:cNvSpPr txBox="1"/>
          <p:nvPr/>
        </p:nvSpPr>
        <p:spPr>
          <a:xfrm>
            <a:off x="1253870" y="4599082"/>
            <a:ext cx="21952128" cy="4555093"/>
          </a:xfrm>
          <a:prstGeom prst="rect">
            <a:avLst/>
          </a:prstGeom>
          <a:noFill/>
          <a:ln>
            <a:noFill/>
            <a:prstDash val="sysDot"/>
          </a:ln>
        </p:spPr>
        <p:txBody>
          <a:bodyPr wrap="square" rtlCol="0">
            <a:spAutoFit/>
          </a:bodyPr>
          <a:lstStyle/>
          <a:p>
            <a:pPr algn="ctr"/>
            <a:r>
              <a:rPr lang="en-US" sz="3200" b="1" dirty="0" smtClean="0">
                <a:solidFill>
                  <a:srgbClr val="002060"/>
                </a:solidFill>
                <a:latin typeface="Cambria" panose="02040503050406030204" pitchFamily="18" charset="0"/>
              </a:rPr>
              <a:t>ABSTRACT</a:t>
            </a:r>
          </a:p>
          <a:p>
            <a:pPr algn="ctr"/>
            <a:endParaRPr lang="en-US" sz="2600" b="1" dirty="0" smtClean="0">
              <a:solidFill>
                <a:srgbClr val="002060"/>
              </a:solidFill>
              <a:latin typeface="Cambria" panose="02040503050406030204" pitchFamily="18" charset="0"/>
            </a:endParaRPr>
          </a:p>
          <a:p>
            <a:pPr algn="just"/>
            <a:r>
              <a:rPr lang="en-US" sz="2600" dirty="0" smtClean="0">
                <a:latin typeface="Cambria" panose="02040503050406030204" pitchFamily="18" charset="0"/>
              </a:rPr>
              <a:t>Aviation is one of the most adventurous and stimulating fields of study in academia. However, the current industry is struggling to fulfil current future demand for pilots and mechanics. Projections from major corporations, such as Boeing and Airbus, have indicated that a large number of personnel will be needed throughout the next 20 years to not only maintain the existing system, but match its projected growth. With forecasted industry shortages, the fact that women comprise 50.8% of the U.S. population, and statistics indicating 56.4% of women attend college as compared to 43.6% of men, it would be in the industry's best interest to consider suggestions of how to attract more women to aviation. With that said, many once male-dominated industries are now experiencing a growth in the participation of women, and in some cases, a gender shift. This paper evaluates the female-dominated industries of Pharmacy and Veterinary Medicine, as well as, current insights from female students in collegiate aviation at Purdue University in the Department of Aviation Technology. Factors that are important to women in aviation are developed, and techniques that could potentially increase the participation of women are suggested. </a:t>
            </a:r>
            <a:endParaRPr lang="en-US" sz="2600" dirty="0">
              <a:latin typeface="Cambria" panose="02040503050406030204" pitchFamily="18" charset="0"/>
            </a:endParaRPr>
          </a:p>
        </p:txBody>
      </p:sp>
      <p:sp>
        <p:nvSpPr>
          <p:cNvPr id="22" name="TextBox 21"/>
          <p:cNvSpPr txBox="1"/>
          <p:nvPr/>
        </p:nvSpPr>
        <p:spPr>
          <a:xfrm>
            <a:off x="5279968" y="1540040"/>
            <a:ext cx="6172199" cy="1938992"/>
          </a:xfrm>
          <a:prstGeom prst="rect">
            <a:avLst/>
          </a:prstGeom>
          <a:noFill/>
        </p:spPr>
        <p:txBody>
          <a:bodyPr wrap="square" rtlCol="0">
            <a:spAutoFit/>
          </a:bodyPr>
          <a:lstStyle/>
          <a:p>
            <a:r>
              <a:rPr lang="en-US" sz="2400" dirty="0" smtClean="0">
                <a:solidFill>
                  <a:srgbClr val="002060"/>
                </a:solidFill>
                <a:latin typeface="Cambria" panose="02040503050406030204" pitchFamily="18" charset="0"/>
              </a:rPr>
              <a:t>Mary E. Johnson, PhD</a:t>
            </a:r>
          </a:p>
          <a:p>
            <a:r>
              <a:rPr lang="en-US" sz="2400" dirty="0" smtClean="0">
                <a:solidFill>
                  <a:srgbClr val="002060"/>
                </a:solidFill>
                <a:latin typeface="Cambria" panose="02040503050406030204" pitchFamily="18" charset="0"/>
              </a:rPr>
              <a:t>Assistant Department Head Research/Associate Professor </a:t>
            </a:r>
          </a:p>
          <a:p>
            <a:r>
              <a:rPr lang="en-US" sz="2400" dirty="0" smtClean="0">
                <a:solidFill>
                  <a:srgbClr val="002060"/>
                </a:solidFill>
                <a:latin typeface="Cambria" panose="02040503050406030204" pitchFamily="18" charset="0"/>
              </a:rPr>
              <a:t>Department of Aviation Technology </a:t>
            </a:r>
          </a:p>
          <a:p>
            <a:r>
              <a:rPr lang="en-US" sz="2400" dirty="0" smtClean="0">
                <a:solidFill>
                  <a:srgbClr val="002060"/>
                </a:solidFill>
                <a:latin typeface="Cambria" panose="02040503050406030204" pitchFamily="18" charset="0"/>
              </a:rPr>
              <a:t>Purdue University</a:t>
            </a:r>
          </a:p>
        </p:txBody>
      </p:sp>
      <p:grpSp>
        <p:nvGrpSpPr>
          <p:cNvPr id="23" name="Group 17"/>
          <p:cNvGrpSpPr>
            <a:grpSpLocks/>
          </p:cNvGrpSpPr>
          <p:nvPr/>
        </p:nvGrpSpPr>
        <p:grpSpPr bwMode="auto">
          <a:xfrm>
            <a:off x="23930478" y="4688619"/>
            <a:ext cx="18513071" cy="4534755"/>
            <a:chOff x="108670725" y="109399893"/>
            <a:chExt cx="3028950" cy="1619673"/>
          </a:xfrm>
        </p:grpSpPr>
        <p:sp>
          <p:nvSpPr>
            <p:cNvPr id="24" name="Rectangle 18" hidden="1"/>
            <p:cNvSpPr>
              <a:spLocks noChangeArrowheads="1"/>
            </p:cNvSpPr>
            <p:nvPr/>
          </p:nvSpPr>
          <p:spPr bwMode="auto">
            <a:xfrm>
              <a:off x="108670725" y="109470825"/>
              <a:ext cx="3028950" cy="1428750"/>
            </a:xfrm>
            <a:prstGeom prst="rect">
              <a:avLst/>
            </a:prstGeom>
            <a:solidFill>
              <a:srgbClr val="6699CC"/>
            </a:solidFill>
            <a:ln w="0" algn="ctr">
              <a:solidFill>
                <a:srgbClr val="CCCCCC"/>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36576" tIns="36576" rIns="36576" bIns="36576" numCol="1" anchor="t" anchorCtr="0" compatLnSpc="1">
              <a:prstTxWarp prst="textNoShape">
                <a:avLst/>
              </a:prstTxWarp>
            </a:bodyPr>
            <a:lstStyle/>
            <a:p>
              <a:endParaRPr lang="en-US" dirty="0"/>
            </a:p>
          </p:txBody>
        </p:sp>
        <p:sp>
          <p:nvSpPr>
            <p:cNvPr id="25" name="AutoShape 19"/>
            <p:cNvSpPr>
              <a:spLocks noChangeArrowheads="1"/>
            </p:cNvSpPr>
            <p:nvPr/>
          </p:nvSpPr>
          <p:spPr bwMode="auto">
            <a:xfrm>
              <a:off x="108670725" y="109399893"/>
              <a:ext cx="3028950" cy="1619673"/>
            </a:xfrm>
            <a:prstGeom prst="roundRect">
              <a:avLst>
                <a:gd name="adj" fmla="val 46667"/>
              </a:avLst>
            </a:prstGeom>
            <a:gradFill rotWithShape="0">
              <a:gsLst>
                <a:gs pos="0">
                  <a:srgbClr val="A3C2E1"/>
                </a:gs>
                <a:gs pos="50000">
                  <a:srgbClr val="6699CC"/>
                </a:gs>
                <a:gs pos="100000">
                  <a:srgbClr val="A3C2E1"/>
                </a:gs>
              </a:gsLst>
              <a:lin ang="5400000" scaled="1"/>
            </a:gradFill>
            <a:ln w="12700" algn="in">
              <a:solidFill>
                <a:srgbClr val="6699CC"/>
              </a:solidFill>
              <a:round/>
              <a:headEnd/>
              <a:tailEnd/>
            </a:ln>
            <a:effectLst>
              <a:outerShdw dist="28398" dir="3806097" algn="ctr" rotWithShape="0">
                <a:srgbClr val="334D66"/>
              </a:outerShdw>
            </a:effectLst>
          </p:spPr>
          <p:txBody>
            <a:bodyPr vert="horz" wrap="square" lIns="128016" tIns="36576" rIns="128016" bIns="36576" numCol="1" anchor="t" anchorCtr="0" compatLnSpc="1">
              <a:prstTxWarp prst="textNoShape">
                <a:avLst/>
              </a:prstTxWarp>
            </a:bodyPr>
            <a:lstStyle/>
            <a:p>
              <a:pPr lvl="0" algn="ctr" defTabSz="914400" eaLnBrk="0" fontAlgn="base" hangingPunct="0">
                <a:spcBef>
                  <a:spcPct val="0"/>
                </a:spcBef>
                <a:spcAft>
                  <a:spcPct val="0"/>
                </a:spcAft>
              </a:pPr>
              <a:r>
                <a:rPr lang="en-US" altLang="en-US" sz="3200" b="1" i="1" dirty="0">
                  <a:solidFill>
                    <a:srgbClr val="002060"/>
                  </a:solidFill>
                  <a:latin typeface="Cambria" panose="02040503050406030204" pitchFamily="18" charset="0"/>
                </a:rPr>
                <a:t>This study concludes </a:t>
              </a:r>
              <a:r>
                <a:rPr lang="en-US" altLang="en-US" sz="3200" b="1" i="1" dirty="0" smtClean="0">
                  <a:solidFill>
                    <a:srgbClr val="002060"/>
                  </a:solidFill>
                  <a:latin typeface="Cambria" panose="02040503050406030204" pitchFamily="18" charset="0"/>
                </a:rPr>
                <a:t>that these factors are </a:t>
              </a:r>
              <a:r>
                <a:rPr lang="en-US" altLang="en-US" sz="3200" b="1" i="1" dirty="0">
                  <a:solidFill>
                    <a:srgbClr val="002060"/>
                  </a:solidFill>
                  <a:latin typeface="Cambria" panose="02040503050406030204" pitchFamily="18" charset="0"/>
                </a:rPr>
                <a:t>potentially the most </a:t>
              </a:r>
              <a:r>
                <a:rPr lang="en-US" altLang="en-US" sz="3200" b="1" i="1" dirty="0" smtClean="0">
                  <a:solidFill>
                    <a:srgbClr val="002060"/>
                  </a:solidFill>
                  <a:latin typeface="Cambria" panose="02040503050406030204" pitchFamily="18" charset="0"/>
                </a:rPr>
                <a:t>important</a:t>
              </a:r>
            </a:p>
            <a:p>
              <a:pPr lvl="0" algn="ctr" defTabSz="914400" eaLnBrk="0" fontAlgn="base" hangingPunct="0">
                <a:spcBef>
                  <a:spcPct val="0"/>
                </a:spcBef>
                <a:spcAft>
                  <a:spcPct val="0"/>
                </a:spcAft>
              </a:pPr>
              <a:r>
                <a:rPr lang="en-US" altLang="en-US" sz="3200" b="1" i="1" dirty="0" smtClean="0">
                  <a:solidFill>
                    <a:srgbClr val="002060"/>
                  </a:solidFill>
                  <a:latin typeface="Cambria" panose="02040503050406030204" pitchFamily="18" charset="0"/>
                </a:rPr>
                <a:t>regarding attracting </a:t>
              </a:r>
              <a:r>
                <a:rPr lang="en-US" altLang="en-US" sz="3200" b="1" i="1" dirty="0">
                  <a:solidFill>
                    <a:srgbClr val="002060"/>
                  </a:solidFill>
                  <a:latin typeface="Cambria" panose="02040503050406030204" pitchFamily="18" charset="0"/>
                </a:rPr>
                <a:t>women to aviation …</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3200" b="1" i="1" u="none" strike="noStrike" cap="none" normalizeH="0" baseline="0" dirty="0" smtClean="0">
                <a:ln>
                  <a:noFill/>
                </a:ln>
                <a:solidFill>
                  <a:srgbClr val="FFFFFF"/>
                </a:solidFill>
                <a:effectLst/>
                <a:latin typeface="Cambria" panose="020405030504060302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3200" b="1" i="1" u="none" strike="noStrike" cap="none" normalizeH="0" baseline="0" dirty="0" smtClean="0">
                  <a:ln>
                    <a:noFill/>
                  </a:ln>
                  <a:solidFill>
                    <a:srgbClr val="FFFFFF"/>
                  </a:solidFill>
                  <a:effectLst/>
                  <a:latin typeface="Cambria" panose="02040503050406030204" pitchFamily="18" charset="0"/>
                </a:rPr>
                <a:t>Opportunity for Career Advancement, Level of Anticipated Income, Potential Job Benefits, Opportunity to Balance Professional/ Family Life, Opportunity to Obtain a Position of Leadership, and Love of Aviation</a:t>
              </a:r>
              <a:endParaRPr kumimoji="0" lang="en-US" altLang="en-US" sz="3200" b="0" i="0" u="none" strike="noStrike" cap="none" normalizeH="0" baseline="0" dirty="0" smtClean="0">
                <a:ln>
                  <a:noFill/>
                </a:ln>
                <a:solidFill>
                  <a:schemeClr val="tx1"/>
                </a:solidFill>
                <a:effectLst/>
                <a:latin typeface="Arial" panose="020B0604020202020204" pitchFamily="34" charset="0"/>
              </a:endParaRPr>
            </a:p>
          </p:txBody>
        </p:sp>
      </p:grpSp>
      <p:sp>
        <p:nvSpPr>
          <p:cNvPr id="26" name="TextBox 25"/>
          <p:cNvSpPr txBox="1"/>
          <p:nvPr/>
        </p:nvSpPr>
        <p:spPr>
          <a:xfrm>
            <a:off x="33730196" y="1540040"/>
            <a:ext cx="4800600" cy="1200329"/>
          </a:xfrm>
          <a:prstGeom prst="rect">
            <a:avLst/>
          </a:prstGeom>
          <a:noFill/>
        </p:spPr>
        <p:txBody>
          <a:bodyPr wrap="square" rtlCol="0">
            <a:spAutoFit/>
          </a:bodyPr>
          <a:lstStyle/>
          <a:p>
            <a:pPr algn="r"/>
            <a:r>
              <a:rPr lang="en-US" sz="2400" dirty="0" smtClean="0">
                <a:solidFill>
                  <a:srgbClr val="002060"/>
                </a:solidFill>
                <a:latin typeface="Cambria" panose="02040503050406030204" pitchFamily="18" charset="0"/>
              </a:rPr>
              <a:t>Dekiyra L. Love, M.S.</a:t>
            </a:r>
          </a:p>
          <a:p>
            <a:pPr algn="r"/>
            <a:r>
              <a:rPr lang="en-US" sz="2400" dirty="0" smtClean="0">
                <a:solidFill>
                  <a:srgbClr val="002060"/>
                </a:solidFill>
                <a:latin typeface="Cambria" panose="02040503050406030204" pitchFamily="18" charset="0"/>
              </a:rPr>
              <a:t>Department of Aviation Technology Purdue University</a:t>
            </a:r>
          </a:p>
        </p:txBody>
      </p:sp>
      <p:sp>
        <p:nvSpPr>
          <p:cNvPr id="2" name="TextBox 1"/>
          <p:cNvSpPr txBox="1"/>
          <p:nvPr/>
        </p:nvSpPr>
        <p:spPr>
          <a:xfrm>
            <a:off x="1253871" y="18972605"/>
            <a:ext cx="6499476" cy="8977752"/>
          </a:xfrm>
          <a:prstGeom prst="rect">
            <a:avLst/>
          </a:prstGeom>
          <a:noFill/>
        </p:spPr>
        <p:txBody>
          <a:bodyPr wrap="square" rtlCol="0">
            <a:spAutoFit/>
          </a:bodyPr>
          <a:lstStyle/>
          <a:p>
            <a:pPr algn="ctr">
              <a:tabLst>
                <a:tab pos="457200" algn="l"/>
              </a:tabLst>
            </a:pPr>
            <a:r>
              <a:rPr lang="en-US" sz="3200" b="1" dirty="0" smtClean="0">
                <a:solidFill>
                  <a:srgbClr val="002060"/>
                </a:solidFill>
                <a:latin typeface="Cambria" panose="02040503050406030204" pitchFamily="18" charset="0"/>
              </a:rPr>
              <a:t>METHODOLOGY </a:t>
            </a:r>
          </a:p>
          <a:p>
            <a:pPr algn="just">
              <a:tabLst>
                <a:tab pos="457200" algn="l"/>
              </a:tabLst>
            </a:pPr>
            <a:endParaRPr lang="en-US" sz="2600" b="1" dirty="0">
              <a:solidFill>
                <a:srgbClr val="002060"/>
              </a:solidFill>
              <a:latin typeface="Cambria" panose="02040503050406030204" pitchFamily="18" charset="0"/>
            </a:endParaRPr>
          </a:p>
          <a:p>
            <a:pPr algn="just">
              <a:tabLst>
                <a:tab pos="457200" algn="l"/>
              </a:tabLst>
            </a:pPr>
            <a:r>
              <a:rPr lang="en-US" sz="2600" dirty="0">
                <a:latin typeface="Cambria" panose="02040503050406030204" pitchFamily="18" charset="0"/>
              </a:rPr>
              <a:t>S</a:t>
            </a:r>
            <a:r>
              <a:rPr lang="en-US" sz="2600" dirty="0" smtClean="0">
                <a:latin typeface="Cambria" panose="02040503050406030204" pitchFamily="18" charset="0"/>
              </a:rPr>
              <a:t>tudy </a:t>
            </a:r>
            <a:r>
              <a:rPr lang="en-US" sz="2600" dirty="0">
                <a:latin typeface="Cambria" panose="02040503050406030204" pitchFamily="18" charset="0"/>
              </a:rPr>
              <a:t>conducted a </a:t>
            </a:r>
            <a:r>
              <a:rPr lang="en-US" sz="2600" dirty="0" smtClean="0">
                <a:latin typeface="Cambria" panose="02040503050406030204" pitchFamily="18" charset="0"/>
              </a:rPr>
              <a:t>survey sampling </a:t>
            </a:r>
            <a:r>
              <a:rPr lang="en-US" sz="2600" dirty="0">
                <a:latin typeface="Cambria" panose="02040503050406030204" pitchFamily="18" charset="0"/>
              </a:rPr>
              <a:t>the current population of 91 female undergraduates – 19.48% of the students – currently enrolled at Purdue University in the Department of Aviation Technology under the degree classifications of Aeronautical Engineering Technology, Aviation Management, and Professional Flight Technology. </a:t>
            </a:r>
            <a:r>
              <a:rPr lang="en-US" sz="2600" dirty="0" smtClean="0">
                <a:latin typeface="Cambria" panose="02040503050406030204" pitchFamily="18" charset="0"/>
              </a:rPr>
              <a:t>The </a:t>
            </a:r>
            <a:r>
              <a:rPr lang="en-US" sz="2600" dirty="0">
                <a:latin typeface="Cambria" panose="02040503050406030204" pitchFamily="18" charset="0"/>
              </a:rPr>
              <a:t>goal was to identify factors that have attracted collegiate women to their respective majors. </a:t>
            </a:r>
            <a:r>
              <a:rPr lang="en-US" sz="2600" dirty="0" smtClean="0">
                <a:latin typeface="Cambria" panose="02040503050406030204" pitchFamily="18" charset="0"/>
              </a:rPr>
              <a:t>The </a:t>
            </a:r>
            <a:r>
              <a:rPr lang="en-US" sz="2600" dirty="0">
                <a:latin typeface="Cambria" panose="02040503050406030204" pitchFamily="18" charset="0"/>
              </a:rPr>
              <a:t>survey had two free response questions, and 14 questions </a:t>
            </a:r>
            <a:r>
              <a:rPr lang="en-US" sz="2600" dirty="0" smtClean="0">
                <a:latin typeface="Cambria" panose="02040503050406030204" pitchFamily="18" charset="0"/>
              </a:rPr>
              <a:t>to be answered using a </a:t>
            </a:r>
            <a:r>
              <a:rPr lang="en-US" sz="2600" dirty="0">
                <a:latin typeface="Cambria" panose="02040503050406030204" pitchFamily="18" charset="0"/>
              </a:rPr>
              <a:t>seven-point scale Likert Scale that utilized an </a:t>
            </a:r>
            <a:r>
              <a:rPr lang="en-US" sz="2600" i="1" dirty="0">
                <a:latin typeface="Cambria" panose="02040503050406030204" pitchFamily="18" charset="0"/>
              </a:rPr>
              <a:t>unimportant - important</a:t>
            </a:r>
            <a:r>
              <a:rPr lang="en-US" sz="2600" dirty="0">
                <a:latin typeface="Cambria" panose="02040503050406030204" pitchFamily="18" charset="0"/>
              </a:rPr>
              <a:t> </a:t>
            </a:r>
            <a:r>
              <a:rPr lang="en-US" sz="2600" dirty="0" smtClean="0">
                <a:latin typeface="Cambria" panose="02040503050406030204" pitchFamily="18" charset="0"/>
              </a:rPr>
              <a:t>scale. </a:t>
            </a:r>
            <a:r>
              <a:rPr lang="en-US" sz="2600" dirty="0">
                <a:latin typeface="Cambria" panose="02040503050406030204" pitchFamily="18" charset="0"/>
                <a:ea typeface="Calibri" panose="020F0502020204030204" pitchFamily="34" charset="0"/>
              </a:rPr>
              <a:t>Due to the limited number of female </a:t>
            </a:r>
            <a:r>
              <a:rPr lang="en-US" sz="2600" dirty="0" smtClean="0">
                <a:latin typeface="Cambria" panose="02040503050406030204" pitchFamily="18" charset="0"/>
                <a:ea typeface="Calibri" panose="020F0502020204030204" pitchFamily="34" charset="0"/>
              </a:rPr>
              <a:t>students, </a:t>
            </a:r>
            <a:r>
              <a:rPr lang="en-US" sz="2600" dirty="0">
                <a:latin typeface="Cambria" panose="02040503050406030204" pitchFamily="18" charset="0"/>
                <a:ea typeface="Calibri" panose="020F0502020204030204" pitchFamily="34" charset="0"/>
              </a:rPr>
              <a:t>the survey was administered to both male and female students, and used skip-logic and demographic questions of gender and age to narrow the results to the target </a:t>
            </a:r>
            <a:r>
              <a:rPr lang="en-US" sz="2600" dirty="0" smtClean="0">
                <a:latin typeface="Cambria" panose="02040503050406030204" pitchFamily="18" charset="0"/>
                <a:ea typeface="Calibri" panose="020F0502020204030204" pitchFamily="34" charset="0"/>
              </a:rPr>
              <a:t>population.</a:t>
            </a:r>
            <a:endParaRPr lang="en-US" sz="2600" dirty="0">
              <a:latin typeface="Cambria" panose="02040503050406030204" pitchFamily="18" charset="0"/>
            </a:endParaRPr>
          </a:p>
        </p:txBody>
      </p:sp>
      <p:sp>
        <p:nvSpPr>
          <p:cNvPr id="9" name="TextBox 8"/>
          <p:cNvSpPr txBox="1"/>
          <p:nvPr/>
        </p:nvSpPr>
        <p:spPr>
          <a:xfrm>
            <a:off x="25544047" y="9857122"/>
            <a:ext cx="7243721" cy="8602355"/>
          </a:xfrm>
          <a:prstGeom prst="rect">
            <a:avLst/>
          </a:prstGeom>
          <a:noFill/>
        </p:spPr>
        <p:txBody>
          <a:bodyPr wrap="square" rtlCol="0">
            <a:spAutoFit/>
          </a:bodyPr>
          <a:lstStyle/>
          <a:p>
            <a:pPr algn="ctr">
              <a:spcAft>
                <a:spcPts val="600"/>
              </a:spcAft>
            </a:pPr>
            <a:r>
              <a:rPr lang="en-US" sz="2800" b="1" kern="1400" dirty="0" smtClean="0">
                <a:solidFill>
                  <a:srgbClr val="000066"/>
                </a:solidFill>
                <a:latin typeface="Cambria" panose="02040503050406030204" pitchFamily="18" charset="0"/>
              </a:rPr>
              <a:t>Aviation is on the threshold of a shortage of skilled pilots and mechanics</a:t>
            </a:r>
            <a:endParaRPr lang="en-US" sz="2800" kern="1400" dirty="0" smtClean="0">
              <a:solidFill>
                <a:srgbClr val="000000"/>
              </a:solidFill>
              <a:latin typeface="Cambria" panose="02040503050406030204" pitchFamily="18" charset="0"/>
            </a:endParaRPr>
          </a:p>
          <a:p>
            <a:pPr algn="ctr">
              <a:spcAft>
                <a:spcPts val="600"/>
              </a:spcAft>
            </a:pPr>
            <a:r>
              <a:rPr lang="en-US" sz="2600" b="1" kern="1400" dirty="0" smtClean="0">
                <a:solidFill>
                  <a:srgbClr val="6699CC"/>
                </a:solidFill>
                <a:latin typeface="Cambria" panose="02040503050406030204" pitchFamily="18" charset="0"/>
              </a:rPr>
              <a:t>Boeing  Projects</a:t>
            </a:r>
            <a:r>
              <a:rPr lang="en-US" sz="2600" kern="1400" dirty="0" smtClean="0">
                <a:solidFill>
                  <a:srgbClr val="000000"/>
                </a:solidFill>
                <a:latin typeface="Cambria" panose="02040503050406030204" pitchFamily="18" charset="0"/>
              </a:rPr>
              <a:t>: </a:t>
            </a:r>
          </a:p>
          <a:p>
            <a:pPr algn="ctr">
              <a:spcAft>
                <a:spcPts val="600"/>
              </a:spcAft>
            </a:pPr>
            <a:r>
              <a:rPr lang="en-US" sz="2600" kern="1400" dirty="0" smtClean="0">
                <a:solidFill>
                  <a:srgbClr val="000000"/>
                </a:solidFill>
                <a:latin typeface="Cambria" panose="02040503050406030204" pitchFamily="18" charset="0"/>
              </a:rPr>
              <a:t>World’s average fleet will grow at a rate of 3.6%, creating a need for 36,700 new airplanes valued at $5.2 trillion</a:t>
            </a:r>
          </a:p>
          <a:p>
            <a:pPr algn="ctr">
              <a:spcAft>
                <a:spcPts val="600"/>
              </a:spcAft>
            </a:pPr>
            <a:r>
              <a:rPr lang="en-US" sz="2600" b="1" kern="1400" dirty="0" smtClean="0">
                <a:solidFill>
                  <a:srgbClr val="6699CC"/>
                </a:solidFill>
                <a:latin typeface="Cambria" panose="02040503050406030204" pitchFamily="18" charset="0"/>
              </a:rPr>
              <a:t>By 2020 Aviation will….</a:t>
            </a:r>
            <a:r>
              <a:rPr lang="en-US" sz="2600" kern="1400" dirty="0" smtClean="0">
                <a:solidFill>
                  <a:srgbClr val="000000"/>
                </a:solidFill>
                <a:latin typeface="Cambria" panose="02040503050406030204" pitchFamily="18" charset="0"/>
              </a:rPr>
              <a:t> </a:t>
            </a:r>
          </a:p>
          <a:p>
            <a:pPr algn="ctr">
              <a:spcAft>
                <a:spcPts val="600"/>
              </a:spcAft>
            </a:pPr>
            <a:r>
              <a:rPr lang="en-US" sz="2600" kern="1400" dirty="0" smtClean="0">
                <a:solidFill>
                  <a:srgbClr val="000000"/>
                </a:solidFill>
                <a:latin typeface="Cambria" panose="02040503050406030204" pitchFamily="18" charset="0"/>
              </a:rPr>
              <a:t>Force retire 2,650 pilots </a:t>
            </a:r>
          </a:p>
          <a:p>
            <a:pPr algn="ctr">
              <a:spcAft>
                <a:spcPts val="600"/>
              </a:spcAft>
            </a:pPr>
            <a:r>
              <a:rPr lang="en-US" sz="2600" b="1" kern="1400" dirty="0" smtClean="0">
                <a:solidFill>
                  <a:srgbClr val="6699CC"/>
                </a:solidFill>
                <a:latin typeface="Cambria" panose="02040503050406030204" pitchFamily="18" charset="0"/>
              </a:rPr>
              <a:t>By 2034 Aviation will….</a:t>
            </a:r>
            <a:endParaRPr lang="en-US" sz="2600" kern="1400" dirty="0" smtClean="0">
              <a:solidFill>
                <a:srgbClr val="000000"/>
              </a:solidFill>
              <a:latin typeface="Cambria" panose="02040503050406030204" pitchFamily="18" charset="0"/>
            </a:endParaRPr>
          </a:p>
          <a:p>
            <a:pPr algn="ctr">
              <a:spcAft>
                <a:spcPts val="600"/>
              </a:spcAft>
            </a:pPr>
            <a:r>
              <a:rPr lang="en-US" sz="2600" kern="1400" dirty="0" smtClean="0">
                <a:solidFill>
                  <a:srgbClr val="000000"/>
                </a:solidFill>
                <a:latin typeface="Cambria" panose="02040503050406030204" pitchFamily="18" charset="0"/>
              </a:rPr>
              <a:t>Need 533,000 new commercial airline pilots </a:t>
            </a:r>
          </a:p>
          <a:p>
            <a:pPr algn="ctr">
              <a:spcAft>
                <a:spcPts val="600"/>
              </a:spcAft>
            </a:pPr>
            <a:r>
              <a:rPr lang="en-US" sz="2600" kern="1400" dirty="0" smtClean="0">
                <a:solidFill>
                  <a:srgbClr val="000000"/>
                </a:solidFill>
                <a:latin typeface="Cambria" panose="02040503050406030204" pitchFamily="18" charset="0"/>
              </a:rPr>
              <a:t>Need 584,000 new maintenance technicians </a:t>
            </a:r>
          </a:p>
          <a:p>
            <a:pPr algn="ctr">
              <a:spcAft>
                <a:spcPts val="600"/>
              </a:spcAft>
            </a:pPr>
            <a:r>
              <a:rPr lang="en-US" sz="2600" kern="1400" dirty="0" smtClean="0">
                <a:solidFill>
                  <a:srgbClr val="000000"/>
                </a:solidFill>
                <a:latin typeface="Cambria" panose="02040503050406030204" pitchFamily="18" charset="0"/>
              </a:rPr>
              <a:t>Need 27,000 new pilots and 29,000 new technicians annually</a:t>
            </a:r>
          </a:p>
          <a:p>
            <a:pPr algn="ctr">
              <a:spcAft>
                <a:spcPts val="600"/>
              </a:spcAft>
            </a:pPr>
            <a:r>
              <a:rPr lang="en-US" sz="2600" b="1" kern="1400" dirty="0" smtClean="0">
                <a:solidFill>
                  <a:srgbClr val="6699CC"/>
                </a:solidFill>
                <a:latin typeface="Cambria" panose="02040503050406030204" pitchFamily="18" charset="0"/>
              </a:rPr>
              <a:t>Aviation must...</a:t>
            </a:r>
            <a:endParaRPr lang="en-US" sz="2600" kern="1400" dirty="0" smtClean="0">
              <a:solidFill>
                <a:srgbClr val="000000"/>
              </a:solidFill>
              <a:latin typeface="Cambria" panose="02040503050406030204" pitchFamily="18" charset="0"/>
            </a:endParaRPr>
          </a:p>
          <a:p>
            <a:pPr algn="ctr">
              <a:spcAft>
                <a:spcPts val="600"/>
              </a:spcAft>
            </a:pPr>
            <a:r>
              <a:rPr lang="en-US" sz="2600" b="1" kern="1400" dirty="0" smtClean="0">
                <a:solidFill>
                  <a:schemeClr val="accent3"/>
                </a:solidFill>
                <a:latin typeface="Cambria" panose="02040503050406030204" pitchFamily="18" charset="0"/>
              </a:rPr>
              <a:t>1. </a:t>
            </a:r>
            <a:r>
              <a:rPr lang="en-US" sz="2600" kern="1400" dirty="0" smtClean="0">
                <a:solidFill>
                  <a:srgbClr val="000000"/>
                </a:solidFill>
                <a:latin typeface="Cambria" panose="02040503050406030204" pitchFamily="18" charset="0"/>
              </a:rPr>
              <a:t>Consider the 50.8% of the population that is not currently proportionally represented in several aviation careers</a:t>
            </a:r>
          </a:p>
          <a:p>
            <a:pPr algn="ctr">
              <a:spcAft>
                <a:spcPts val="600"/>
              </a:spcAft>
            </a:pPr>
            <a:r>
              <a:rPr lang="en-US" sz="2600" b="1" kern="1400" dirty="0" smtClean="0">
                <a:solidFill>
                  <a:schemeClr val="accent3"/>
                </a:solidFill>
                <a:latin typeface="Cambria" panose="02040503050406030204" pitchFamily="18" charset="0"/>
              </a:rPr>
              <a:t>2. </a:t>
            </a:r>
            <a:r>
              <a:rPr lang="en-US" sz="2600" kern="1400" dirty="0" smtClean="0">
                <a:solidFill>
                  <a:srgbClr val="000000"/>
                </a:solidFill>
                <a:latin typeface="Cambria" panose="02040503050406030204" pitchFamily="18" charset="0"/>
              </a:rPr>
              <a:t>Identify proven factors that can be utilized to attract future skilled female specialists to all fields</a:t>
            </a:r>
          </a:p>
        </p:txBody>
      </p:sp>
      <p:grpSp>
        <p:nvGrpSpPr>
          <p:cNvPr id="11" name="Group 3"/>
          <p:cNvGrpSpPr>
            <a:grpSpLocks/>
          </p:cNvGrpSpPr>
          <p:nvPr/>
        </p:nvGrpSpPr>
        <p:grpSpPr bwMode="auto">
          <a:xfrm>
            <a:off x="33023871" y="14609425"/>
            <a:ext cx="8993787" cy="3907291"/>
            <a:chOff x="108256048" y="109327950"/>
            <a:chExt cx="3858305" cy="1714500"/>
          </a:xfrm>
        </p:grpSpPr>
        <p:sp>
          <p:nvSpPr>
            <p:cNvPr id="12" name="Rectangle 4" hidden="1"/>
            <p:cNvSpPr>
              <a:spLocks noChangeArrowheads="1"/>
            </p:cNvSpPr>
            <p:nvPr/>
          </p:nvSpPr>
          <p:spPr bwMode="auto">
            <a:xfrm>
              <a:off x="108256048" y="109327950"/>
              <a:ext cx="3858305" cy="1714500"/>
            </a:xfrm>
            <a:prstGeom prst="rect">
              <a:avLst/>
            </a:prstGeom>
            <a:solidFill>
              <a:srgbClr val="FFFFFF"/>
            </a:solidFill>
            <a:ln>
              <a:noFill/>
            </a:ln>
            <a:effectLst/>
            <a:extLs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36576" tIns="36576" rIns="36576" bIns="36576" numCol="1" anchor="t" anchorCtr="0" compatLnSpc="1">
              <a:prstTxWarp prst="textNoShape">
                <a:avLst/>
              </a:prstTxWarp>
            </a:bodyPr>
            <a:lstStyle/>
            <a:p>
              <a:endParaRPr lang="en-US" dirty="0"/>
            </a:p>
          </p:txBody>
        </p:sp>
        <p:grpSp>
          <p:nvGrpSpPr>
            <p:cNvPr id="13" name="Group 5"/>
            <p:cNvGrpSpPr>
              <a:grpSpLocks/>
            </p:cNvGrpSpPr>
            <p:nvPr/>
          </p:nvGrpSpPr>
          <p:grpSpPr bwMode="auto">
            <a:xfrm>
              <a:off x="108256048" y="109327950"/>
              <a:ext cx="3858305" cy="1714500"/>
              <a:chOff x="108256048" y="109327950"/>
              <a:chExt cx="3858305" cy="1714500"/>
            </a:xfrm>
          </p:grpSpPr>
          <p:grpSp>
            <p:nvGrpSpPr>
              <p:cNvPr id="14" name="Group 6"/>
              <p:cNvGrpSpPr>
                <a:grpSpLocks/>
              </p:cNvGrpSpPr>
              <p:nvPr/>
            </p:nvGrpSpPr>
            <p:grpSpPr bwMode="auto">
              <a:xfrm>
                <a:off x="108256048" y="109327950"/>
                <a:ext cx="3858305" cy="1714500"/>
                <a:chOff x="108256048" y="109327950"/>
                <a:chExt cx="3858305" cy="1714500"/>
              </a:xfrm>
            </p:grpSpPr>
            <p:sp>
              <p:nvSpPr>
                <p:cNvPr id="16" name="AutoShape 7"/>
                <p:cNvSpPr>
                  <a:spLocks noChangeArrowheads="1"/>
                </p:cNvSpPr>
                <p:nvPr/>
              </p:nvSpPr>
              <p:spPr bwMode="auto">
                <a:xfrm>
                  <a:off x="108256048" y="109327950"/>
                  <a:ext cx="3858305" cy="1714500"/>
                </a:xfrm>
                <a:prstGeom prst="plaque">
                  <a:avLst>
                    <a:gd name="adj" fmla="val 20852"/>
                  </a:avLst>
                </a:prstGeom>
                <a:solidFill>
                  <a:srgbClr val="FFFFFF"/>
                </a:solidFill>
                <a:ln w="12700" algn="in">
                  <a:solidFill>
                    <a:srgbClr val="6699CC"/>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n-US" dirty="0"/>
                </a:p>
              </p:txBody>
            </p:sp>
            <p:sp>
              <p:nvSpPr>
                <p:cNvPr id="17" name="AutoShape 8"/>
                <p:cNvSpPr>
                  <a:spLocks noChangeArrowheads="1"/>
                </p:cNvSpPr>
                <p:nvPr/>
              </p:nvSpPr>
              <p:spPr bwMode="auto">
                <a:xfrm>
                  <a:off x="108329006" y="109402960"/>
                  <a:ext cx="3677058" cy="1564481"/>
                </a:xfrm>
                <a:prstGeom prst="plaque">
                  <a:avLst>
                    <a:gd name="adj" fmla="val 12787"/>
                  </a:avLst>
                </a:prstGeom>
                <a:gradFill rotWithShape="0">
                  <a:gsLst>
                    <a:gs pos="0">
                      <a:srgbClr val="E1E1ED"/>
                    </a:gs>
                    <a:gs pos="50000">
                      <a:srgbClr val="CCCCE0"/>
                    </a:gs>
                    <a:gs pos="100000">
                      <a:srgbClr val="E1E1ED"/>
                    </a:gs>
                  </a:gsLst>
                  <a:lin ang="5400000" scaled="1"/>
                </a:gradFill>
                <a:ln w="12700" cap="rnd" algn="ctr">
                  <a:solidFill>
                    <a:srgbClr val="CCCCE0"/>
                  </a:solidFill>
                  <a:round/>
                  <a:headEnd/>
                  <a:tailEnd/>
                </a:ln>
                <a:effectLst>
                  <a:outerShdw dist="28398" dir="3806097" algn="ctr" rotWithShape="0">
                    <a:srgbClr val="666670"/>
                  </a:outerShdw>
                </a:effectLst>
              </p:spPr>
              <p:txBody>
                <a:bodyPr vert="horz" wrap="square" lIns="36576" tIns="36576" rIns="36576" bIns="36576" numCol="1" anchor="t" anchorCtr="0" compatLnSpc="1">
                  <a:prstTxWarp prst="textNoShape">
                    <a:avLst/>
                  </a:prstTxWarp>
                </a:bodyPr>
                <a:lstStyle/>
                <a:p>
                  <a:endParaRPr lang="en-US" dirty="0"/>
                </a:p>
              </p:txBody>
            </p:sp>
          </p:grpSp>
          <p:sp>
            <p:nvSpPr>
              <p:cNvPr id="15" name="Text Box 9"/>
              <p:cNvSpPr txBox="1">
                <a:spLocks noChangeArrowheads="1"/>
              </p:cNvSpPr>
              <p:nvPr/>
            </p:nvSpPr>
            <p:spPr bwMode="auto">
              <a:xfrm>
                <a:off x="108763852" y="109563909"/>
                <a:ext cx="2862493" cy="1171431"/>
              </a:xfrm>
              <a:prstGeom prst="rect">
                <a:avLst/>
              </a:prstGeom>
              <a:noFill/>
              <a:ln w="9525" algn="in">
                <a:solidFill>
                  <a:srgbClr val="9A9AA9"/>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3200" b="1" i="0" u="none" strike="noStrike" cap="none" normalizeH="0" baseline="0" dirty="0" smtClean="0">
                    <a:ln>
                      <a:noFill/>
                    </a:ln>
                    <a:solidFill>
                      <a:srgbClr val="000066"/>
                    </a:solidFill>
                    <a:effectLst/>
                    <a:latin typeface="Cambria" panose="02040503050406030204" pitchFamily="18" charset="0"/>
                  </a:rPr>
                  <a:t>Purpose of this study was to investigate approaches to attract women to aviation as a possible means of mitigating forecasted industry shortages</a:t>
                </a:r>
                <a:endParaRPr kumimoji="0" lang="en-US" altLang="en-US" sz="3200" b="1" i="0" u="none" strike="noStrike" cap="none" normalizeH="0" baseline="0" dirty="0" smtClean="0">
                  <a:ln>
                    <a:noFill/>
                  </a:ln>
                  <a:solidFill>
                    <a:schemeClr val="tx1"/>
                  </a:solidFill>
                  <a:effectLst/>
                  <a:latin typeface="Arial" panose="020B0604020202020204" pitchFamily="34" charset="0"/>
                </a:endParaRPr>
              </a:p>
            </p:txBody>
          </p:sp>
        </p:grpSp>
      </p:grpSp>
      <p:sp>
        <p:nvSpPr>
          <p:cNvPr id="18" name="Text Box 10"/>
          <p:cNvSpPr txBox="1">
            <a:spLocks noChangeArrowheads="1"/>
          </p:cNvSpPr>
          <p:nvPr/>
        </p:nvSpPr>
        <p:spPr bwMode="auto">
          <a:xfrm>
            <a:off x="1601061" y="9906619"/>
            <a:ext cx="10982155" cy="4129590"/>
          </a:xfrm>
          <a:prstGeom prst="rect">
            <a:avLst/>
          </a:prstGeom>
          <a:gradFill rotWithShape="0">
            <a:gsLst>
              <a:gs pos="0">
                <a:srgbClr val="6666A3"/>
              </a:gs>
              <a:gs pos="50000">
                <a:srgbClr val="CCCCE1"/>
              </a:gs>
              <a:gs pos="100000">
                <a:srgbClr val="6666A3"/>
              </a:gs>
            </a:gsLst>
            <a:lin ang="18900000" scaled="1"/>
          </a:gradFill>
          <a:ln w="12700" algn="ctr">
            <a:solidFill>
              <a:srgbClr val="6666A3"/>
            </a:solidFill>
            <a:miter lim="800000"/>
            <a:headEnd/>
            <a:tailEnd/>
          </a:ln>
          <a:effectLst>
            <a:outerShdw dist="28398" dir="3806097" algn="ctr" rotWithShape="0">
              <a:srgbClr val="000033">
                <a:alpha val="50000"/>
              </a:srgbClr>
            </a:outerShdw>
          </a:effec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smtClean="0">
                <a:ln>
                  <a:noFill/>
                </a:ln>
                <a:solidFill>
                  <a:srgbClr val="000066"/>
                </a:solidFill>
                <a:effectLst/>
                <a:latin typeface="Cambria" panose="02040503050406030204" pitchFamily="18" charset="0"/>
              </a:rPr>
              <a:t>Aviation is struggling to attract future female pilots &amp; mechanics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600" b="1" i="0" u="none" strike="noStrike" cap="none" normalizeH="0" baseline="0" dirty="0" smtClean="0">
                <a:ln>
                  <a:noFill/>
                </a:ln>
                <a:solidFill>
                  <a:srgbClr val="6699CC"/>
                </a:solidFill>
                <a:effectLst/>
                <a:latin typeface="Cambria" panose="02040503050406030204" pitchFamily="18" charset="0"/>
              </a:rPr>
              <a:t>Aviation</a:t>
            </a:r>
            <a:endParaRPr kumimoji="0" lang="en-US" altLang="en-US" sz="2600" b="1" i="1" u="none" strike="noStrike" cap="none" normalizeH="0" baseline="0" dirty="0" smtClean="0">
              <a:ln>
                <a:noFill/>
              </a:ln>
              <a:solidFill>
                <a:srgbClr val="6699CC"/>
              </a:solidFill>
              <a:effectLst/>
              <a:latin typeface="Cambria" panose="020405030504060302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600" b="0" i="1" u="none" strike="noStrike" cap="none" normalizeH="0" baseline="0" dirty="0" smtClean="0">
                <a:ln>
                  <a:noFill/>
                </a:ln>
                <a:solidFill>
                  <a:srgbClr val="000000"/>
                </a:solidFill>
                <a:effectLst/>
                <a:latin typeface="Cambria" panose="02040503050406030204" pitchFamily="18" charset="0"/>
              </a:rPr>
              <a:t>1960 - 1980: </a:t>
            </a:r>
            <a:r>
              <a:rPr kumimoji="0" lang="en-US" altLang="en-US" sz="2600" b="0" i="0" u="none" strike="noStrike" cap="none" normalizeH="0" baseline="0" dirty="0" smtClean="0">
                <a:ln>
                  <a:noFill/>
                </a:ln>
                <a:solidFill>
                  <a:srgbClr val="000000"/>
                </a:solidFill>
                <a:effectLst/>
                <a:latin typeface="Cambria" panose="02040503050406030204" pitchFamily="18" charset="0"/>
              </a:rPr>
              <a:t>Female pilots and mechanics increased from 2.94% to 6.74%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600" b="0" i="1" u="none" strike="noStrike" cap="none" normalizeH="0" baseline="0" dirty="0" smtClean="0">
                <a:ln>
                  <a:noFill/>
                </a:ln>
                <a:solidFill>
                  <a:srgbClr val="000000"/>
                </a:solidFill>
                <a:effectLst/>
                <a:latin typeface="Cambria" panose="02040503050406030204" pitchFamily="18" charset="0"/>
              </a:rPr>
              <a:t>2013</a:t>
            </a:r>
            <a:r>
              <a:rPr kumimoji="0" lang="en-US" altLang="en-US" sz="2600" b="0" i="0" u="none" strike="noStrike" cap="none" normalizeH="0" baseline="0" dirty="0" smtClean="0">
                <a:ln>
                  <a:noFill/>
                </a:ln>
                <a:solidFill>
                  <a:srgbClr val="000000"/>
                </a:solidFill>
                <a:effectLst/>
                <a:latin typeface="Cambria" panose="02040503050406030204" pitchFamily="18" charset="0"/>
              </a:rPr>
              <a:t>: Female pilots and mechanics 6.61% (pilot), and 2.34% (mechanic)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600" b="1" i="0" u="none" strike="noStrike" cap="none" normalizeH="0" baseline="0" dirty="0" smtClean="0">
                <a:ln>
                  <a:noFill/>
                </a:ln>
                <a:solidFill>
                  <a:srgbClr val="6699CC"/>
                </a:solidFill>
                <a:effectLst/>
                <a:latin typeface="Cambria" panose="02040503050406030204" pitchFamily="18" charset="0"/>
              </a:rPr>
              <a:t>Pharmacy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600" b="0" i="1" u="none" strike="noStrike" cap="none" normalizeH="0" baseline="0" dirty="0" smtClean="0">
                <a:ln>
                  <a:noFill/>
                </a:ln>
                <a:solidFill>
                  <a:schemeClr val="tx1"/>
                </a:solidFill>
                <a:effectLst/>
                <a:latin typeface="Cambria" panose="02040503050406030204" pitchFamily="18" charset="0"/>
              </a:rPr>
              <a:t>1965: </a:t>
            </a:r>
            <a:r>
              <a:rPr kumimoji="0" lang="en-US" altLang="en-US" sz="2600" b="0" i="0" u="none" strike="noStrike" cap="none" normalizeH="0" baseline="0" dirty="0" smtClean="0">
                <a:ln>
                  <a:noFill/>
                </a:ln>
                <a:solidFill>
                  <a:schemeClr val="tx1"/>
                </a:solidFill>
                <a:effectLst/>
                <a:latin typeface="Cambria" panose="02040503050406030204" pitchFamily="18" charset="0"/>
              </a:rPr>
              <a:t>Pharmacy degrees conferred by women was 11.47%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600" b="0" i="1" u="none" strike="noStrike" cap="none" normalizeH="0" baseline="0" dirty="0" smtClean="0">
                <a:ln>
                  <a:noFill/>
                </a:ln>
                <a:solidFill>
                  <a:schemeClr val="tx1"/>
                </a:solidFill>
                <a:effectLst/>
                <a:latin typeface="Cambria" panose="02040503050406030204" pitchFamily="18" charset="0"/>
              </a:rPr>
              <a:t>2013: </a:t>
            </a:r>
            <a:r>
              <a:rPr kumimoji="0" lang="en-US" altLang="en-US" sz="2600" b="0" i="0" u="none" strike="noStrike" cap="none" normalizeH="0" baseline="0" dirty="0" smtClean="0">
                <a:ln>
                  <a:noFill/>
                </a:ln>
                <a:solidFill>
                  <a:schemeClr val="tx1"/>
                </a:solidFill>
                <a:effectLst/>
                <a:latin typeface="Cambria" panose="02040503050406030204" pitchFamily="18" charset="0"/>
              </a:rPr>
              <a:t>Pharmacy degrees conferred by women was 61.66%</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600" b="1" i="0" u="none" strike="noStrike" cap="none" normalizeH="0" baseline="0" dirty="0" smtClean="0">
                <a:ln>
                  <a:noFill/>
                </a:ln>
                <a:solidFill>
                  <a:srgbClr val="6699CC"/>
                </a:solidFill>
                <a:effectLst/>
                <a:latin typeface="Cambria" panose="02040503050406030204" pitchFamily="18" charset="0"/>
              </a:rPr>
              <a:t>Veterinary </a:t>
            </a:r>
            <a:r>
              <a:rPr kumimoji="0" lang="en-US" altLang="en-US" sz="2600" b="1" i="0" u="none" strike="noStrike" cap="none" normalizeH="0" baseline="0" dirty="0" smtClean="0">
                <a:ln>
                  <a:noFill/>
                </a:ln>
                <a:solidFill>
                  <a:schemeClr val="accent1"/>
                </a:solidFill>
                <a:effectLst/>
                <a:latin typeface="Cambria" panose="02040503050406030204" pitchFamily="18" charset="0"/>
              </a:rPr>
              <a:t>Medicine</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600" b="0" i="1" u="none" strike="noStrike" cap="none" normalizeH="0" baseline="0" dirty="0" smtClean="0">
                <a:ln>
                  <a:noFill/>
                </a:ln>
                <a:solidFill>
                  <a:srgbClr val="000000"/>
                </a:solidFill>
                <a:effectLst/>
                <a:latin typeface="Cambria" panose="02040503050406030204" pitchFamily="18" charset="0"/>
              </a:rPr>
              <a:t>1970: </a:t>
            </a:r>
            <a:r>
              <a:rPr kumimoji="0" lang="en-US" altLang="en-US" sz="2600" b="0" i="0" u="none" strike="noStrike" cap="none" normalizeH="0" baseline="0" dirty="0" smtClean="0">
                <a:ln>
                  <a:noFill/>
                </a:ln>
                <a:solidFill>
                  <a:srgbClr val="000000"/>
                </a:solidFill>
                <a:effectLst/>
                <a:latin typeface="Cambria" panose="02040503050406030204" pitchFamily="18" charset="0"/>
              </a:rPr>
              <a:t>Enrollment in U.S. veterinary medical colleges was 11.00% women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600" b="0" i="1" u="none" strike="noStrike" cap="none" normalizeH="0" baseline="0" dirty="0" smtClean="0">
                <a:ln>
                  <a:noFill/>
                </a:ln>
                <a:solidFill>
                  <a:schemeClr val="tx1"/>
                </a:solidFill>
                <a:effectLst/>
                <a:latin typeface="Cambria" panose="02040503050406030204" pitchFamily="18" charset="0"/>
              </a:rPr>
              <a:t>2013: </a:t>
            </a:r>
            <a:r>
              <a:rPr kumimoji="0" lang="en-US" altLang="en-US" sz="2600" b="0" i="0" u="none" strike="noStrike" cap="none" normalizeH="0" baseline="0" dirty="0" smtClean="0">
                <a:ln>
                  <a:noFill/>
                </a:ln>
                <a:solidFill>
                  <a:schemeClr val="tx1"/>
                </a:solidFill>
                <a:effectLst/>
                <a:latin typeface="Cambria" panose="02040503050406030204" pitchFamily="18" charset="0"/>
              </a:rPr>
              <a:t>Enrollment in U.S. veterinary medical colleges was 78.60% women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8" name="TextBox 27"/>
          <p:cNvSpPr txBox="1"/>
          <p:nvPr/>
        </p:nvSpPr>
        <p:spPr>
          <a:xfrm>
            <a:off x="17553471" y="10028581"/>
            <a:ext cx="3163318" cy="584775"/>
          </a:xfrm>
          <a:prstGeom prst="rect">
            <a:avLst/>
          </a:prstGeom>
          <a:noFill/>
        </p:spPr>
        <p:txBody>
          <a:bodyPr wrap="square" rtlCol="0">
            <a:spAutoFit/>
          </a:bodyPr>
          <a:lstStyle/>
          <a:p>
            <a:r>
              <a:rPr lang="en-US" sz="3200" b="1" dirty="0" smtClean="0">
                <a:solidFill>
                  <a:srgbClr val="002060"/>
                </a:solidFill>
                <a:latin typeface="Cambria" panose="02040503050406030204" pitchFamily="18" charset="0"/>
              </a:rPr>
              <a:t>INTRODUCTION</a:t>
            </a:r>
            <a:endParaRPr lang="en-US" sz="3200" b="1" dirty="0">
              <a:solidFill>
                <a:srgbClr val="002060"/>
              </a:solidFill>
              <a:latin typeface="Cambria" panose="02040503050406030204" pitchFamily="18" charset="0"/>
            </a:endParaRPr>
          </a:p>
        </p:txBody>
      </p:sp>
      <p:sp>
        <p:nvSpPr>
          <p:cNvPr id="29" name="Text Box 11"/>
          <p:cNvSpPr txBox="1">
            <a:spLocks noChangeArrowheads="1"/>
          </p:cNvSpPr>
          <p:nvPr/>
        </p:nvSpPr>
        <p:spPr bwMode="auto">
          <a:xfrm>
            <a:off x="1601061" y="14435417"/>
            <a:ext cx="10982154" cy="4221427"/>
          </a:xfrm>
          <a:prstGeom prst="rect">
            <a:avLst/>
          </a:prstGeom>
          <a:noFill/>
          <a:ln>
            <a:noFill/>
          </a:ln>
          <a:effectLst/>
          <a:extLst>
            <a:ext uri="{909E8E84-426E-40DD-AFC4-6F175D3DCCD1}">
              <a14:hiddenFill xmlns:a14="http://schemas.microsoft.com/office/drawing/2010/main">
                <a:solidFill>
                  <a:srgbClr val="000066"/>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smtClean="0">
                <a:ln>
                  <a:noFill/>
                </a:ln>
                <a:solidFill>
                  <a:srgbClr val="000066"/>
                </a:solidFill>
                <a:effectLst/>
                <a:latin typeface="Cambria" panose="02040503050406030204" pitchFamily="18" charset="0"/>
              </a:rPr>
              <a:t>Why the medical Industry?</a:t>
            </a:r>
            <a:endParaRPr kumimoji="0" lang="en-US" altLang="en-US" sz="2600" b="0" i="0" u="none" strike="noStrike" cap="none" normalizeH="0" baseline="0" dirty="0" smtClean="0">
              <a:ln>
                <a:noFill/>
              </a:ln>
              <a:solidFill>
                <a:schemeClr val="tx1"/>
              </a:solidFill>
              <a:effectLst/>
              <a:latin typeface="Cambria" panose="020405030504060302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chemeClr val="tx1"/>
                </a:solidFill>
                <a:effectLst/>
                <a:latin typeface="Cambria" panose="02040503050406030204" pitchFamily="18" charset="0"/>
              </a:rPr>
              <a:t>Aviation, Pharmacy, and Veterinary Medicine are all complex industries where individual lives are at stake, safety is of the upmost priority, and there is a high reliance on skillfully trained professionals to achieve quality results.</a:t>
            </a:r>
            <a:endParaRPr lang="en-US" altLang="en-US" sz="2600" dirty="0">
              <a:latin typeface="Cambria" panose="020405030504060302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2600" b="0" i="0" u="none" strike="noStrike" cap="none" normalizeH="0" baseline="0" dirty="0" smtClean="0">
              <a:ln>
                <a:noFill/>
              </a:ln>
              <a:solidFill>
                <a:schemeClr val="tx1"/>
              </a:solidFill>
              <a:effectLst/>
              <a:latin typeface="Cambria" panose="020405030504060302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chemeClr val="tx1"/>
                </a:solidFill>
                <a:effectLst/>
                <a:latin typeface="Cambria" panose="02040503050406030204" pitchFamily="18" charset="0"/>
              </a:rPr>
              <a:t>The medical industry has already learned from the aviation industry...</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600" b="1" i="0" u="none" strike="noStrike" cap="none" normalizeH="0" baseline="0" dirty="0" smtClean="0">
                <a:ln>
                  <a:noFill/>
                </a:ln>
                <a:solidFill>
                  <a:srgbClr val="6699CC"/>
                </a:solidFill>
                <a:effectLst/>
                <a:latin typeface="Cambria" panose="02040503050406030204" pitchFamily="18" charset="0"/>
              </a:rPr>
              <a:t>Checklist usage ,</a:t>
            </a:r>
            <a:r>
              <a:rPr kumimoji="0" lang="en-US" altLang="en-US" sz="2600" b="1" i="0" u="none" strike="noStrike" cap="none" normalizeH="0" dirty="0" smtClean="0">
                <a:ln>
                  <a:noFill/>
                </a:ln>
                <a:solidFill>
                  <a:srgbClr val="6699CC"/>
                </a:solidFill>
                <a:effectLst/>
                <a:latin typeface="Cambria" panose="02040503050406030204" pitchFamily="18" charset="0"/>
              </a:rPr>
              <a:t> </a:t>
            </a:r>
            <a:r>
              <a:rPr kumimoji="0" lang="en-US" altLang="en-US" sz="2600" b="1" i="0" u="none" strike="noStrike" cap="none" normalizeH="0" baseline="0" dirty="0" smtClean="0">
                <a:ln>
                  <a:noFill/>
                </a:ln>
                <a:solidFill>
                  <a:srgbClr val="6699CC"/>
                </a:solidFill>
                <a:effectLst/>
                <a:latin typeface="Cambria" panose="02040503050406030204" pitchFamily="18" charset="0"/>
              </a:rPr>
              <a:t>Simulator training,</a:t>
            </a:r>
            <a:r>
              <a:rPr kumimoji="0" lang="en-US" altLang="en-US" sz="2600" b="1" i="0" u="none" strike="noStrike" cap="none" normalizeH="0" dirty="0" smtClean="0">
                <a:ln>
                  <a:noFill/>
                </a:ln>
                <a:solidFill>
                  <a:srgbClr val="6699CC"/>
                </a:solidFill>
                <a:effectLst/>
                <a:latin typeface="Cambria" panose="02040503050406030204" pitchFamily="18" charset="0"/>
              </a:rPr>
              <a: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600" b="1" i="0" u="none" strike="noStrike" cap="none" normalizeH="0" baseline="0" dirty="0" smtClean="0">
                <a:ln>
                  <a:noFill/>
                </a:ln>
                <a:solidFill>
                  <a:srgbClr val="6699CC"/>
                </a:solidFill>
                <a:effectLst/>
                <a:latin typeface="Cambria" panose="02040503050406030204" pitchFamily="18" charset="0"/>
              </a:rPr>
              <a:t>Operation-based briefings,</a:t>
            </a:r>
            <a:r>
              <a:rPr kumimoji="0" lang="en-US" altLang="en-US" sz="2600" b="1" i="0" u="none" strike="noStrike" cap="none" normalizeH="0" dirty="0" smtClean="0">
                <a:ln>
                  <a:noFill/>
                </a:ln>
                <a:solidFill>
                  <a:srgbClr val="6699CC"/>
                </a:solidFill>
                <a:effectLst/>
                <a:latin typeface="Cambria" panose="02040503050406030204" pitchFamily="18" charset="0"/>
              </a:rPr>
              <a:t> </a:t>
            </a:r>
            <a:r>
              <a:rPr kumimoji="0" lang="en-US" altLang="en-US" sz="2600" b="1" i="0" u="none" strike="noStrike" cap="none" normalizeH="0" baseline="0" dirty="0" smtClean="0">
                <a:ln>
                  <a:noFill/>
                </a:ln>
                <a:solidFill>
                  <a:srgbClr val="6699CC"/>
                </a:solidFill>
                <a:effectLst/>
                <a:latin typeface="Cambria" panose="02040503050406030204" pitchFamily="18" charset="0"/>
              </a:rPr>
              <a:t>Structured communication </a:t>
            </a:r>
            <a:endParaRPr lang="en-US" altLang="en-US" sz="2600" b="1" dirty="0">
              <a:latin typeface="Cambria" panose="020405030504060302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chemeClr val="tx1"/>
                </a:solidFill>
                <a:effectLst/>
                <a:latin typeface="Cambria" panose="02040503050406030204" pitchFamily="18" charset="0"/>
              </a:rPr>
              <a:t>Now it is time that aviation embraces a few suggestions from the medical industry in terms of attracting women to the field of aviation</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0" name="Rectangle 29"/>
          <p:cNvSpPr/>
          <p:nvPr/>
        </p:nvSpPr>
        <p:spPr>
          <a:xfrm>
            <a:off x="1253870" y="9596050"/>
            <a:ext cx="41189679" cy="9065986"/>
          </a:xfrm>
          <a:prstGeom prst="rect">
            <a:avLst/>
          </a:prstGeom>
          <a:noFill/>
          <a:ln w="12700">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1" name="Picture 30"/>
          <p:cNvPicPr>
            <a:picLocks noChangeAspect="1"/>
          </p:cNvPicPr>
          <p:nvPr/>
        </p:nvPicPr>
        <p:blipFill>
          <a:blip r:embed="rId3"/>
          <a:stretch>
            <a:fillRect/>
          </a:stretch>
        </p:blipFill>
        <p:spPr>
          <a:xfrm>
            <a:off x="12962317" y="11045887"/>
            <a:ext cx="12345627" cy="7314126"/>
          </a:xfrm>
          <a:prstGeom prst="rect">
            <a:avLst/>
          </a:prstGeom>
        </p:spPr>
      </p:pic>
      <p:sp>
        <p:nvSpPr>
          <p:cNvPr id="1024" name="TextBox 1023"/>
          <p:cNvSpPr txBox="1"/>
          <p:nvPr/>
        </p:nvSpPr>
        <p:spPr>
          <a:xfrm>
            <a:off x="33023873" y="9813890"/>
            <a:ext cx="8993785" cy="4524315"/>
          </a:xfrm>
          <a:prstGeom prst="rect">
            <a:avLst/>
          </a:prstGeom>
          <a:noFill/>
          <a:ln>
            <a:solidFill>
              <a:srgbClr val="002060"/>
            </a:solidFill>
            <a:prstDash val="dash"/>
          </a:ln>
        </p:spPr>
        <p:txBody>
          <a:bodyPr wrap="square" rtlCol="0">
            <a:spAutoFit/>
          </a:bodyPr>
          <a:lstStyle/>
          <a:p>
            <a:pPr lvl="0" algn="ctr" defTabSz="914400" eaLnBrk="0" fontAlgn="base" hangingPunct="0">
              <a:spcBef>
                <a:spcPct val="0"/>
              </a:spcBef>
              <a:spcAft>
                <a:spcPct val="0"/>
              </a:spcAft>
            </a:pPr>
            <a:r>
              <a:rPr lang="en-US" altLang="en-US" sz="2800" b="1" dirty="0" smtClean="0">
                <a:solidFill>
                  <a:srgbClr val="002060"/>
                </a:solidFill>
                <a:latin typeface="Cambria" panose="02040503050406030204" pitchFamily="18" charset="0"/>
              </a:rPr>
              <a:t>The </a:t>
            </a:r>
            <a:r>
              <a:rPr lang="en-US" altLang="en-US" sz="2800" b="1" dirty="0">
                <a:solidFill>
                  <a:srgbClr val="002060"/>
                </a:solidFill>
                <a:latin typeface="Cambria" panose="02040503050406030204" pitchFamily="18" charset="0"/>
              </a:rPr>
              <a:t>goals of this study were to:</a:t>
            </a:r>
          </a:p>
          <a:p>
            <a:pPr lvl="0" algn="just" defTabSz="914400" eaLnBrk="0" fontAlgn="base" hangingPunct="0">
              <a:spcBef>
                <a:spcPct val="0"/>
              </a:spcBef>
              <a:spcAft>
                <a:spcPct val="0"/>
              </a:spcAft>
            </a:pPr>
            <a:r>
              <a:rPr lang="en-US" altLang="en-US" sz="2600" b="1" dirty="0">
                <a:solidFill>
                  <a:schemeClr val="accent3"/>
                </a:solidFill>
                <a:latin typeface="Cambria" panose="02040503050406030204" pitchFamily="18" charset="0"/>
              </a:rPr>
              <a:t>(a) </a:t>
            </a:r>
            <a:r>
              <a:rPr lang="en-US" altLang="en-US" sz="2600" dirty="0">
                <a:solidFill>
                  <a:srgbClr val="000000"/>
                </a:solidFill>
                <a:latin typeface="Cambria" panose="02040503050406030204" pitchFamily="18" charset="0"/>
              </a:rPr>
              <a:t>Identify factors or activities that have led to a gender shift from men to women for the once male-dominated industries of Pharmacy and Veterinarian Medicine</a:t>
            </a:r>
          </a:p>
          <a:p>
            <a:pPr lvl="0" algn="just" defTabSz="914400" eaLnBrk="0" fontAlgn="base" hangingPunct="0">
              <a:spcBef>
                <a:spcPct val="0"/>
              </a:spcBef>
              <a:spcAft>
                <a:spcPct val="0"/>
              </a:spcAft>
            </a:pPr>
            <a:r>
              <a:rPr lang="en-US" altLang="en-US" sz="2600" b="1" dirty="0">
                <a:solidFill>
                  <a:schemeClr val="accent3"/>
                </a:solidFill>
                <a:latin typeface="Cambria" panose="02040503050406030204" pitchFamily="18" charset="0"/>
              </a:rPr>
              <a:t>(b) </a:t>
            </a:r>
            <a:r>
              <a:rPr lang="en-US" altLang="en-US" sz="2600" dirty="0">
                <a:solidFill>
                  <a:srgbClr val="000000"/>
                </a:solidFill>
                <a:latin typeface="Cambria" panose="02040503050406030204" pitchFamily="18" charset="0"/>
              </a:rPr>
              <a:t>Identify factors that have attracted collegiate women to their respective majors within the Aviation Department at Purdue University,</a:t>
            </a:r>
          </a:p>
          <a:p>
            <a:pPr lvl="0" algn="just" defTabSz="914400" eaLnBrk="0" fontAlgn="base" hangingPunct="0">
              <a:spcBef>
                <a:spcPct val="0"/>
              </a:spcBef>
              <a:spcAft>
                <a:spcPct val="0"/>
              </a:spcAft>
            </a:pPr>
            <a:r>
              <a:rPr lang="en-US" altLang="en-US" sz="2600" b="1" dirty="0">
                <a:solidFill>
                  <a:schemeClr val="accent3"/>
                </a:solidFill>
                <a:latin typeface="Cambria" panose="02040503050406030204" pitchFamily="18" charset="0"/>
              </a:rPr>
              <a:t>(c) </a:t>
            </a:r>
            <a:r>
              <a:rPr lang="en-US" altLang="en-US" sz="2600" dirty="0">
                <a:solidFill>
                  <a:srgbClr val="000000"/>
                </a:solidFill>
                <a:latin typeface="Cambria" panose="02040503050406030204" pitchFamily="18" charset="0"/>
              </a:rPr>
              <a:t>Identify factors or activities that the aviation industry may learn from the industries of Pharmacy and Veterinarian Medicine to aid in attracting women to the field of aviation and aviation collegiate programs </a:t>
            </a:r>
            <a:endParaRPr lang="en-US" altLang="en-US" sz="2600" dirty="0">
              <a:latin typeface="Arial" panose="020B0604020202020204" pitchFamily="34" charset="0"/>
            </a:endParaRPr>
          </a:p>
        </p:txBody>
      </p:sp>
      <p:pic>
        <p:nvPicPr>
          <p:cNvPr id="1036"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049071" y="23126752"/>
            <a:ext cx="16008164" cy="4559300"/>
          </a:xfrm>
          <a:prstGeom prst="rect">
            <a:avLst/>
          </a:prstGeom>
          <a:noFill/>
          <a:ln>
            <a:noFill/>
          </a:ln>
          <a:effectLst/>
          <a:extLst>
            <a:ext uri="{909E8E84-426E-40DD-AFC4-6F175D3DCCD1}">
              <a14:hiddenFill xmlns:a14="http://schemas.microsoft.com/office/drawing/2010/main">
                <a:solidFill>
                  <a:srgbClr val="000066"/>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nvGrpSpPr>
          <p:cNvPr id="1026" name="Group 13"/>
          <p:cNvGrpSpPr>
            <a:grpSpLocks/>
          </p:cNvGrpSpPr>
          <p:nvPr/>
        </p:nvGrpSpPr>
        <p:grpSpPr bwMode="auto">
          <a:xfrm>
            <a:off x="5094514" y="28260926"/>
            <a:ext cx="33436282" cy="3716152"/>
            <a:chOff x="108156375" y="109470825"/>
            <a:chExt cx="4057650" cy="1428750"/>
          </a:xfrm>
        </p:grpSpPr>
        <p:sp>
          <p:nvSpPr>
            <p:cNvPr id="1028" name="Rectangle 14" hidden="1"/>
            <p:cNvSpPr>
              <a:spLocks noChangeArrowheads="1"/>
            </p:cNvSpPr>
            <p:nvPr/>
          </p:nvSpPr>
          <p:spPr bwMode="auto">
            <a:xfrm>
              <a:off x="108156375" y="109470825"/>
              <a:ext cx="4057650" cy="1428750"/>
            </a:xfrm>
            <a:prstGeom prst="rect">
              <a:avLst/>
            </a:prstGeom>
            <a:solidFill>
              <a:srgbClr val="FFFFFF"/>
            </a:solidFill>
            <a:ln>
              <a:noFill/>
            </a:ln>
            <a:effectLst/>
            <a:extLs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36576" tIns="36576" rIns="36576" bIns="36576" numCol="1" anchor="t" anchorCtr="0" compatLnSpc="1">
              <a:prstTxWarp prst="textNoShape">
                <a:avLst/>
              </a:prstTxWarp>
            </a:bodyPr>
            <a:lstStyle/>
            <a:p>
              <a:pPr algn="just"/>
              <a:endParaRPr lang="en-US" dirty="0"/>
            </a:p>
          </p:txBody>
        </p:sp>
        <p:grpSp>
          <p:nvGrpSpPr>
            <p:cNvPr id="1029" name="Group 15"/>
            <p:cNvGrpSpPr>
              <a:grpSpLocks/>
            </p:cNvGrpSpPr>
            <p:nvPr/>
          </p:nvGrpSpPr>
          <p:grpSpPr bwMode="auto">
            <a:xfrm>
              <a:off x="108156375" y="109470825"/>
              <a:ext cx="4057650" cy="1428750"/>
              <a:chOff x="108156375" y="109470825"/>
              <a:chExt cx="4057650" cy="1428750"/>
            </a:xfrm>
          </p:grpSpPr>
          <p:grpSp>
            <p:nvGrpSpPr>
              <p:cNvPr id="1030" name="Group 16"/>
              <p:cNvGrpSpPr>
                <a:grpSpLocks/>
              </p:cNvGrpSpPr>
              <p:nvPr/>
            </p:nvGrpSpPr>
            <p:grpSpPr bwMode="auto">
              <a:xfrm>
                <a:off x="108156375" y="109470825"/>
                <a:ext cx="4057650" cy="1428750"/>
                <a:chOff x="108156375" y="109470825"/>
                <a:chExt cx="4057650" cy="1428750"/>
              </a:xfrm>
            </p:grpSpPr>
            <p:sp>
              <p:nvSpPr>
                <p:cNvPr id="1033" name="AutoShape 17"/>
                <p:cNvSpPr>
                  <a:spLocks noChangeArrowheads="1"/>
                </p:cNvSpPr>
                <p:nvPr/>
              </p:nvSpPr>
              <p:spPr bwMode="auto">
                <a:xfrm>
                  <a:off x="108156375" y="109470825"/>
                  <a:ext cx="4057650" cy="1428750"/>
                </a:xfrm>
                <a:prstGeom prst="plaque">
                  <a:avLst>
                    <a:gd name="adj" fmla="val 13829"/>
                  </a:avLst>
                </a:prstGeom>
                <a:noFill/>
                <a:ln w="12700" algn="in">
                  <a:solidFill>
                    <a:srgbClr val="6699CC"/>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algn="just"/>
                  <a:endParaRPr lang="en-US" dirty="0"/>
                </a:p>
              </p:txBody>
            </p:sp>
            <p:sp>
              <p:nvSpPr>
                <p:cNvPr id="1034" name="AutoShape 18"/>
                <p:cNvSpPr>
                  <a:spLocks noChangeArrowheads="1"/>
                </p:cNvSpPr>
                <p:nvPr/>
              </p:nvSpPr>
              <p:spPr bwMode="auto">
                <a:xfrm>
                  <a:off x="108209415" y="109518450"/>
                  <a:ext cx="3951566" cy="1333499"/>
                </a:xfrm>
                <a:prstGeom prst="plaque">
                  <a:avLst>
                    <a:gd name="adj" fmla="val 13745"/>
                  </a:avLst>
                </a:prstGeom>
                <a:solidFill>
                  <a:srgbClr val="FFFFFF"/>
                </a:solidFill>
                <a:ln w="12700" cap="rnd" algn="ctr">
                  <a:solidFill>
                    <a:srgbClr val="CCCCCC"/>
                  </a:solidFill>
                  <a:round/>
                  <a:headEnd/>
                  <a:tailEnd/>
                </a:ln>
                <a:effectLst>
                  <a:outerShdw dist="28398" dir="3806097" algn="ctr" rotWithShape="0">
                    <a:srgbClr val="666666"/>
                  </a:outerShdw>
                </a:effectLst>
              </p:spPr>
              <p:txBody>
                <a:bodyPr vert="horz" wrap="square" lIns="36576" tIns="36576" rIns="36576" bIns="36576" numCol="1" anchor="t" anchorCtr="0" compatLnSpc="1">
                  <a:prstTxWarp prst="textNoShape">
                    <a:avLst/>
                  </a:prstTxWarp>
                </a:bodyPr>
                <a:lstStyle/>
                <a:p>
                  <a:pPr algn="just"/>
                  <a:endParaRPr lang="en-US" dirty="0"/>
                </a:p>
              </p:txBody>
            </p:sp>
          </p:grpSp>
          <p:sp>
            <p:nvSpPr>
              <p:cNvPr id="1031" name="Text Box 19"/>
              <p:cNvSpPr txBox="1">
                <a:spLocks noChangeArrowheads="1"/>
              </p:cNvSpPr>
              <p:nvPr/>
            </p:nvSpPr>
            <p:spPr bwMode="auto">
              <a:xfrm>
                <a:off x="108297137" y="109866288"/>
                <a:ext cx="3789927" cy="948578"/>
              </a:xfrm>
              <a:prstGeom prst="rect">
                <a:avLst/>
              </a:prstGeom>
              <a:solidFill>
                <a:srgbClr val="FFFFFF"/>
              </a:solidFill>
              <a:ln w="12700" algn="in">
                <a:solidFill>
                  <a:srgbClr val="CCCCCC"/>
                </a:solidFill>
                <a:prstDash val="dash"/>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just"/>
                <a:r>
                  <a:rPr lang="en-US" sz="2600" dirty="0" smtClean="0">
                    <a:latin typeface="Cambria" panose="02040503050406030204" pitchFamily="18" charset="0"/>
                  </a:rPr>
                  <a:t>Research has proven that despite being in a male-dominated technical major, women still feel that balancing family and professional life is of the upmost importance. Recommendations from industries include aiding in diminishing stereotypical barriers against women, encouraging industry representatives to hire more women, developing methods to prevent career restrictions, making sure companies acknowledge the accomplishments of women and  support their advancement into upper level positions</a:t>
                </a:r>
                <a:r>
                  <a:rPr lang="en-US" sz="2600" dirty="0">
                    <a:latin typeface="Cambria" panose="02040503050406030204" pitchFamily="18" charset="0"/>
                  </a:rPr>
                  <a:t>, </a:t>
                </a:r>
                <a:r>
                  <a:rPr lang="en-US" sz="2600" dirty="0" smtClean="0">
                    <a:latin typeface="Cambria" panose="02040503050406030204" pitchFamily="18" charset="0"/>
                  </a:rPr>
                  <a:t>encouraging involvement </a:t>
                </a:r>
                <a:r>
                  <a:rPr lang="en-US" sz="2600" dirty="0">
                    <a:latin typeface="Cambria" panose="02040503050406030204" pitchFamily="18" charset="0"/>
                  </a:rPr>
                  <a:t>in professional organizations and classes centered on developing </a:t>
                </a:r>
                <a:r>
                  <a:rPr lang="en-US" sz="2600" dirty="0" smtClean="0">
                    <a:latin typeface="Cambria" panose="02040503050406030204" pitchFamily="18" charset="0"/>
                  </a:rPr>
                  <a:t>management techniques, increasing awareness of </a:t>
                </a:r>
                <a:r>
                  <a:rPr lang="en-US" sz="2600" dirty="0">
                    <a:latin typeface="Cambria" panose="02040503050406030204" pitchFamily="18" charset="0"/>
                  </a:rPr>
                  <a:t>potential </a:t>
                </a:r>
                <a:r>
                  <a:rPr lang="en-US" sz="2600" dirty="0" smtClean="0">
                    <a:latin typeface="Cambria" panose="02040503050406030204" pitchFamily="18" charset="0"/>
                  </a:rPr>
                  <a:t>benefits, attempt to </a:t>
                </a:r>
                <a:r>
                  <a:rPr lang="en-US" sz="2600" dirty="0">
                    <a:latin typeface="Cambria" panose="02040503050406030204" pitchFamily="18" charset="0"/>
                  </a:rPr>
                  <a:t>capture the attention of females at a younger age, </a:t>
                </a:r>
                <a:r>
                  <a:rPr lang="en-US" sz="2600" dirty="0" smtClean="0">
                    <a:latin typeface="Cambria" panose="02040503050406030204" pitchFamily="18" charset="0"/>
                  </a:rPr>
                  <a:t>encouraging </a:t>
                </a:r>
                <a:r>
                  <a:rPr lang="en-US" sz="2600" dirty="0">
                    <a:latin typeface="Cambria" panose="02040503050406030204" pitchFamily="18" charset="0"/>
                  </a:rPr>
                  <a:t>women to developed leadership skills and self-assurance early in </a:t>
                </a:r>
                <a:r>
                  <a:rPr lang="en-US" sz="2600" dirty="0" smtClean="0">
                    <a:latin typeface="Cambria" panose="02040503050406030204" pitchFamily="18" charset="0"/>
                  </a:rPr>
                  <a:t>life with </a:t>
                </a:r>
                <a:r>
                  <a:rPr lang="en-US" sz="2600" dirty="0">
                    <a:latin typeface="Cambria" panose="02040503050406030204" pitchFamily="18" charset="0"/>
                  </a:rPr>
                  <a:t>participation in aviation-based student </a:t>
                </a:r>
                <a:r>
                  <a:rPr lang="en-US" sz="2600" dirty="0" smtClean="0">
                    <a:latin typeface="Cambria" panose="02040503050406030204" pitchFamily="18" charset="0"/>
                  </a:rPr>
                  <a:t>organizations, and provide opportunities for a return to service agreement, which has nothing to do with maternity-leave, and would allow women to leave the industry for a period of time, and return to work with the same pay, status, and benefits they were receiving when they initially left. Overall, this research concludes that the recommendations from Pharmacy and Veterinary Medicine have the potential to attract women to aviation. </a:t>
                </a:r>
                <a:endParaRPr kumimoji="0" lang="en-US" altLang="en-US" sz="2600" b="0" i="0" u="none" strike="noStrike" cap="none" normalizeH="0" baseline="0" dirty="0" smtClean="0">
                  <a:ln>
                    <a:noFill/>
                  </a:ln>
                  <a:solidFill>
                    <a:schemeClr val="tx1"/>
                  </a:solidFill>
                  <a:effectLst/>
                  <a:latin typeface="Cambria" panose="02040503050406030204" pitchFamily="18" charset="0"/>
                </a:endParaRPr>
              </a:p>
            </p:txBody>
          </p:sp>
          <p:sp>
            <p:nvSpPr>
              <p:cNvPr id="1032" name="Text Box 20"/>
              <p:cNvSpPr txBox="1">
                <a:spLocks noChangeArrowheads="1"/>
              </p:cNvSpPr>
              <p:nvPr/>
            </p:nvSpPr>
            <p:spPr bwMode="auto">
              <a:xfrm>
                <a:off x="108297137" y="109654060"/>
                <a:ext cx="3789927" cy="212228"/>
              </a:xfrm>
              <a:prstGeom prst="rect">
                <a:avLst/>
              </a:prstGeom>
              <a:solidFill>
                <a:srgbClr val="FFFFFF"/>
              </a:solidFill>
              <a:ln w="12700" algn="in">
                <a:solidFill>
                  <a:srgbClr val="CCCCE0"/>
                </a:solidFill>
                <a:prstDash val="dash"/>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3200" b="1" i="0" u="none" strike="noStrike" cap="none" normalizeH="0" baseline="0" dirty="0" smtClean="0">
                    <a:ln>
                      <a:noFill/>
                    </a:ln>
                    <a:solidFill>
                      <a:srgbClr val="000066"/>
                    </a:solidFill>
                    <a:effectLst/>
                    <a:latin typeface="Cambria" panose="02040503050406030204" pitchFamily="18" charset="0"/>
                  </a:rPr>
                  <a:t>DISCUSSION</a:t>
                </a:r>
                <a:endParaRPr kumimoji="0" lang="en-US" altLang="en-US" sz="3200" b="0" i="0" u="none" strike="noStrike" cap="none" normalizeH="0" baseline="0" dirty="0" smtClean="0">
                  <a:ln>
                    <a:noFill/>
                  </a:ln>
                  <a:solidFill>
                    <a:schemeClr val="tx1"/>
                  </a:solidFill>
                  <a:effectLst/>
                  <a:latin typeface="Arial" panose="020B0604020202020204" pitchFamily="34" charset="0"/>
                </a:endParaRPr>
              </a:p>
            </p:txBody>
          </p:sp>
        </p:grpSp>
      </p:grpSp>
      <p:sp>
        <p:nvSpPr>
          <p:cNvPr id="1035" name="Text Box 21"/>
          <p:cNvSpPr txBox="1">
            <a:spLocks noChangeArrowheads="1"/>
          </p:cNvSpPr>
          <p:nvPr/>
        </p:nvSpPr>
        <p:spPr bwMode="auto">
          <a:xfrm>
            <a:off x="19896954" y="20111872"/>
            <a:ext cx="5806608" cy="7593737"/>
          </a:xfrm>
          <a:prstGeom prst="rect">
            <a:avLst/>
          </a:prstGeom>
          <a:gradFill rotWithShape="0">
            <a:gsLst>
              <a:gs pos="0">
                <a:srgbClr val="FFFFFF"/>
              </a:gs>
              <a:gs pos="100000">
                <a:srgbClr val="EBEBEB"/>
              </a:gs>
            </a:gsLst>
            <a:lin ang="5400000" scaled="1"/>
          </a:gradFill>
          <a:ln w="12700" algn="ctr">
            <a:solidFill>
              <a:srgbClr val="E1E1E1"/>
            </a:solidFill>
            <a:miter lim="800000"/>
            <a:headEnd/>
            <a:tailEnd/>
          </a:ln>
          <a:effectLst>
            <a:outerShdw dist="28398" dir="3806097" algn="ctr" rotWithShape="0">
              <a:srgbClr val="666666">
                <a:alpha val="50000"/>
              </a:srgbClr>
            </a:outerShdw>
          </a:effec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smtClean="0">
                <a:ln>
                  <a:noFill/>
                </a:ln>
                <a:solidFill>
                  <a:srgbClr val="000066"/>
                </a:solidFill>
                <a:effectLst/>
                <a:latin typeface="Cambria" panose="02040503050406030204" pitchFamily="18" charset="0"/>
              </a:rPr>
              <a:t>Top 3 Ranks for Each Major:</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600" b="1" i="0" u="none" strike="noStrike" cap="none" normalizeH="0" baseline="0" dirty="0" smtClean="0">
                <a:ln>
                  <a:noFill/>
                </a:ln>
                <a:solidFill>
                  <a:srgbClr val="6699CC"/>
                </a:solidFill>
                <a:effectLst/>
                <a:latin typeface="Cambria" panose="02040503050406030204" pitchFamily="18" charset="0"/>
              </a:rPr>
              <a:t>Aeronautical Engineering Technology</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Cambria" panose="02040503050406030204" pitchFamily="18" charset="0"/>
              </a:rPr>
              <a:t>T7: Love of Aviation</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Cambria" panose="02040503050406030204" pitchFamily="18" charset="0"/>
              </a:rPr>
              <a:t>T8: Opportunity to use Technical Knowledge</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Cambria" panose="02040503050406030204" pitchFamily="18" charset="0"/>
              </a:rPr>
              <a:t>T6: Opportunity for Career Advancement</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600" b="1" i="0" u="none" strike="noStrike" cap="none" normalizeH="0" baseline="0" dirty="0" smtClean="0">
                <a:ln>
                  <a:noFill/>
                </a:ln>
                <a:solidFill>
                  <a:srgbClr val="6699CC"/>
                </a:solidFill>
                <a:effectLst/>
                <a:latin typeface="Cambria" panose="02040503050406030204" pitchFamily="18" charset="0"/>
              </a:rPr>
              <a:t>Aviation Management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Cambria" panose="02040503050406030204" pitchFamily="18" charset="0"/>
              </a:rPr>
              <a:t>T9: Opportunity to Balance Professional/ Family Life</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Cambria" panose="02040503050406030204" pitchFamily="18" charset="0"/>
              </a:rPr>
              <a:t>T2: Potential Job Benefits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Cambria" panose="02040503050406030204" pitchFamily="18" charset="0"/>
              </a:rPr>
              <a:t>T3: Anticipated Work Hours (Work Schedule)</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600" b="1" i="0" u="none" strike="noStrike" cap="none" normalizeH="0" baseline="0" dirty="0" smtClean="0">
                <a:ln>
                  <a:noFill/>
                </a:ln>
                <a:solidFill>
                  <a:srgbClr val="6699CC"/>
                </a:solidFill>
                <a:effectLst/>
                <a:latin typeface="Cambria" panose="02040503050406030204" pitchFamily="18" charset="0"/>
              </a:rPr>
              <a:t>Professional Flight Technology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Cambria" panose="02040503050406030204" pitchFamily="18" charset="0"/>
              </a:rPr>
              <a:t>T6: Opportunity for Career Advancement</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Cambria" panose="02040503050406030204" pitchFamily="18" charset="0"/>
              </a:rPr>
              <a:t>T5: Future Family Considerations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Cambria" panose="02040503050406030204" pitchFamily="18" charset="0"/>
              </a:rPr>
              <a:t>T9: Opportunity to Balance Professional/ Family Life</a:t>
            </a:r>
            <a:endParaRPr kumimoji="0" lang="en-US" altLang="en-US" sz="2600" b="0" i="0" u="none" strike="noStrike" cap="none" normalizeH="0" baseline="0" dirty="0" smtClean="0">
              <a:ln>
                <a:noFill/>
              </a:ln>
              <a:solidFill>
                <a:schemeClr val="tx1"/>
              </a:solidFill>
              <a:effectLst/>
              <a:latin typeface="Arial" panose="020B0604020202020204" pitchFamily="34" charset="0"/>
            </a:endParaRPr>
          </a:p>
        </p:txBody>
      </p:sp>
      <p:sp>
        <p:nvSpPr>
          <p:cNvPr id="1357" name="Rounded Rectangle 1356"/>
          <p:cNvSpPr/>
          <p:nvPr/>
        </p:nvSpPr>
        <p:spPr>
          <a:xfrm>
            <a:off x="8133347" y="19056052"/>
            <a:ext cx="34310202" cy="8889113"/>
          </a:xfrm>
          <a:prstGeom prst="roundRect">
            <a:avLst/>
          </a:prstGeom>
          <a:noFill/>
          <a:ln>
            <a:solidFill>
              <a:schemeClr val="accent3"/>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58" name="TextBox 1357"/>
          <p:cNvSpPr txBox="1"/>
          <p:nvPr/>
        </p:nvSpPr>
        <p:spPr>
          <a:xfrm>
            <a:off x="21814544" y="19291575"/>
            <a:ext cx="1971427" cy="584775"/>
          </a:xfrm>
          <a:prstGeom prst="rect">
            <a:avLst/>
          </a:prstGeom>
          <a:noFill/>
        </p:spPr>
        <p:txBody>
          <a:bodyPr wrap="square" rtlCol="0">
            <a:spAutoFit/>
          </a:bodyPr>
          <a:lstStyle/>
          <a:p>
            <a:r>
              <a:rPr lang="en-US" sz="3200" b="1" dirty="0" smtClean="0">
                <a:solidFill>
                  <a:srgbClr val="002060"/>
                </a:solidFill>
                <a:latin typeface="Cambria" panose="02040503050406030204" pitchFamily="18" charset="0"/>
              </a:rPr>
              <a:t>RESULTS</a:t>
            </a:r>
            <a:endParaRPr lang="en-US" sz="3200" b="1" dirty="0">
              <a:solidFill>
                <a:srgbClr val="002060"/>
              </a:solidFill>
              <a:latin typeface="Cambria" panose="02040503050406030204" pitchFamily="18" charset="0"/>
            </a:endParaRPr>
          </a:p>
        </p:txBody>
      </p:sp>
      <p:sp>
        <p:nvSpPr>
          <p:cNvPr id="6" name="Rounded Rectangle 5"/>
          <p:cNvSpPr/>
          <p:nvPr/>
        </p:nvSpPr>
        <p:spPr>
          <a:xfrm>
            <a:off x="26006926" y="19334142"/>
            <a:ext cx="16010732" cy="362061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600" dirty="0" smtClean="0">
                <a:solidFill>
                  <a:prstClr val="black"/>
                </a:solidFill>
                <a:latin typeface="Cambria" panose="02040503050406030204" pitchFamily="18" charset="0"/>
              </a:rPr>
              <a:t>A </a:t>
            </a:r>
            <a:r>
              <a:rPr lang="en-US" sz="2600" dirty="0">
                <a:solidFill>
                  <a:prstClr val="black"/>
                </a:solidFill>
                <a:latin typeface="Cambria" panose="02040503050406030204" pitchFamily="18" charset="0"/>
              </a:rPr>
              <a:t>sample larger than 24 responses may increase the likelihood of the Bonferroni test to detect differences in the majors. Overall, there were no findings of statistical significance between the dependent and independent </a:t>
            </a:r>
            <a:r>
              <a:rPr lang="en-US" sz="2600" dirty="0" smtClean="0">
                <a:solidFill>
                  <a:prstClr val="black"/>
                </a:solidFill>
                <a:latin typeface="Cambria" panose="02040503050406030204" pitchFamily="18" charset="0"/>
              </a:rPr>
              <a:t>variables. A crosstabulation </a:t>
            </a:r>
            <a:r>
              <a:rPr lang="en-US" sz="2600" dirty="0">
                <a:solidFill>
                  <a:prstClr val="black"/>
                </a:solidFill>
                <a:latin typeface="Cambria" panose="02040503050406030204" pitchFamily="18" charset="0"/>
              </a:rPr>
              <a:t>was performed that totaled data from each major for each factor of the Likert Scale. Responses from only the </a:t>
            </a:r>
            <a:r>
              <a:rPr lang="en-US" sz="2600" i="1" dirty="0">
                <a:solidFill>
                  <a:prstClr val="black"/>
                </a:solidFill>
                <a:latin typeface="Cambria" panose="02040503050406030204" pitchFamily="18" charset="0"/>
              </a:rPr>
              <a:t>somewhat important, very important</a:t>
            </a:r>
            <a:r>
              <a:rPr lang="en-US" sz="2600" dirty="0">
                <a:solidFill>
                  <a:prstClr val="black"/>
                </a:solidFill>
                <a:latin typeface="Cambria" panose="02040503050406030204" pitchFamily="18" charset="0"/>
              </a:rPr>
              <a:t> and </a:t>
            </a:r>
            <a:r>
              <a:rPr lang="en-US" sz="2600" i="1" dirty="0">
                <a:solidFill>
                  <a:prstClr val="black"/>
                </a:solidFill>
                <a:latin typeface="Cambria" panose="02040503050406030204" pitchFamily="18" charset="0"/>
              </a:rPr>
              <a:t>extremely important</a:t>
            </a:r>
            <a:r>
              <a:rPr lang="en-US" sz="2600" dirty="0">
                <a:solidFill>
                  <a:prstClr val="black"/>
                </a:solidFill>
                <a:latin typeface="Cambria" panose="02040503050406030204" pitchFamily="18" charset="0"/>
              </a:rPr>
              <a:t> </a:t>
            </a:r>
            <a:r>
              <a:rPr lang="en-US" sz="2600" dirty="0" smtClean="0">
                <a:solidFill>
                  <a:prstClr val="black"/>
                </a:solidFill>
                <a:latin typeface="Cambria" panose="02040503050406030204" pitchFamily="18" charset="0"/>
              </a:rPr>
              <a:t>categories. The </a:t>
            </a:r>
            <a:r>
              <a:rPr lang="en-US" sz="2600" dirty="0">
                <a:solidFill>
                  <a:prstClr val="black"/>
                </a:solidFill>
                <a:latin typeface="Cambria" panose="02040503050406030204" pitchFamily="18" charset="0"/>
              </a:rPr>
              <a:t>factors were ranked by importance based on the total calculated responses. Each major’s individual rank of the 14 factors were used to determine a mean for each factor. The factors were then ranked based on the mean score to obtain an overall rank of the factors based on the level of importance designated from each </a:t>
            </a:r>
            <a:r>
              <a:rPr lang="en-US" sz="2600" dirty="0" smtClean="0">
                <a:solidFill>
                  <a:prstClr val="black"/>
                </a:solidFill>
                <a:latin typeface="Cambria" panose="02040503050406030204" pitchFamily="18" charset="0"/>
              </a:rPr>
              <a:t>major. The table displays the results, with considerations from </a:t>
            </a:r>
            <a:r>
              <a:rPr lang="en-US" sz="2600" dirty="0">
                <a:solidFill>
                  <a:prstClr val="black"/>
                </a:solidFill>
                <a:latin typeface="Cambria" panose="02040503050406030204" pitchFamily="18" charset="0"/>
              </a:rPr>
              <a:t>reviewed literature and crosstabulation </a:t>
            </a:r>
            <a:r>
              <a:rPr lang="en-US" sz="2600" dirty="0" smtClean="0">
                <a:solidFill>
                  <a:prstClr val="black"/>
                </a:solidFill>
                <a:latin typeface="Cambria" panose="02040503050406030204" pitchFamily="18" charset="0"/>
              </a:rPr>
              <a:t>analysis, of which factors are </a:t>
            </a:r>
            <a:r>
              <a:rPr lang="en-US" sz="2600" dirty="0">
                <a:solidFill>
                  <a:prstClr val="black"/>
                </a:solidFill>
                <a:latin typeface="Cambria" panose="02040503050406030204" pitchFamily="18" charset="0"/>
              </a:rPr>
              <a:t>potentially the most important </a:t>
            </a:r>
            <a:r>
              <a:rPr lang="en-US" sz="2600" dirty="0" smtClean="0">
                <a:solidFill>
                  <a:prstClr val="black"/>
                </a:solidFill>
                <a:latin typeface="Cambria" panose="02040503050406030204" pitchFamily="18" charset="0"/>
              </a:rPr>
              <a:t>regarding </a:t>
            </a:r>
            <a:r>
              <a:rPr lang="en-US" sz="2600" dirty="0">
                <a:solidFill>
                  <a:prstClr val="black"/>
                </a:solidFill>
                <a:latin typeface="Cambria" panose="02040503050406030204" pitchFamily="18" charset="0"/>
              </a:rPr>
              <a:t>attracting women to aviation. </a:t>
            </a:r>
          </a:p>
        </p:txBody>
      </p:sp>
      <p:sp>
        <p:nvSpPr>
          <p:cNvPr id="8" name="Rounded Rectangle 7"/>
          <p:cNvSpPr/>
          <p:nvPr/>
        </p:nvSpPr>
        <p:spPr>
          <a:xfrm>
            <a:off x="8477829" y="19248305"/>
            <a:ext cx="5557881" cy="4252303"/>
          </a:xfrm>
          <a:prstGeom prst="roundRect">
            <a:avLst/>
          </a:prstGeom>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lvl="0" algn="just"/>
            <a:r>
              <a:rPr lang="en-US" sz="2600" dirty="0">
                <a:solidFill>
                  <a:prstClr val="black"/>
                </a:solidFill>
                <a:latin typeface="Cambria" panose="02040503050406030204" pitchFamily="18" charset="0"/>
              </a:rPr>
              <a:t>F</a:t>
            </a:r>
            <a:r>
              <a:rPr lang="en-US" sz="2600" dirty="0" smtClean="0">
                <a:solidFill>
                  <a:prstClr val="black"/>
                </a:solidFill>
                <a:latin typeface="Cambria" panose="02040503050406030204" pitchFamily="18" charset="0"/>
              </a:rPr>
              <a:t>indings </a:t>
            </a:r>
            <a:r>
              <a:rPr lang="en-US" sz="2600" dirty="0">
                <a:solidFill>
                  <a:prstClr val="black"/>
                </a:solidFill>
                <a:latin typeface="Cambria" panose="02040503050406030204" pitchFamily="18" charset="0"/>
              </a:rPr>
              <a:t>in previous research </a:t>
            </a:r>
            <a:r>
              <a:rPr lang="en-US" sz="2600" dirty="0" smtClean="0">
                <a:solidFill>
                  <a:prstClr val="black"/>
                </a:solidFill>
                <a:latin typeface="Cambria" panose="02040503050406030204" pitchFamily="18" charset="0"/>
              </a:rPr>
              <a:t>identified 14 </a:t>
            </a:r>
            <a:r>
              <a:rPr lang="en-US" sz="2600" dirty="0">
                <a:solidFill>
                  <a:prstClr val="black"/>
                </a:solidFill>
                <a:latin typeface="Cambria" panose="02040503050406030204" pitchFamily="18" charset="0"/>
              </a:rPr>
              <a:t>factors </a:t>
            </a:r>
            <a:r>
              <a:rPr lang="en-US" sz="2600" dirty="0" smtClean="0">
                <a:solidFill>
                  <a:prstClr val="black"/>
                </a:solidFill>
                <a:latin typeface="Cambria" panose="02040503050406030204" pitchFamily="18" charset="0"/>
              </a:rPr>
              <a:t>as important </a:t>
            </a:r>
            <a:r>
              <a:rPr lang="en-US" sz="2600" dirty="0">
                <a:solidFill>
                  <a:prstClr val="black"/>
                </a:solidFill>
                <a:latin typeface="Cambria" panose="02040503050406030204" pitchFamily="18" charset="0"/>
              </a:rPr>
              <a:t>for women and their respective </a:t>
            </a:r>
            <a:r>
              <a:rPr lang="en-US" sz="2600" dirty="0" smtClean="0">
                <a:solidFill>
                  <a:prstClr val="black"/>
                </a:solidFill>
                <a:latin typeface="Cambria" panose="02040503050406030204" pitchFamily="18" charset="0"/>
              </a:rPr>
              <a:t>industry. Of </a:t>
            </a:r>
            <a:r>
              <a:rPr lang="en-US" sz="2600" dirty="0">
                <a:solidFill>
                  <a:prstClr val="black"/>
                </a:solidFill>
                <a:latin typeface="Cambria" panose="02040503050406030204" pitchFamily="18" charset="0"/>
              </a:rPr>
              <a:t>the 14, six </a:t>
            </a:r>
            <a:r>
              <a:rPr lang="en-US" sz="2600" dirty="0" smtClean="0">
                <a:solidFill>
                  <a:prstClr val="black"/>
                </a:solidFill>
                <a:latin typeface="Cambria" panose="02040503050406030204" pitchFamily="18" charset="0"/>
              </a:rPr>
              <a:t>were </a:t>
            </a:r>
            <a:r>
              <a:rPr lang="en-US" sz="2600" dirty="0">
                <a:solidFill>
                  <a:prstClr val="black"/>
                </a:solidFill>
                <a:latin typeface="Cambria" panose="02040503050406030204" pitchFamily="18" charset="0"/>
              </a:rPr>
              <a:t>identified as important to all three industries, and are shown in boldface in the Table. </a:t>
            </a:r>
            <a:r>
              <a:rPr lang="en-US" sz="2600" dirty="0" smtClean="0">
                <a:solidFill>
                  <a:prstClr val="black"/>
                </a:solidFill>
                <a:latin typeface="Cambria" panose="02040503050406030204" pitchFamily="18" charset="0"/>
              </a:rPr>
              <a:t>Overall</a:t>
            </a:r>
            <a:r>
              <a:rPr lang="en-US" sz="2600" dirty="0">
                <a:solidFill>
                  <a:prstClr val="black"/>
                </a:solidFill>
                <a:latin typeface="Cambria" panose="02040503050406030204" pitchFamily="18" charset="0"/>
              </a:rPr>
              <a:t>, 24 out of a possible 91 responses were </a:t>
            </a:r>
            <a:r>
              <a:rPr lang="en-US" sz="2600" dirty="0" smtClean="0">
                <a:solidFill>
                  <a:prstClr val="black"/>
                </a:solidFill>
                <a:latin typeface="Cambria" panose="02040503050406030204" pitchFamily="18" charset="0"/>
              </a:rPr>
              <a:t>recorded - 34 </a:t>
            </a:r>
            <a:r>
              <a:rPr lang="en-US" sz="2600" dirty="0">
                <a:solidFill>
                  <a:prstClr val="black"/>
                </a:solidFill>
                <a:latin typeface="Cambria" panose="02040503050406030204" pitchFamily="18" charset="0"/>
              </a:rPr>
              <a:t>females (37</a:t>
            </a:r>
            <a:r>
              <a:rPr lang="en-US" sz="2600" dirty="0" smtClean="0">
                <a:solidFill>
                  <a:prstClr val="black"/>
                </a:solidFill>
                <a:latin typeface="Cambria" panose="02040503050406030204" pitchFamily="18" charset="0"/>
              </a:rPr>
              <a:t>%) and 59 </a:t>
            </a:r>
            <a:r>
              <a:rPr lang="en-US" sz="2600" dirty="0">
                <a:solidFill>
                  <a:prstClr val="black"/>
                </a:solidFill>
                <a:latin typeface="Cambria" panose="02040503050406030204" pitchFamily="18" charset="0"/>
              </a:rPr>
              <a:t>males (63</a:t>
            </a:r>
            <a:r>
              <a:rPr lang="en-US" sz="2600" dirty="0" smtClean="0">
                <a:solidFill>
                  <a:prstClr val="black"/>
                </a:solidFill>
                <a:latin typeface="Cambria" panose="02040503050406030204" pitchFamily="18" charset="0"/>
              </a:rPr>
              <a:t>%)</a:t>
            </a:r>
            <a:endParaRPr lang="en-US" sz="2600" dirty="0">
              <a:solidFill>
                <a:prstClr val="black"/>
              </a:solidFill>
              <a:latin typeface="Cambria" panose="02040503050406030204" pitchFamily="18" charset="0"/>
            </a:endParaRPr>
          </a:p>
        </p:txBody>
      </p:sp>
      <p:sp>
        <p:nvSpPr>
          <p:cNvPr id="45" name="Rounded Rectangle 44"/>
          <p:cNvSpPr/>
          <p:nvPr/>
        </p:nvSpPr>
        <p:spPr>
          <a:xfrm>
            <a:off x="14035710" y="19244519"/>
            <a:ext cx="5555312" cy="4252303"/>
          </a:xfrm>
          <a:prstGeom prst="roundRect">
            <a:avLst/>
          </a:prstGeom>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lvl="0" algn="just"/>
            <a:r>
              <a:rPr lang="en-US" sz="2600" dirty="0">
                <a:solidFill>
                  <a:prstClr val="black"/>
                </a:solidFill>
                <a:latin typeface="Cambria" panose="02040503050406030204" pitchFamily="18" charset="0"/>
              </a:rPr>
              <a:t>Cronbach’s Alpha determined </a:t>
            </a:r>
            <a:r>
              <a:rPr lang="en-US" sz="2600" dirty="0" smtClean="0">
                <a:solidFill>
                  <a:prstClr val="black"/>
                </a:solidFill>
                <a:latin typeface="Cambria" panose="02040503050406030204" pitchFamily="18" charset="0"/>
              </a:rPr>
              <a:t>a high </a:t>
            </a:r>
            <a:r>
              <a:rPr lang="en-US" sz="2600" dirty="0">
                <a:solidFill>
                  <a:prstClr val="black"/>
                </a:solidFill>
                <a:latin typeface="Cambria" panose="02040503050406030204" pitchFamily="18" charset="0"/>
              </a:rPr>
              <a:t>level of </a:t>
            </a:r>
            <a:r>
              <a:rPr lang="en-US" sz="2600" dirty="0" smtClean="0">
                <a:solidFill>
                  <a:prstClr val="black"/>
                </a:solidFill>
                <a:latin typeface="Cambria" panose="02040503050406030204" pitchFamily="18" charset="0"/>
              </a:rPr>
              <a:t>reliability (α </a:t>
            </a:r>
            <a:r>
              <a:rPr lang="en-US" sz="2600" dirty="0">
                <a:solidFill>
                  <a:prstClr val="black"/>
                </a:solidFill>
                <a:latin typeface="Cambria" panose="02040503050406030204" pitchFamily="18" charset="0"/>
              </a:rPr>
              <a:t>= </a:t>
            </a:r>
            <a:r>
              <a:rPr lang="en-US" sz="2600" dirty="0" smtClean="0">
                <a:solidFill>
                  <a:prstClr val="black"/>
                </a:solidFill>
                <a:latin typeface="Cambria" panose="02040503050406030204" pitchFamily="18" charset="0"/>
              </a:rPr>
              <a:t>0.902). Pearson’s </a:t>
            </a:r>
            <a:r>
              <a:rPr lang="en-US" sz="2600" dirty="0">
                <a:solidFill>
                  <a:prstClr val="black"/>
                </a:solidFill>
                <a:latin typeface="Cambria" panose="02040503050406030204" pitchFamily="18" charset="0"/>
              </a:rPr>
              <a:t>Chi-squared Test for Independence </a:t>
            </a:r>
            <a:r>
              <a:rPr lang="en-US" sz="2600" dirty="0" smtClean="0">
                <a:solidFill>
                  <a:prstClr val="black"/>
                </a:solidFill>
                <a:latin typeface="Cambria" panose="02040503050406030204" pitchFamily="18" charset="0"/>
              </a:rPr>
              <a:t>tested the </a:t>
            </a:r>
            <a:r>
              <a:rPr lang="en-US" sz="2600" dirty="0">
                <a:solidFill>
                  <a:prstClr val="black"/>
                </a:solidFill>
                <a:latin typeface="Cambria" panose="02040503050406030204" pitchFamily="18" charset="0"/>
              </a:rPr>
              <a:t>H</a:t>
            </a:r>
            <a:r>
              <a:rPr lang="en-US" sz="2600" baseline="-25000" dirty="0">
                <a:solidFill>
                  <a:prstClr val="black"/>
                </a:solidFill>
                <a:latin typeface="Cambria" panose="02040503050406030204" pitchFamily="18" charset="0"/>
              </a:rPr>
              <a:t>0</a:t>
            </a:r>
            <a:r>
              <a:rPr lang="en-US" sz="2600" dirty="0">
                <a:solidFill>
                  <a:prstClr val="black"/>
                </a:solidFill>
                <a:latin typeface="Cambria" panose="02040503050406030204" pitchFamily="18" charset="0"/>
              </a:rPr>
              <a:t> that the 14 factors are independent of the three aviation </a:t>
            </a:r>
            <a:r>
              <a:rPr lang="en-US" sz="2600" dirty="0" smtClean="0">
                <a:solidFill>
                  <a:prstClr val="black"/>
                </a:solidFill>
                <a:latin typeface="Cambria" panose="02040503050406030204" pitchFamily="18" charset="0"/>
              </a:rPr>
              <a:t>majors, based </a:t>
            </a:r>
            <a:r>
              <a:rPr lang="en-US" sz="2600" dirty="0">
                <a:solidFill>
                  <a:prstClr val="black"/>
                </a:solidFill>
                <a:latin typeface="Cambria" panose="02040503050406030204" pitchFamily="18" charset="0"/>
              </a:rPr>
              <a:t>on a probability of a Type 1 error (</a:t>
            </a:r>
            <a:r>
              <a:rPr lang="en-US" sz="2600" dirty="0" smtClean="0">
                <a:solidFill>
                  <a:prstClr val="black"/>
                </a:solidFill>
                <a:latin typeface="Cambria" panose="02040503050406030204" pitchFamily="18" charset="0"/>
              </a:rPr>
              <a:t>α = </a:t>
            </a:r>
            <a:r>
              <a:rPr lang="en-US" sz="2600" dirty="0">
                <a:solidFill>
                  <a:prstClr val="black"/>
                </a:solidFill>
                <a:latin typeface="Cambria" panose="02040503050406030204" pitchFamily="18" charset="0"/>
              </a:rPr>
              <a:t>0.050</a:t>
            </a:r>
            <a:r>
              <a:rPr lang="en-US" sz="2600" dirty="0" smtClean="0">
                <a:solidFill>
                  <a:prstClr val="black"/>
                </a:solidFill>
                <a:latin typeface="Cambria" panose="02040503050406030204" pitchFamily="18" charset="0"/>
              </a:rPr>
              <a:t>); </a:t>
            </a:r>
            <a:r>
              <a:rPr lang="en-US" sz="2600" i="1" dirty="0" smtClean="0">
                <a:solidFill>
                  <a:prstClr val="black"/>
                </a:solidFill>
                <a:latin typeface="Cambria" panose="02040503050406030204" pitchFamily="18" charset="0"/>
              </a:rPr>
              <a:t>X</a:t>
            </a:r>
            <a:r>
              <a:rPr lang="en-US" sz="2600" i="1" baseline="30000" dirty="0" smtClean="0">
                <a:solidFill>
                  <a:prstClr val="black"/>
                </a:solidFill>
                <a:latin typeface="Cambria" panose="02040503050406030204" pitchFamily="18" charset="0"/>
              </a:rPr>
              <a:t>2</a:t>
            </a:r>
            <a:r>
              <a:rPr lang="en-US" sz="2600" dirty="0" smtClean="0">
                <a:solidFill>
                  <a:prstClr val="black"/>
                </a:solidFill>
                <a:latin typeface="Cambria" panose="02040503050406030204" pitchFamily="18" charset="0"/>
              </a:rPr>
              <a:t>(91, N=24) = 107.362, p&lt;0.116</a:t>
            </a:r>
            <a:r>
              <a:rPr lang="en-US" sz="2600" dirty="0">
                <a:solidFill>
                  <a:prstClr val="black"/>
                </a:solidFill>
                <a:latin typeface="Cambria" panose="02040503050406030204" pitchFamily="18" charset="0"/>
              </a:rPr>
              <a:t>, </a:t>
            </a:r>
            <a:r>
              <a:rPr lang="en-US" sz="2600" dirty="0" smtClean="0">
                <a:solidFill>
                  <a:prstClr val="black"/>
                </a:solidFill>
                <a:latin typeface="Cambria" panose="02040503050406030204" pitchFamily="18" charset="0"/>
              </a:rPr>
              <a:t>and found the </a:t>
            </a:r>
            <a:r>
              <a:rPr lang="en-US" sz="2600" dirty="0">
                <a:solidFill>
                  <a:prstClr val="black"/>
                </a:solidFill>
                <a:latin typeface="Cambria" panose="02040503050406030204" pitchFamily="18" charset="0"/>
              </a:rPr>
              <a:t>variables </a:t>
            </a:r>
            <a:r>
              <a:rPr lang="en-US" sz="2600" dirty="0" smtClean="0">
                <a:solidFill>
                  <a:prstClr val="black"/>
                </a:solidFill>
                <a:latin typeface="Cambria" panose="02040503050406030204" pitchFamily="18" charset="0"/>
              </a:rPr>
              <a:t>not </a:t>
            </a:r>
            <a:r>
              <a:rPr lang="en-US" sz="2600" dirty="0">
                <a:solidFill>
                  <a:prstClr val="black"/>
                </a:solidFill>
                <a:latin typeface="Cambria" panose="02040503050406030204" pitchFamily="18" charset="0"/>
              </a:rPr>
              <a:t>statistically significant. </a:t>
            </a:r>
          </a:p>
        </p:txBody>
      </p:sp>
      <p:sp>
        <p:nvSpPr>
          <p:cNvPr id="46" name="Rounded Rectangle 45"/>
          <p:cNvSpPr/>
          <p:nvPr/>
        </p:nvSpPr>
        <p:spPr>
          <a:xfrm>
            <a:off x="8477828" y="23521764"/>
            <a:ext cx="5557881" cy="4252303"/>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lvl="0" algn="just"/>
            <a:r>
              <a:rPr lang="en-US" sz="2600" dirty="0">
                <a:solidFill>
                  <a:prstClr val="black"/>
                </a:solidFill>
                <a:latin typeface="Cambria" panose="02040503050406030204" pitchFamily="18" charset="0"/>
              </a:rPr>
              <a:t>One-way Analysis of Variance (ANOVA) Test conducted on each of the 14 </a:t>
            </a:r>
            <a:r>
              <a:rPr lang="en-US" sz="2600" dirty="0" smtClean="0">
                <a:solidFill>
                  <a:prstClr val="black"/>
                </a:solidFill>
                <a:latin typeface="Cambria" panose="02040503050406030204" pitchFamily="18" charset="0"/>
              </a:rPr>
              <a:t>factors determined T8</a:t>
            </a:r>
            <a:r>
              <a:rPr lang="en-US" sz="2600" dirty="0">
                <a:solidFill>
                  <a:prstClr val="black"/>
                </a:solidFill>
                <a:latin typeface="Cambria" panose="02040503050406030204" pitchFamily="18" charset="0"/>
              </a:rPr>
              <a:t>: Opportunity to use Technical Knowledge and T9: Opportunity to Balance Professional/ Family Life </a:t>
            </a:r>
            <a:r>
              <a:rPr lang="en-US" sz="2600" dirty="0" smtClean="0">
                <a:solidFill>
                  <a:prstClr val="black"/>
                </a:solidFill>
                <a:latin typeface="Cambria" panose="02040503050406030204" pitchFamily="18" charset="0"/>
              </a:rPr>
              <a:t>as statistically significant.</a:t>
            </a:r>
          </a:p>
          <a:p>
            <a:pPr lvl="0" algn="ctr"/>
            <a:r>
              <a:rPr lang="en-US" sz="2600" dirty="0" smtClean="0">
                <a:solidFill>
                  <a:prstClr val="black"/>
                </a:solidFill>
                <a:latin typeface="Cambria" panose="02040503050406030204" pitchFamily="18" charset="0"/>
              </a:rPr>
              <a:t>T8</a:t>
            </a:r>
            <a:r>
              <a:rPr lang="en-US" sz="2600" dirty="0">
                <a:solidFill>
                  <a:prstClr val="black"/>
                </a:solidFill>
                <a:latin typeface="Cambria" panose="02040503050406030204" pitchFamily="18" charset="0"/>
              </a:rPr>
              <a:t>: (</a:t>
            </a:r>
            <a:r>
              <a:rPr lang="en-US" sz="2600" i="1" dirty="0">
                <a:solidFill>
                  <a:prstClr val="black"/>
                </a:solidFill>
                <a:latin typeface="Cambria" panose="02040503050406030204" pitchFamily="18" charset="0"/>
              </a:rPr>
              <a:t>F</a:t>
            </a:r>
            <a:r>
              <a:rPr lang="en-US" sz="2600" dirty="0">
                <a:solidFill>
                  <a:prstClr val="black"/>
                </a:solidFill>
                <a:latin typeface="Cambria" panose="02040503050406030204" pitchFamily="18" charset="0"/>
              </a:rPr>
              <a:t>(2, 21) = 4.032, p = .003</a:t>
            </a:r>
            <a:r>
              <a:rPr lang="en-US" sz="2600" dirty="0" smtClean="0">
                <a:solidFill>
                  <a:prstClr val="black"/>
                </a:solidFill>
                <a:latin typeface="Cambria" panose="02040503050406030204" pitchFamily="18" charset="0"/>
              </a:rPr>
              <a:t>) </a:t>
            </a:r>
          </a:p>
          <a:p>
            <a:pPr lvl="0" algn="ctr"/>
            <a:r>
              <a:rPr lang="en-US" sz="2600" dirty="0" smtClean="0">
                <a:solidFill>
                  <a:prstClr val="black"/>
                </a:solidFill>
                <a:latin typeface="Cambria" panose="02040503050406030204" pitchFamily="18" charset="0"/>
              </a:rPr>
              <a:t>T9</a:t>
            </a:r>
            <a:r>
              <a:rPr lang="en-US" sz="2600" dirty="0">
                <a:solidFill>
                  <a:prstClr val="black"/>
                </a:solidFill>
                <a:latin typeface="Cambria" panose="02040503050406030204" pitchFamily="18" charset="0"/>
              </a:rPr>
              <a:t>: (</a:t>
            </a:r>
            <a:r>
              <a:rPr lang="en-US" sz="2600" i="1" dirty="0">
                <a:solidFill>
                  <a:prstClr val="black"/>
                </a:solidFill>
                <a:latin typeface="Cambria" panose="02040503050406030204" pitchFamily="18" charset="0"/>
              </a:rPr>
              <a:t>F</a:t>
            </a:r>
            <a:r>
              <a:rPr lang="en-US" sz="2600" dirty="0">
                <a:solidFill>
                  <a:prstClr val="black"/>
                </a:solidFill>
                <a:latin typeface="Cambria" panose="02040503050406030204" pitchFamily="18" charset="0"/>
              </a:rPr>
              <a:t>(2, 21) = 3.779, p = .040</a:t>
            </a:r>
            <a:r>
              <a:rPr lang="en-US" sz="2600" dirty="0" smtClean="0">
                <a:solidFill>
                  <a:prstClr val="black"/>
                </a:solidFill>
                <a:latin typeface="Cambria" panose="02040503050406030204" pitchFamily="18" charset="0"/>
              </a:rPr>
              <a:t>)</a:t>
            </a:r>
            <a:endParaRPr lang="en-US" sz="2600" dirty="0">
              <a:solidFill>
                <a:prstClr val="black"/>
              </a:solidFill>
              <a:latin typeface="Cambria" panose="02040503050406030204" pitchFamily="18" charset="0"/>
            </a:endParaRPr>
          </a:p>
        </p:txBody>
      </p:sp>
      <p:sp>
        <p:nvSpPr>
          <p:cNvPr id="47" name="Rounded Rectangle 46"/>
          <p:cNvSpPr/>
          <p:nvPr/>
        </p:nvSpPr>
        <p:spPr>
          <a:xfrm>
            <a:off x="14035709" y="23517978"/>
            <a:ext cx="5557881" cy="4252303"/>
          </a:xfrm>
          <a:prstGeom prst="roundRect">
            <a:avLst/>
          </a:prstGeom>
          <a:ln>
            <a:solidFill>
              <a:srgbClr val="0070C0"/>
            </a:solidFill>
          </a:ln>
        </p:spPr>
        <p:style>
          <a:lnRef idx="2">
            <a:schemeClr val="accent1"/>
          </a:lnRef>
          <a:fillRef idx="1">
            <a:schemeClr val="lt1"/>
          </a:fillRef>
          <a:effectRef idx="0">
            <a:schemeClr val="accent1"/>
          </a:effectRef>
          <a:fontRef idx="minor">
            <a:schemeClr val="dk1"/>
          </a:fontRef>
        </p:style>
        <p:txBody>
          <a:bodyPr rtlCol="0" anchor="ctr"/>
          <a:lstStyle/>
          <a:p>
            <a:pPr lvl="0" algn="just"/>
            <a:r>
              <a:rPr lang="en-US" sz="2600" dirty="0" smtClean="0">
                <a:solidFill>
                  <a:prstClr val="black"/>
                </a:solidFill>
                <a:latin typeface="Cambria" panose="02040503050406030204" pitchFamily="18" charset="0"/>
              </a:rPr>
              <a:t>Bonferroni </a:t>
            </a:r>
            <a:r>
              <a:rPr lang="en-US" sz="2600" dirty="0">
                <a:solidFill>
                  <a:prstClr val="black"/>
                </a:solidFill>
                <a:latin typeface="Cambria" panose="02040503050406030204" pitchFamily="18" charset="0"/>
              </a:rPr>
              <a:t>Post Hoc Test for Multiple Comparisons was </a:t>
            </a:r>
            <a:r>
              <a:rPr lang="en-US" sz="2600" dirty="0" smtClean="0">
                <a:solidFill>
                  <a:prstClr val="black"/>
                </a:solidFill>
                <a:latin typeface="Cambria" panose="02040503050406030204" pitchFamily="18" charset="0"/>
              </a:rPr>
              <a:t>performed on T8 </a:t>
            </a:r>
            <a:r>
              <a:rPr lang="en-US" sz="2600" dirty="0">
                <a:solidFill>
                  <a:prstClr val="black"/>
                </a:solidFill>
                <a:latin typeface="Cambria" panose="02040503050406030204" pitchFamily="18" charset="0"/>
              </a:rPr>
              <a:t>&amp; </a:t>
            </a:r>
            <a:r>
              <a:rPr lang="en-US" sz="2600" dirty="0" smtClean="0">
                <a:solidFill>
                  <a:prstClr val="black"/>
                </a:solidFill>
                <a:latin typeface="Cambria" panose="02040503050406030204" pitchFamily="18" charset="0"/>
              </a:rPr>
              <a:t>T9, to </a:t>
            </a:r>
            <a:r>
              <a:rPr lang="en-US" sz="2600" dirty="0">
                <a:solidFill>
                  <a:prstClr val="black"/>
                </a:solidFill>
                <a:latin typeface="Cambria" panose="02040503050406030204" pitchFamily="18" charset="0"/>
              </a:rPr>
              <a:t>determine which means (aviation majors) were different. </a:t>
            </a:r>
            <a:r>
              <a:rPr lang="en-US" sz="2600" dirty="0" smtClean="0">
                <a:solidFill>
                  <a:prstClr val="black"/>
                </a:solidFill>
                <a:latin typeface="Cambria" panose="02040503050406030204" pitchFamily="18" charset="0"/>
              </a:rPr>
              <a:t>The difference </a:t>
            </a:r>
            <a:r>
              <a:rPr lang="en-US" sz="2600" dirty="0">
                <a:solidFill>
                  <a:prstClr val="black"/>
                </a:solidFill>
                <a:latin typeface="Cambria" panose="02040503050406030204" pitchFamily="18" charset="0"/>
              </a:rPr>
              <a:t>in </a:t>
            </a:r>
            <a:r>
              <a:rPr lang="en-US" sz="2600" dirty="0" smtClean="0">
                <a:solidFill>
                  <a:prstClr val="black"/>
                </a:solidFill>
                <a:latin typeface="Cambria" panose="02040503050406030204" pitchFamily="18" charset="0"/>
              </a:rPr>
              <a:t>means </a:t>
            </a:r>
            <a:r>
              <a:rPr lang="en-US" sz="2600" dirty="0">
                <a:solidFill>
                  <a:prstClr val="black"/>
                </a:solidFill>
                <a:latin typeface="Cambria" panose="02040503050406030204" pitchFamily="18" charset="0"/>
              </a:rPr>
              <a:t>of the responses for each possible combination of majors were determined to not be significant at α = 0.05.</a:t>
            </a:r>
          </a:p>
        </p:txBody>
      </p:sp>
    </p:spTree>
    <p:extLst>
      <p:ext uri="{BB962C8B-B14F-4D97-AF65-F5344CB8AC3E}">
        <p14:creationId xmlns:p14="http://schemas.microsoft.com/office/powerpoint/2010/main" val="35411691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3635</TotalTime>
  <Words>1523</Words>
  <Application>Microsoft Office PowerPoint</Application>
  <PresentationFormat>Custom</PresentationFormat>
  <Paragraphs>79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Cambria</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Dekiyra Love</dc:creator>
  <cp:lastModifiedBy>University Aviation</cp:lastModifiedBy>
  <cp:revision>91</cp:revision>
  <dcterms:created xsi:type="dcterms:W3CDTF">2015-06-18T03:37:23Z</dcterms:created>
  <dcterms:modified xsi:type="dcterms:W3CDTF">2015-09-08T21:53:21Z</dcterms:modified>
</cp:coreProperties>
</file>