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6" r:id="rId4"/>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4701" autoAdjust="0"/>
  </p:normalViewPr>
  <p:slideViewPr>
    <p:cSldViewPr snapToGrid="0" snapToObjects="1" showGuides="1">
      <p:cViewPr>
        <p:scale>
          <a:sx n="33" d="100"/>
          <a:sy n="33" d="100"/>
        </p:scale>
        <p:origin x="-3552" y="-3282"/>
      </p:cViewPr>
      <p:guideLst>
        <p:guide orient="horz" pos="3318"/>
        <p:guide orient="horz" pos="288"/>
        <p:guide orient="horz" pos="20160"/>
        <p:guide orient="horz"/>
        <p:guide pos="581"/>
        <p:guide pos="270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8/28/2015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dirty="0"/>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8/28/2015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2410307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378481"/>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41"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11587165"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587166"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22258339"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22250400" y="5548749"/>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32914027" y="5548749"/>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32914027" y="6378481"/>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2914027"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32914027"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2914027" y="2567940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32914027" y="26433446"/>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904188" y="14951552"/>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9"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6" y="6295353"/>
            <a:ext cx="13591277"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38" y="5431995"/>
            <a:ext cx="13573126"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22338" y="18240478"/>
            <a:ext cx="1359286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942080" y="17409229"/>
            <a:ext cx="1357312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5154276" y="21595083"/>
            <a:ext cx="1357153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5154276" y="20739663"/>
            <a:ext cx="1357153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5162215" y="6295353"/>
            <a:ext cx="1357153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5154277" y="5431995"/>
            <a:ext cx="135794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9395741" y="5431995"/>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9395741" y="6295353"/>
            <a:ext cx="13576029"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9395741" y="17377122"/>
            <a:ext cx="13576029" cy="754045"/>
          </a:xfrm>
          <a:prstGeom prst="rect">
            <a:avLst/>
          </a:prstGeom>
          <a:noFill/>
        </p:spPr>
        <p:txBody>
          <a:bodyPr wrap="square" lIns="91436" tIns="91436" rIns="91436" bIns="91436" anchor="ctr" anchorCtr="0">
            <a:spAutoFit/>
          </a:bodyPr>
          <a:lstStyle>
            <a:lvl1pPr marL="0" indent="0" algn="ctr">
              <a:buNone/>
              <a:tabLst/>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9390710" y="18157350"/>
            <a:ext cx="1358106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9395741" y="25845657"/>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9395742" y="26625887"/>
            <a:ext cx="1358106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212225"/>
            <a:ext cx="10056813"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922341" y="5348867"/>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02598" y="15043762"/>
            <a:ext cx="1005840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1587163" y="6204287"/>
            <a:ext cx="20720048"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11587164" y="5348867"/>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11587164" y="21896538"/>
            <a:ext cx="20720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11587162" y="21074746"/>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32905536" y="5348867"/>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32905536" y="6212225"/>
            <a:ext cx="10047018"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32905536"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32905536" y="15011402"/>
            <a:ext cx="10052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32905536" y="25669876"/>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32905536" y="26436774"/>
            <a:ext cx="10052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image" Target="../media/image7.png"/><Relationship Id="rId18" Type="http://schemas.openxmlformats.org/officeDocument/2006/relationships/image" Target="../media/image2.wmf"/><Relationship Id="rId3" Type="http://schemas.openxmlformats.org/officeDocument/2006/relationships/vmlDrawing" Target="../drawings/vmlDrawing2.vml"/><Relationship Id="rId7" Type="http://schemas.openxmlformats.org/officeDocument/2006/relationships/oleObject" Target="../embeddings/oleObject6.bin"/><Relationship Id="rId12" Type="http://schemas.openxmlformats.org/officeDocument/2006/relationships/image" Target="../media/image6.png"/><Relationship Id="rId17" Type="http://schemas.openxmlformats.org/officeDocument/2006/relationships/oleObject" Target="../embeddings/oleObject8.bin"/><Relationship Id="rId2" Type="http://schemas.openxmlformats.org/officeDocument/2006/relationships/theme" Target="../theme/theme2.xml"/><Relationship Id="rId16"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5.png"/><Relationship Id="rId5" Type="http://schemas.openxmlformats.org/officeDocument/2006/relationships/image" Target="../media/image3.wmf"/><Relationship Id="rId15" Type="http://schemas.openxmlformats.org/officeDocument/2006/relationships/oleObject" Target="../embeddings/oleObject7.bin"/><Relationship Id="rId10" Type="http://schemas.openxmlformats.org/officeDocument/2006/relationships/image" Target="../media/image10.jpeg"/><Relationship Id="rId4" Type="http://schemas.openxmlformats.org/officeDocument/2006/relationships/oleObject" Target="../embeddings/oleObject5.bin"/><Relationship Id="rId9" Type="http://schemas.openxmlformats.org/officeDocument/2006/relationships/hyperlink" Target="http://www.facebook.com/pages/PosterPresentationscom/217914411419?v=app_4949752878&amp;ref=ts" TargetMode="External"/><Relationship Id="rId14" Type="http://schemas.openxmlformats.org/officeDocument/2006/relationships/image" Target="../media/image8.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image" Target="../media/image7.png"/><Relationship Id="rId18" Type="http://schemas.openxmlformats.org/officeDocument/2006/relationships/image" Target="../media/image2.wmf"/><Relationship Id="rId3" Type="http://schemas.openxmlformats.org/officeDocument/2006/relationships/vmlDrawing" Target="../drawings/vmlDrawing3.vml"/><Relationship Id="rId7" Type="http://schemas.openxmlformats.org/officeDocument/2006/relationships/oleObject" Target="../embeddings/oleObject10.bin"/><Relationship Id="rId12" Type="http://schemas.openxmlformats.org/officeDocument/2006/relationships/image" Target="../media/image6.png"/><Relationship Id="rId17" Type="http://schemas.openxmlformats.org/officeDocument/2006/relationships/oleObject" Target="../embeddings/oleObject12.bin"/><Relationship Id="rId2" Type="http://schemas.openxmlformats.org/officeDocument/2006/relationships/theme" Target="../theme/theme3.xml"/><Relationship Id="rId16" Type="http://schemas.openxmlformats.org/officeDocument/2006/relationships/image" Target="../media/image1.wmf"/><Relationship Id="rId1" Type="http://schemas.openxmlformats.org/officeDocument/2006/relationships/slideLayout" Target="../slideLayouts/slideLayout3.xml"/><Relationship Id="rId6" Type="http://schemas.openxmlformats.org/officeDocument/2006/relationships/image" Target="../media/image9.png"/><Relationship Id="rId11" Type="http://schemas.openxmlformats.org/officeDocument/2006/relationships/image" Target="../media/image5.png"/><Relationship Id="rId5" Type="http://schemas.openxmlformats.org/officeDocument/2006/relationships/image" Target="../media/image3.wmf"/><Relationship Id="rId15" Type="http://schemas.openxmlformats.org/officeDocument/2006/relationships/oleObject" Target="../embeddings/oleObject11.bin"/><Relationship Id="rId10" Type="http://schemas.openxmlformats.org/officeDocument/2006/relationships/image" Target="../media/image10.jpeg"/><Relationship Id="rId4" Type="http://schemas.openxmlformats.org/officeDocument/2006/relationships/oleObject" Target="../embeddings/oleObject9.bin"/><Relationship Id="rId9" Type="http://schemas.openxmlformats.org/officeDocument/2006/relationships/hyperlink" Target="http://www.facebook.com/pages/PosterPresentationscom/217914411419?v=app_4949752878&amp;ref=ts" TargetMode="External"/><Relationship Id="rId14"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0600"/>
            <a:ext cx="43891200" cy="45719"/>
          </a:xfrm>
          <a:prstGeom prst="rect">
            <a:avLst/>
          </a:prstGeom>
          <a:solidFill>
            <a:schemeClr val="accent5">
              <a:lumMod val="50000"/>
            </a:schemeClr>
          </a:solidFill>
          <a:ln w="152400">
            <a:solidFill>
              <a:schemeClr val="accent5">
                <a:lumMod val="50000"/>
              </a:schemeClr>
            </a:solid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1567305" y="32315729"/>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
        <p:nvSpPr>
          <p:cNvPr id="2" name="Rounded Rectangle 1"/>
          <p:cNvSpPr/>
          <p:nvPr userDrawn="1"/>
        </p:nvSpPr>
        <p:spPr>
          <a:xfrm>
            <a:off x="922338"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ounded Rectangle 22"/>
          <p:cNvSpPr/>
          <p:nvPr userDrawn="1"/>
        </p:nvSpPr>
        <p:spPr>
          <a:xfrm>
            <a:off x="11587692"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ounded Rectangle 23"/>
          <p:cNvSpPr/>
          <p:nvPr userDrawn="1"/>
        </p:nvSpPr>
        <p:spPr>
          <a:xfrm>
            <a:off x="22253046"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ounded Rectangle 25"/>
          <p:cNvSpPr/>
          <p:nvPr userDrawn="1"/>
        </p:nvSpPr>
        <p:spPr>
          <a:xfrm>
            <a:off x="32918400"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0" name="Group 29"/>
          <p:cNvGrpSpPr/>
          <p:nvPr userDrawn="1"/>
        </p:nvGrpSpPr>
        <p:grpSpPr>
          <a:xfrm>
            <a:off x="-11225189" y="-1"/>
            <a:ext cx="11018865" cy="32918401"/>
            <a:chOff x="-11225189" y="-1"/>
            <a:chExt cx="11018865" cy="32918401"/>
          </a:xfrm>
        </p:grpSpPr>
        <p:sp>
          <p:nvSpPr>
            <p:cNvPr id="31" name="Rectangle 30"/>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32" name="Straight Connector 31"/>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userDrawn="1"/>
          </p:nvPicPr>
          <p:blipFill>
            <a:blip r:embed="rId4"/>
            <a:stretch>
              <a:fillRect/>
            </a:stretch>
          </p:blipFill>
          <p:spPr>
            <a:xfrm>
              <a:off x="-10740740" y="10261718"/>
              <a:ext cx="1597666" cy="1201935"/>
            </a:xfrm>
            <a:prstGeom prst="rect">
              <a:avLst/>
            </a:prstGeom>
          </p:spPr>
        </p:pic>
        <p:pic>
          <p:nvPicPr>
            <p:cNvPr id="37" name="Picture 36"/>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38" name="Group 37"/>
            <p:cNvGrpSpPr/>
            <p:nvPr userDrawn="1"/>
          </p:nvGrpSpPr>
          <p:grpSpPr>
            <a:xfrm>
              <a:off x="-9744993" y="23540957"/>
              <a:ext cx="7531182" cy="2120439"/>
              <a:chOff x="-4470427" y="11016658"/>
              <a:chExt cx="3470785" cy="974220"/>
            </a:xfrm>
          </p:grpSpPr>
          <p:grpSp>
            <p:nvGrpSpPr>
              <p:cNvPr id="46" name="Group 45"/>
              <p:cNvGrpSpPr/>
              <p:nvPr userDrawn="1"/>
            </p:nvGrpSpPr>
            <p:grpSpPr>
              <a:xfrm>
                <a:off x="-2783495" y="11060886"/>
                <a:ext cx="624431" cy="893535"/>
                <a:chOff x="-3958697" y="11117435"/>
                <a:chExt cx="779338" cy="1280430"/>
              </a:xfrm>
            </p:grpSpPr>
            <p:pic>
              <p:nvPicPr>
                <p:cNvPr id="52" name="Picture 51"/>
                <p:cNvPicPr>
                  <a:picLocks noChangeAspect="1"/>
                </p:cNvPicPr>
                <p:nvPr userDrawn="1"/>
              </p:nvPicPr>
              <p:blipFill>
                <a:blip r:embed="rId6"/>
                <a:stretch>
                  <a:fillRect/>
                </a:stretch>
              </p:blipFill>
              <p:spPr>
                <a:xfrm>
                  <a:off x="-3948160" y="11117435"/>
                  <a:ext cx="768801" cy="1090857"/>
                </a:xfrm>
                <a:prstGeom prst="rect">
                  <a:avLst/>
                </a:prstGeom>
              </p:spPr>
            </p:pic>
            <p:sp>
              <p:nvSpPr>
                <p:cNvPr id="53" name="TextBox 52"/>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47" name="Group 46"/>
              <p:cNvGrpSpPr/>
              <p:nvPr userDrawn="1"/>
            </p:nvGrpSpPr>
            <p:grpSpPr>
              <a:xfrm>
                <a:off x="-2033159" y="11060889"/>
                <a:ext cx="1033517" cy="893529"/>
                <a:chOff x="-2921738" y="11200127"/>
                <a:chExt cx="1420279" cy="1227904"/>
              </a:xfrm>
            </p:grpSpPr>
            <p:pic>
              <p:nvPicPr>
                <p:cNvPr id="50" name="Picture 49"/>
                <p:cNvPicPr>
                  <a:picLocks noChangeAspect="1"/>
                </p:cNvPicPr>
                <p:nvPr userDrawn="1"/>
              </p:nvPicPr>
              <p:blipFill>
                <a:blip r:embed="rId6"/>
                <a:stretch>
                  <a:fillRect/>
                </a:stretch>
              </p:blipFill>
              <p:spPr>
                <a:xfrm>
                  <a:off x="-2921738" y="11200127"/>
                  <a:ext cx="1420279" cy="1029694"/>
                </a:xfrm>
                <a:prstGeom prst="rect">
                  <a:avLst/>
                </a:prstGeom>
              </p:spPr>
            </p:pic>
            <p:sp>
              <p:nvSpPr>
                <p:cNvPr id="51" name="TextBox 50"/>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70427" y="11016658"/>
                <a:ext cx="1098742" cy="847761"/>
              </a:xfrm>
              <a:prstGeom prst="rect">
                <a:avLst/>
              </a:prstGeom>
            </p:spPr>
          </p:pic>
          <p:sp>
            <p:nvSpPr>
              <p:cNvPr id="49" name="TextBox 48"/>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39" name="Group 38"/>
            <p:cNvGrpSpPr/>
            <p:nvPr userDrawn="1"/>
          </p:nvGrpSpPr>
          <p:grpSpPr>
            <a:xfrm>
              <a:off x="-10398793" y="27751410"/>
              <a:ext cx="9323012" cy="2453251"/>
              <a:chOff x="-4754996" y="12734136"/>
              <a:chExt cx="4296559" cy="1127128"/>
            </a:xfrm>
          </p:grpSpPr>
          <p:graphicFrame>
            <p:nvGraphicFramePr>
              <p:cNvPr id="41" name="Object 40"/>
              <p:cNvGraphicFramePr>
                <a:graphicFrameLocks noChangeAspect="1"/>
              </p:cNvGraphicFramePr>
              <p:nvPr userDrawn="1">
                <p:extLst>
                  <p:ext uri="{D42A27DB-BD31-4B8C-83A1-F6EECF244321}">
                    <p14:modId xmlns:p14="http://schemas.microsoft.com/office/powerpoint/2010/main" val="2923600614"/>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082"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43" name="Object 42"/>
              <p:cNvGraphicFramePr>
                <a:graphicFrameLocks noChangeAspect="1"/>
              </p:cNvGraphicFramePr>
              <p:nvPr userDrawn="1">
                <p:extLst>
                  <p:ext uri="{D42A27DB-BD31-4B8C-83A1-F6EECF244321}">
                    <p14:modId xmlns:p14="http://schemas.microsoft.com/office/powerpoint/2010/main" val="3743875991"/>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083"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44" name="TextBox 43"/>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45" name="TextBox 44"/>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54" name="Group 53"/>
          <p:cNvGrpSpPr/>
          <p:nvPr userDrawn="1"/>
        </p:nvGrpSpPr>
        <p:grpSpPr>
          <a:xfrm>
            <a:off x="44157839" y="-55065"/>
            <a:ext cx="11062139" cy="32973465"/>
            <a:chOff x="44157839" y="-55065"/>
            <a:chExt cx="11062139" cy="32973465"/>
          </a:xfrm>
        </p:grpSpPr>
        <p:sp>
          <p:nvSpPr>
            <p:cNvPr id="55" name="Rectangle 5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084"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085"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59" name="Group 58"/>
            <p:cNvGrpSpPr/>
            <p:nvPr userDrawn="1"/>
          </p:nvGrpSpPr>
          <p:grpSpPr>
            <a:xfrm>
              <a:off x="44487207" y="29414560"/>
              <a:ext cx="10354213" cy="1265612"/>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Facebook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60" name="TextBox 5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5363"/>
            <a:ext cx="43891200" cy="1524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dirty="0"/>
          </a:p>
        </p:txBody>
      </p:sp>
      <p:cxnSp>
        <p:nvCxnSpPr>
          <p:cNvPr id="38" name="Straight Connector 37"/>
          <p:cNvCxnSpPr/>
          <p:nvPr/>
        </p:nvCxnSpPr>
        <p:spPr>
          <a:xfrm flipV="1">
            <a:off x="-13946601" y="11526118"/>
            <a:ext cx="13577436" cy="818"/>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1" name="Rounded Rectangle 20"/>
          <p:cNvSpPr/>
          <p:nvPr userDrawn="1"/>
        </p:nvSpPr>
        <p:spPr>
          <a:xfrm>
            <a:off x="922338"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ounded Rectangle 21"/>
          <p:cNvSpPr/>
          <p:nvPr userDrawn="1"/>
        </p:nvSpPr>
        <p:spPr>
          <a:xfrm>
            <a:off x="15154504"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ounded Rectangle 22"/>
          <p:cNvSpPr/>
          <p:nvPr userDrawn="1"/>
        </p:nvSpPr>
        <p:spPr>
          <a:xfrm>
            <a:off x="29386670"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Group 43"/>
          <p:cNvGrpSpPr/>
          <p:nvPr userDrawn="1"/>
        </p:nvGrpSpPr>
        <p:grpSpPr>
          <a:xfrm>
            <a:off x="44157839" y="-55065"/>
            <a:ext cx="11062139" cy="32973465"/>
            <a:chOff x="44157839" y="-55065"/>
            <a:chExt cx="11062139" cy="32973465"/>
          </a:xfrm>
        </p:grpSpPr>
        <p:sp>
          <p:nvSpPr>
            <p:cNvPr id="45" name="Rectangle 4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46" name="Object 4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2106"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349444"/>
                          <a:ext cx="5586150" cy="2063772"/>
                        </a:xfrm>
                        <a:prstGeom prst="rect">
                          <a:avLst/>
                        </a:prstGeom>
                      </p:spPr>
                    </p:pic>
                  </p:oleObj>
                </mc:Fallback>
              </mc:AlternateContent>
            </a:graphicData>
          </a:graphic>
        </p:graphicFrame>
        <p:pic>
          <p:nvPicPr>
            <p:cNvPr id="47" name="Picture 46"/>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8" name="Object 4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2107"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629619" y="12347263"/>
                          <a:ext cx="1482266" cy="992162"/>
                        </a:xfrm>
                        <a:prstGeom prst="rect">
                          <a:avLst/>
                        </a:prstGeom>
                      </p:spPr>
                    </p:pic>
                  </p:oleObj>
                </mc:Fallback>
              </mc:AlternateContent>
            </a:graphicData>
          </a:graphic>
        </p:graphicFrame>
        <p:grpSp>
          <p:nvGrpSpPr>
            <p:cNvPr id="49" name="Group 48"/>
            <p:cNvGrpSpPr/>
            <p:nvPr userDrawn="1"/>
          </p:nvGrpSpPr>
          <p:grpSpPr>
            <a:xfrm>
              <a:off x="44487207" y="29414560"/>
              <a:ext cx="10354213" cy="1265612"/>
              <a:chOff x="44200453" y="28362386"/>
              <a:chExt cx="9771399" cy="1090622"/>
            </a:xfrm>
          </p:grpSpPr>
          <p:sp>
            <p:nvSpPr>
              <p:cNvPr id="51" name="Rounded Rectangle 5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2"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3" name="TextBox 5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Facebook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50" name="TextBox 4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grpSp>
        <p:nvGrpSpPr>
          <p:cNvPr id="54" name="Group 53"/>
          <p:cNvGrpSpPr/>
          <p:nvPr userDrawn="1"/>
        </p:nvGrpSpPr>
        <p:grpSpPr>
          <a:xfrm>
            <a:off x="-11225189" y="-1"/>
            <a:ext cx="11018865" cy="32918401"/>
            <a:chOff x="-11225189" y="-1"/>
            <a:chExt cx="11018865" cy="32918401"/>
          </a:xfrm>
        </p:grpSpPr>
        <p:sp>
          <p:nvSpPr>
            <p:cNvPr id="55" name="Rectangle 54"/>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56" name="Straight Connector 55"/>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7" name="Picture 56"/>
            <p:cNvPicPr>
              <a:picLocks noChangeAspect="1"/>
            </p:cNvPicPr>
            <p:nvPr userDrawn="1"/>
          </p:nvPicPr>
          <p:blipFill>
            <a:blip r:embed="rId11"/>
            <a:stretch>
              <a:fillRect/>
            </a:stretch>
          </p:blipFill>
          <p:spPr>
            <a:xfrm>
              <a:off x="-10740740" y="10261718"/>
              <a:ext cx="1597666" cy="1201935"/>
            </a:xfrm>
            <a:prstGeom prst="rect">
              <a:avLst/>
            </a:prstGeom>
          </p:spPr>
        </p:pic>
        <p:pic>
          <p:nvPicPr>
            <p:cNvPr id="58" name="Picture 57"/>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59" name="Group 58"/>
            <p:cNvGrpSpPr/>
            <p:nvPr userDrawn="1"/>
          </p:nvGrpSpPr>
          <p:grpSpPr>
            <a:xfrm>
              <a:off x="-9744993" y="23540957"/>
              <a:ext cx="7531182" cy="2120439"/>
              <a:chOff x="-4470427" y="11016658"/>
              <a:chExt cx="3470785" cy="974220"/>
            </a:xfrm>
          </p:grpSpPr>
          <p:grpSp>
            <p:nvGrpSpPr>
              <p:cNvPr id="65" name="Group 64"/>
              <p:cNvGrpSpPr/>
              <p:nvPr userDrawn="1"/>
            </p:nvGrpSpPr>
            <p:grpSpPr>
              <a:xfrm>
                <a:off x="-2783495" y="11060886"/>
                <a:ext cx="624431" cy="893535"/>
                <a:chOff x="-3958697" y="11117435"/>
                <a:chExt cx="779338" cy="1280430"/>
              </a:xfrm>
            </p:grpSpPr>
            <p:pic>
              <p:nvPicPr>
                <p:cNvPr id="71" name="Picture 70"/>
                <p:cNvPicPr>
                  <a:picLocks noChangeAspect="1"/>
                </p:cNvPicPr>
                <p:nvPr userDrawn="1"/>
              </p:nvPicPr>
              <p:blipFill>
                <a:blip r:embed="rId13"/>
                <a:stretch>
                  <a:fillRect/>
                </a:stretch>
              </p:blipFill>
              <p:spPr>
                <a:xfrm>
                  <a:off x="-3948160" y="11117435"/>
                  <a:ext cx="768801" cy="1090857"/>
                </a:xfrm>
                <a:prstGeom prst="rect">
                  <a:avLst/>
                </a:prstGeom>
              </p:spPr>
            </p:pic>
            <p:sp>
              <p:nvSpPr>
                <p:cNvPr id="72" name="TextBox 71"/>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66" name="Group 65"/>
              <p:cNvGrpSpPr/>
              <p:nvPr userDrawn="1"/>
            </p:nvGrpSpPr>
            <p:grpSpPr>
              <a:xfrm>
                <a:off x="-2033159" y="11060889"/>
                <a:ext cx="1033517" cy="893529"/>
                <a:chOff x="-2921738" y="11200127"/>
                <a:chExt cx="1420279" cy="1227904"/>
              </a:xfrm>
            </p:grpSpPr>
            <p:pic>
              <p:nvPicPr>
                <p:cNvPr id="69" name="Picture 68"/>
                <p:cNvPicPr>
                  <a:picLocks noChangeAspect="1"/>
                </p:cNvPicPr>
                <p:nvPr userDrawn="1"/>
              </p:nvPicPr>
              <p:blipFill>
                <a:blip r:embed="rId13"/>
                <a:stretch>
                  <a:fillRect/>
                </a:stretch>
              </p:blipFill>
              <p:spPr>
                <a:xfrm>
                  <a:off x="-2921738" y="11200127"/>
                  <a:ext cx="1420279" cy="1029694"/>
                </a:xfrm>
                <a:prstGeom prst="rect">
                  <a:avLst/>
                </a:prstGeom>
              </p:spPr>
            </p:pic>
            <p:sp>
              <p:nvSpPr>
                <p:cNvPr id="70" name="TextBox 69"/>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7" name="Picture 66"/>
              <p:cNvPicPr>
                <a:picLocks noChangeAspect="1"/>
              </p:cNvPicPr>
              <p:nvPr userDrawn="1"/>
            </p:nvPicPr>
            <p:blipFill>
              <a:blip r:embed="rId14"/>
              <a:stretch>
                <a:fillRect/>
              </a:stretch>
            </p:blipFill>
            <p:spPr>
              <a:xfrm>
                <a:off x="-4470427" y="11016658"/>
                <a:ext cx="1098742" cy="847761"/>
              </a:xfrm>
              <a:prstGeom prst="rect">
                <a:avLst/>
              </a:prstGeom>
            </p:spPr>
          </p:pic>
          <p:sp>
            <p:nvSpPr>
              <p:cNvPr id="68" name="TextBox 67"/>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60" name="Group 59"/>
            <p:cNvGrpSpPr/>
            <p:nvPr userDrawn="1"/>
          </p:nvGrpSpPr>
          <p:grpSpPr>
            <a:xfrm>
              <a:off x="-10398793" y="27751410"/>
              <a:ext cx="9323012" cy="2453251"/>
              <a:chOff x="-4754996" y="12734136"/>
              <a:chExt cx="4296559" cy="1127128"/>
            </a:xfrm>
          </p:grpSpPr>
          <p:graphicFrame>
            <p:nvGraphicFramePr>
              <p:cNvPr id="61" name="Object 60"/>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2108"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2734142"/>
                            <a:ext cx="1828800" cy="1117600"/>
                          </a:xfrm>
                          <a:prstGeom prst="rect">
                            <a:avLst/>
                          </a:prstGeom>
                        </p:spPr>
                      </p:pic>
                    </p:oleObj>
                  </mc:Fallback>
                </mc:AlternateContent>
              </a:graphicData>
            </a:graphic>
          </p:graphicFrame>
          <p:graphicFrame>
            <p:nvGraphicFramePr>
              <p:cNvPr id="62" name="Object 61"/>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2109"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2737835"/>
                            <a:ext cx="1828800" cy="1117600"/>
                          </a:xfrm>
                          <a:prstGeom prst="rect">
                            <a:avLst/>
                          </a:prstGeom>
                        </p:spPr>
                      </p:pic>
                    </p:oleObj>
                  </mc:Fallback>
                </mc:AlternateContent>
              </a:graphicData>
            </a:graphic>
          </p:graphicFrame>
          <p:sp>
            <p:nvSpPr>
              <p:cNvPr id="63" name="TextBox 62"/>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64" name="TextBox 63"/>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sp>
        <p:nvSpPr>
          <p:cNvPr id="40" name="Text Box 14"/>
          <p:cNvSpPr txBox="1">
            <a:spLocks noChangeArrowheads="1"/>
          </p:cNvSpPr>
          <p:nvPr userDrawn="1"/>
        </p:nvSpPr>
        <p:spPr bwMode="auto">
          <a:xfrm>
            <a:off x="1567305" y="32315729"/>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5363"/>
            <a:ext cx="43891200" cy="1524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dirty="0"/>
          </a:p>
        </p:txBody>
      </p:sp>
      <p:sp>
        <p:nvSpPr>
          <p:cNvPr id="21" name="Rounded Rectangle 20"/>
          <p:cNvSpPr/>
          <p:nvPr userDrawn="1"/>
        </p:nvSpPr>
        <p:spPr>
          <a:xfrm>
            <a:off x="922338" y="5257800"/>
            <a:ext cx="10050462"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ounded Rectangle 21"/>
          <p:cNvSpPr/>
          <p:nvPr userDrawn="1"/>
        </p:nvSpPr>
        <p:spPr>
          <a:xfrm>
            <a:off x="32918400" y="5257800"/>
            <a:ext cx="10050462"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ounded Rectangle 22"/>
          <p:cNvSpPr/>
          <p:nvPr userDrawn="1"/>
        </p:nvSpPr>
        <p:spPr>
          <a:xfrm>
            <a:off x="11583194" y="5267325"/>
            <a:ext cx="20724813" cy="26736675"/>
          </a:xfrm>
          <a:prstGeom prst="roundRect">
            <a:avLst>
              <a:gd name="adj" fmla="val 2853"/>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3" name="Group 42"/>
          <p:cNvGrpSpPr/>
          <p:nvPr userDrawn="1"/>
        </p:nvGrpSpPr>
        <p:grpSpPr>
          <a:xfrm>
            <a:off x="44157839" y="-55065"/>
            <a:ext cx="11062139" cy="32973465"/>
            <a:chOff x="44157839" y="-55065"/>
            <a:chExt cx="11062139" cy="32973465"/>
          </a:xfrm>
        </p:grpSpPr>
        <p:sp>
          <p:nvSpPr>
            <p:cNvPr id="44" name="Rectangle 43"/>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45" name="Object 44"/>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3130"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349444"/>
                          <a:ext cx="5586150" cy="2063772"/>
                        </a:xfrm>
                        <a:prstGeom prst="rect">
                          <a:avLst/>
                        </a:prstGeom>
                      </p:spPr>
                    </p:pic>
                  </p:oleObj>
                </mc:Fallback>
              </mc:AlternateContent>
            </a:graphicData>
          </a:graphic>
        </p:graphicFrame>
        <p:pic>
          <p:nvPicPr>
            <p:cNvPr id="46" name="Picture 45"/>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7" name="Object 46"/>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3131"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629619" y="12347263"/>
                          <a:ext cx="1482266" cy="992162"/>
                        </a:xfrm>
                        <a:prstGeom prst="rect">
                          <a:avLst/>
                        </a:prstGeom>
                      </p:spPr>
                    </p:pic>
                  </p:oleObj>
                </mc:Fallback>
              </mc:AlternateContent>
            </a:graphicData>
          </a:graphic>
        </p:graphicFrame>
        <p:grpSp>
          <p:nvGrpSpPr>
            <p:cNvPr id="48" name="Group 47"/>
            <p:cNvGrpSpPr/>
            <p:nvPr userDrawn="1"/>
          </p:nvGrpSpPr>
          <p:grpSpPr>
            <a:xfrm>
              <a:off x="44487207" y="29414560"/>
              <a:ext cx="10354213" cy="1265612"/>
              <a:chOff x="44200453" y="28362386"/>
              <a:chExt cx="9771399" cy="1090622"/>
            </a:xfrm>
          </p:grpSpPr>
          <p:sp>
            <p:nvSpPr>
              <p:cNvPr id="50" name="Rounded Rectangle 49"/>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1"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2" name="TextBox 51"/>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Facebook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49" name="TextBox 48"/>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grpSp>
        <p:nvGrpSpPr>
          <p:cNvPr id="53" name="Group 52"/>
          <p:cNvGrpSpPr/>
          <p:nvPr userDrawn="1"/>
        </p:nvGrpSpPr>
        <p:grpSpPr>
          <a:xfrm>
            <a:off x="-11225189" y="-1"/>
            <a:ext cx="11018865" cy="32918401"/>
            <a:chOff x="-11225189" y="-1"/>
            <a:chExt cx="11018865" cy="32918401"/>
          </a:xfrm>
        </p:grpSpPr>
        <p:sp>
          <p:nvSpPr>
            <p:cNvPr id="54" name="Rectangle 53"/>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55" name="Straight Connector 54"/>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6" name="Picture 55"/>
            <p:cNvPicPr>
              <a:picLocks noChangeAspect="1"/>
            </p:cNvPicPr>
            <p:nvPr userDrawn="1"/>
          </p:nvPicPr>
          <p:blipFill>
            <a:blip r:embed="rId11"/>
            <a:stretch>
              <a:fillRect/>
            </a:stretch>
          </p:blipFill>
          <p:spPr>
            <a:xfrm>
              <a:off x="-10740740" y="10261718"/>
              <a:ext cx="1597666" cy="1201935"/>
            </a:xfrm>
            <a:prstGeom prst="rect">
              <a:avLst/>
            </a:prstGeom>
          </p:spPr>
        </p:pic>
        <p:pic>
          <p:nvPicPr>
            <p:cNvPr id="57" name="Picture 56"/>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58" name="Group 57"/>
            <p:cNvGrpSpPr/>
            <p:nvPr userDrawn="1"/>
          </p:nvGrpSpPr>
          <p:grpSpPr>
            <a:xfrm>
              <a:off x="-9744993" y="23540957"/>
              <a:ext cx="7531182" cy="2120439"/>
              <a:chOff x="-4470427" y="11016658"/>
              <a:chExt cx="3470785" cy="974220"/>
            </a:xfrm>
          </p:grpSpPr>
          <p:grpSp>
            <p:nvGrpSpPr>
              <p:cNvPr id="64" name="Group 63"/>
              <p:cNvGrpSpPr/>
              <p:nvPr userDrawn="1"/>
            </p:nvGrpSpPr>
            <p:grpSpPr>
              <a:xfrm>
                <a:off x="-2783495" y="11060886"/>
                <a:ext cx="624431" cy="893535"/>
                <a:chOff x="-3958697" y="11117435"/>
                <a:chExt cx="779338" cy="1280430"/>
              </a:xfrm>
            </p:grpSpPr>
            <p:pic>
              <p:nvPicPr>
                <p:cNvPr id="70" name="Picture 69"/>
                <p:cNvPicPr>
                  <a:picLocks noChangeAspect="1"/>
                </p:cNvPicPr>
                <p:nvPr userDrawn="1"/>
              </p:nvPicPr>
              <p:blipFill>
                <a:blip r:embed="rId13"/>
                <a:stretch>
                  <a:fillRect/>
                </a:stretch>
              </p:blipFill>
              <p:spPr>
                <a:xfrm>
                  <a:off x="-3948160" y="11117435"/>
                  <a:ext cx="768801" cy="1090857"/>
                </a:xfrm>
                <a:prstGeom prst="rect">
                  <a:avLst/>
                </a:prstGeom>
              </p:spPr>
            </p:pic>
            <p:sp>
              <p:nvSpPr>
                <p:cNvPr id="71" name="TextBox 70"/>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65" name="Group 64"/>
              <p:cNvGrpSpPr/>
              <p:nvPr userDrawn="1"/>
            </p:nvGrpSpPr>
            <p:grpSpPr>
              <a:xfrm>
                <a:off x="-2033159" y="11060889"/>
                <a:ext cx="1033517" cy="893529"/>
                <a:chOff x="-2921738" y="11200127"/>
                <a:chExt cx="1420279" cy="1227904"/>
              </a:xfrm>
            </p:grpSpPr>
            <p:pic>
              <p:nvPicPr>
                <p:cNvPr id="68" name="Picture 67"/>
                <p:cNvPicPr>
                  <a:picLocks noChangeAspect="1"/>
                </p:cNvPicPr>
                <p:nvPr userDrawn="1"/>
              </p:nvPicPr>
              <p:blipFill>
                <a:blip r:embed="rId13"/>
                <a:stretch>
                  <a:fillRect/>
                </a:stretch>
              </p:blipFill>
              <p:spPr>
                <a:xfrm>
                  <a:off x="-2921738" y="11200127"/>
                  <a:ext cx="1420279" cy="1029694"/>
                </a:xfrm>
                <a:prstGeom prst="rect">
                  <a:avLst/>
                </a:prstGeom>
              </p:spPr>
            </p:pic>
            <p:sp>
              <p:nvSpPr>
                <p:cNvPr id="69" name="TextBox 68"/>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6" name="Picture 65"/>
              <p:cNvPicPr>
                <a:picLocks noChangeAspect="1"/>
              </p:cNvPicPr>
              <p:nvPr userDrawn="1"/>
            </p:nvPicPr>
            <p:blipFill>
              <a:blip r:embed="rId14"/>
              <a:stretch>
                <a:fillRect/>
              </a:stretch>
            </p:blipFill>
            <p:spPr>
              <a:xfrm>
                <a:off x="-4470427" y="11016658"/>
                <a:ext cx="1098742" cy="847761"/>
              </a:xfrm>
              <a:prstGeom prst="rect">
                <a:avLst/>
              </a:prstGeom>
            </p:spPr>
          </p:pic>
          <p:sp>
            <p:nvSpPr>
              <p:cNvPr id="67" name="TextBox 66"/>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59" name="Group 58"/>
            <p:cNvGrpSpPr/>
            <p:nvPr userDrawn="1"/>
          </p:nvGrpSpPr>
          <p:grpSpPr>
            <a:xfrm>
              <a:off x="-10398793" y="27751410"/>
              <a:ext cx="9323012" cy="2453251"/>
              <a:chOff x="-4754996" y="12734136"/>
              <a:chExt cx="4296559" cy="1127128"/>
            </a:xfrm>
          </p:grpSpPr>
          <p:graphicFrame>
            <p:nvGraphicFramePr>
              <p:cNvPr id="60" name="Object 59"/>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3132"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2734142"/>
                            <a:ext cx="1828800" cy="1117600"/>
                          </a:xfrm>
                          <a:prstGeom prst="rect">
                            <a:avLst/>
                          </a:prstGeom>
                        </p:spPr>
                      </p:pic>
                    </p:oleObj>
                  </mc:Fallback>
                </mc:AlternateContent>
              </a:graphicData>
            </a:graphic>
          </p:graphicFrame>
          <p:graphicFrame>
            <p:nvGraphicFramePr>
              <p:cNvPr id="61" name="Object 60"/>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3133"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2737835"/>
                            <a:ext cx="1828800" cy="1117600"/>
                          </a:xfrm>
                          <a:prstGeom prst="rect">
                            <a:avLst/>
                          </a:prstGeom>
                        </p:spPr>
                      </p:pic>
                    </p:oleObj>
                  </mc:Fallback>
                </mc:AlternateContent>
              </a:graphicData>
            </a:graphic>
          </p:graphicFrame>
          <p:sp>
            <p:nvSpPr>
              <p:cNvPr id="62" name="TextBox 61"/>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63" name="TextBox 62"/>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sp>
        <p:nvSpPr>
          <p:cNvPr id="38" name="Text Box 14"/>
          <p:cNvSpPr txBox="1">
            <a:spLocks noChangeArrowheads="1"/>
          </p:cNvSpPr>
          <p:nvPr userDrawn="1"/>
        </p:nvSpPr>
        <p:spPr bwMode="auto">
          <a:xfrm>
            <a:off x="1567305" y="32315729"/>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hyperlink" Target="mailto:david.ison@erau.edu" TargetMode="External"/><Relationship Id="rId7" Type="http://schemas.openxmlformats.org/officeDocument/2006/relationships/image" Target="../media/image1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3.jpeg"/><Relationship Id="rId11" Type="http://schemas.openxmlformats.org/officeDocument/2006/relationships/image" Target="../media/image18.jpe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 name="Text Placeholder 448"/>
          <p:cNvSpPr>
            <a:spLocks noGrp="1"/>
          </p:cNvSpPr>
          <p:nvPr>
            <p:ph type="body" sz="quarter" idx="10"/>
          </p:nvPr>
        </p:nvSpPr>
        <p:spPr>
          <a:xfrm>
            <a:off x="904188" y="6378481"/>
            <a:ext cx="10056813" cy="12280263"/>
          </a:xfrm>
        </p:spPr>
        <p:txBody>
          <a:bodyPr/>
          <a:lstStyle/>
          <a:p>
            <a:pPr algn="just"/>
            <a:r>
              <a:rPr lang="en-US" sz="3200" dirty="0"/>
              <a:t>Numerous studies have been conducted on the ripple effects caused by a change in the price of oil on the aviation industry. Exigent research indicated that crude prices can significantly impact airline revenues however, what remains relatively uninvestigated is the effects this has on airline operations. Literature has suggested that rises in oil prices and subsequent negative fiscal effects on the airline operations may lead to lapses in safety and customer service yet much of this has been based on speculation. Clearly, such influences can have lingering consequences for airlines, potentially dragging out negative financial performance well into periods of economic recovery and reduced oil prices. The purpose of this research was to empirically examine the effect the price of oil has on commercial airline passenger travel, specifically airline customer service metrics, as indicated by the Airline Quality of Rating (AQR). A correlation analysis was used to identify the relationship of average annual oil prices and average AQR values from 1991 to 2013. The findings of this study allow airline stakeholders to better understand the impacts of economic factors on operations and to potentially mitigate the negative effects thereof through proactive measures. Also, these results assist in identifying factors that may influence the AQR.</a:t>
            </a:r>
          </a:p>
        </p:txBody>
      </p:sp>
      <p:sp>
        <p:nvSpPr>
          <p:cNvPr id="450" name="Text Placeholder 449"/>
          <p:cNvSpPr>
            <a:spLocks noGrp="1"/>
          </p:cNvSpPr>
          <p:nvPr>
            <p:ph type="body" sz="quarter" idx="11"/>
          </p:nvPr>
        </p:nvSpPr>
        <p:spPr/>
        <p:txBody>
          <a:bodyPr/>
          <a:lstStyle/>
          <a:p>
            <a:r>
              <a:rPr lang="en-US" dirty="0" smtClean="0"/>
              <a:t>ABSTRACT</a:t>
            </a:r>
            <a:endParaRPr lang="en-US" dirty="0"/>
          </a:p>
        </p:txBody>
      </p:sp>
      <p:sp>
        <p:nvSpPr>
          <p:cNvPr id="453" name="Text Placeholder 452"/>
          <p:cNvSpPr>
            <a:spLocks noGrp="1"/>
          </p:cNvSpPr>
          <p:nvPr>
            <p:ph type="body" sz="quarter" idx="20"/>
          </p:nvPr>
        </p:nvSpPr>
        <p:spPr>
          <a:xfrm>
            <a:off x="904188" y="23181141"/>
            <a:ext cx="10050462" cy="754045"/>
          </a:xfrm>
        </p:spPr>
        <p:txBody>
          <a:bodyPr/>
          <a:lstStyle/>
          <a:p>
            <a:r>
              <a:rPr lang="en-US" dirty="0" smtClean="0"/>
              <a:t>INTRODUCTION</a:t>
            </a:r>
            <a:endParaRPr lang="en-US" dirty="0"/>
          </a:p>
        </p:txBody>
      </p:sp>
      <p:sp>
        <p:nvSpPr>
          <p:cNvPr id="454" name="Text Placeholder 453"/>
          <p:cNvSpPr>
            <a:spLocks noGrp="1"/>
          </p:cNvSpPr>
          <p:nvPr>
            <p:ph type="body" sz="quarter" idx="21"/>
          </p:nvPr>
        </p:nvSpPr>
        <p:spPr>
          <a:xfrm>
            <a:off x="11587165" y="6378481"/>
            <a:ext cx="10048874" cy="19211391"/>
          </a:xfrm>
        </p:spPr>
        <p:txBody>
          <a:bodyPr/>
          <a:lstStyle/>
          <a:p>
            <a:pPr algn="just"/>
            <a:r>
              <a:rPr lang="en-US" sz="3200" dirty="0" smtClean="0"/>
              <a:t>This quantitative, correlational study investigated the influence oil prices may have on airline quality as measured by the AQR. Numerous </a:t>
            </a:r>
            <a:r>
              <a:rPr lang="en-US" sz="3200" dirty="0"/>
              <a:t>studies have been conducted on the ripple effects caused by a change in the price of oil which </a:t>
            </a:r>
            <a:r>
              <a:rPr lang="en-US" sz="3200" dirty="0" smtClean="0"/>
              <a:t>was </a:t>
            </a:r>
            <a:r>
              <a:rPr lang="en-US" sz="3200" dirty="0"/>
              <a:t>be utilized to support the analysis in this project.  One of the primary resources used in determining AQS level will be the annual Airline Quality Rating (AQR) Report, published annually by Embry-Riddle Aeronautical University, ERAU </a:t>
            </a:r>
            <a:r>
              <a:rPr lang="en-US" sz="3200" dirty="0" smtClean="0"/>
              <a:t>Scholarly </a:t>
            </a:r>
            <a:r>
              <a:rPr lang="en-US" sz="3200" dirty="0"/>
              <a:t>Commons, as far back as 1991. </a:t>
            </a:r>
            <a:r>
              <a:rPr lang="en-US" sz="3200" dirty="0" smtClean="0"/>
              <a:t>Existing </a:t>
            </a:r>
            <a:r>
              <a:rPr lang="en-US" sz="3200" dirty="0"/>
              <a:t>data (i.e., AQR reports), as well as scholarly publications on the price of oil over time, customer satisfaction, historical investments in technology, and industry practices </a:t>
            </a:r>
            <a:r>
              <a:rPr lang="en-US" sz="3200" dirty="0" smtClean="0"/>
              <a:t>were analyzed </a:t>
            </a:r>
            <a:r>
              <a:rPr lang="en-US" sz="3200" dirty="0"/>
              <a:t>and considered as part of this project’s conclusion.  Statistical analysis </a:t>
            </a:r>
            <a:r>
              <a:rPr lang="en-US" sz="3200" dirty="0" smtClean="0"/>
              <a:t>was </a:t>
            </a:r>
            <a:r>
              <a:rPr lang="en-US" sz="3200" dirty="0"/>
              <a:t>used to determine a relationship between the price of </a:t>
            </a:r>
            <a:r>
              <a:rPr lang="en-US" sz="3200" dirty="0" smtClean="0"/>
              <a:t>oil </a:t>
            </a:r>
            <a:r>
              <a:rPr lang="en-US" sz="3200" dirty="0"/>
              <a:t>and </a:t>
            </a:r>
            <a:r>
              <a:rPr lang="en-US" sz="3200" dirty="0" smtClean="0"/>
              <a:t>AQR</a:t>
            </a:r>
            <a:r>
              <a:rPr lang="en-US" dirty="0" smtClean="0"/>
              <a:t>.</a:t>
            </a:r>
          </a:p>
          <a:p>
            <a:pPr algn="just"/>
            <a:endParaRPr lang="en-US" dirty="0"/>
          </a:p>
          <a:p>
            <a:pPr algn="just"/>
            <a:r>
              <a:rPr lang="en-US" sz="3200" dirty="0" smtClean="0"/>
              <a:t>The statistical portion of this study was guided by the following hypotheses:</a:t>
            </a:r>
          </a:p>
          <a:p>
            <a:pPr marL="457200" indent="-457200" algn="just">
              <a:buFont typeface="Arial" panose="020B0604020202020204" pitchFamily="34" charset="0"/>
              <a:buChar char="•"/>
            </a:pPr>
            <a:r>
              <a:rPr lang="en-US" sz="3200" dirty="0" smtClean="0"/>
              <a:t>H1</a:t>
            </a:r>
            <a:r>
              <a:rPr lang="en-US" sz="3200" dirty="0"/>
              <a:t>: There is a correlation between the price of oil and AQR of the airline industry as a whole.</a:t>
            </a:r>
          </a:p>
          <a:p>
            <a:pPr marL="457200" indent="-457200" algn="just">
              <a:buFont typeface="Arial" panose="020B0604020202020204" pitchFamily="34" charset="0"/>
              <a:buChar char="•"/>
            </a:pPr>
            <a:r>
              <a:rPr lang="en-US" sz="3200" dirty="0" smtClean="0"/>
              <a:t>H0</a:t>
            </a:r>
            <a:r>
              <a:rPr lang="en-US" sz="3200" dirty="0"/>
              <a:t>:  Changes in the level of AQR in the airline industry are not </a:t>
            </a:r>
            <a:r>
              <a:rPr lang="en-US" sz="3200" dirty="0" smtClean="0"/>
              <a:t>correlated to </a:t>
            </a:r>
            <a:r>
              <a:rPr lang="en-US" sz="3200" dirty="0"/>
              <a:t>changes in the price of oil</a:t>
            </a:r>
            <a:r>
              <a:rPr lang="en-US" sz="3200" dirty="0" smtClean="0"/>
              <a:t>.</a:t>
            </a:r>
          </a:p>
          <a:p>
            <a:pPr algn="just"/>
            <a:endParaRPr lang="en-US" sz="3200" dirty="0" smtClean="0"/>
          </a:p>
          <a:p>
            <a:pPr algn="just"/>
            <a:r>
              <a:rPr lang="en-US" sz="3200" dirty="0" smtClean="0"/>
              <a:t>As guided by the literature, it was realized that oil price changes may not have an immediate impact on airline quality. As such, it </a:t>
            </a:r>
            <a:r>
              <a:rPr lang="en-US" sz="3200" dirty="0"/>
              <a:t>was decided to run the calculation for the correlation coefficient multiple times, each time increasing the offset between the price of oil and the AQR by one month.  For example the price of oil in January 1990 (x1) was calculated against the AQR for February 1990 (y2), and so on (x1) against (y3), (x1) against (y4), etc. for sixteen months.  Then it was repeated three more times with a 24 month offset, a 30 month offset an finally a 36 month offset. </a:t>
            </a:r>
          </a:p>
          <a:p>
            <a:pPr algn="just"/>
            <a:endParaRPr lang="en-US" sz="3200" dirty="0" smtClean="0"/>
          </a:p>
          <a:p>
            <a:endParaRPr lang="en-US" dirty="0"/>
          </a:p>
        </p:txBody>
      </p:sp>
      <p:sp>
        <p:nvSpPr>
          <p:cNvPr id="455" name="Text Placeholder 454"/>
          <p:cNvSpPr>
            <a:spLocks noGrp="1"/>
          </p:cNvSpPr>
          <p:nvPr>
            <p:ph type="body" sz="quarter" idx="22"/>
          </p:nvPr>
        </p:nvSpPr>
        <p:spPr/>
        <p:txBody>
          <a:bodyPr/>
          <a:lstStyle/>
          <a:p>
            <a:r>
              <a:rPr lang="en-US" dirty="0" smtClean="0"/>
              <a:t>METHODS</a:t>
            </a:r>
            <a:endParaRPr lang="en-US" dirty="0"/>
          </a:p>
        </p:txBody>
      </p:sp>
      <p:sp>
        <p:nvSpPr>
          <p:cNvPr id="456" name="Text Placeholder 455"/>
          <p:cNvSpPr>
            <a:spLocks noGrp="1"/>
          </p:cNvSpPr>
          <p:nvPr>
            <p:ph type="body" sz="quarter" idx="23"/>
          </p:nvPr>
        </p:nvSpPr>
        <p:spPr>
          <a:xfrm>
            <a:off x="22293835" y="6379892"/>
            <a:ext cx="10048874" cy="16195181"/>
          </a:xfrm>
        </p:spPr>
        <p:txBody>
          <a:bodyPr/>
          <a:lstStyle/>
          <a:p>
            <a:pPr algn="just"/>
            <a:r>
              <a:rPr lang="en-US" sz="3200" dirty="0"/>
              <a:t>For the first set of data (January 1990 to December 1997) the correlation coefficient calculated using the product moment correlation coefficient </a:t>
            </a:r>
            <a:r>
              <a:rPr lang="en-US" sz="3200" dirty="0" smtClean="0"/>
              <a:t>was weak to moderate (</a:t>
            </a:r>
            <a:r>
              <a:rPr lang="en-US" sz="3200" i="1" dirty="0" smtClean="0"/>
              <a:t>r</a:t>
            </a:r>
            <a:r>
              <a:rPr lang="en-US" sz="3200" dirty="0" smtClean="0"/>
              <a:t>1 </a:t>
            </a:r>
            <a:r>
              <a:rPr lang="en-US" sz="3200" dirty="0"/>
              <a:t>= </a:t>
            </a:r>
            <a:r>
              <a:rPr lang="en-US" sz="3200" dirty="0" smtClean="0"/>
              <a:t>0.3655; </a:t>
            </a:r>
            <a:r>
              <a:rPr lang="en-US" sz="3200" i="1" dirty="0" smtClean="0"/>
              <a:t>p</a:t>
            </a:r>
            <a:r>
              <a:rPr lang="en-US" sz="3200" dirty="0" smtClean="0"/>
              <a:t> &lt; 0.01). For </a:t>
            </a:r>
            <a:r>
              <a:rPr lang="en-US" sz="3200" dirty="0"/>
              <a:t>the second set of data (January 1998 to December 2013) the correlation coefficient calculated using the </a:t>
            </a:r>
            <a:r>
              <a:rPr lang="en-US" sz="3200" dirty="0" smtClean="0"/>
              <a:t>product </a:t>
            </a:r>
            <a:r>
              <a:rPr lang="en-US" sz="3200" dirty="0"/>
              <a:t>moment </a:t>
            </a:r>
            <a:r>
              <a:rPr lang="en-US" sz="3200" dirty="0" smtClean="0"/>
              <a:t>correlation </a:t>
            </a:r>
            <a:r>
              <a:rPr lang="en-US" sz="3200" dirty="0"/>
              <a:t>coefficient </a:t>
            </a:r>
            <a:r>
              <a:rPr lang="en-US" sz="3200" dirty="0" smtClean="0"/>
              <a:t>was </a:t>
            </a:r>
            <a:r>
              <a:rPr lang="en-US" sz="3200" i="1" dirty="0" smtClean="0"/>
              <a:t>r</a:t>
            </a:r>
            <a:r>
              <a:rPr lang="en-US" sz="3200" dirty="0" smtClean="0"/>
              <a:t>2 </a:t>
            </a:r>
            <a:r>
              <a:rPr lang="en-US" sz="3200" dirty="0"/>
              <a:t>= </a:t>
            </a:r>
            <a:r>
              <a:rPr lang="en-US" sz="3200" dirty="0" smtClean="0"/>
              <a:t>0.2789 (</a:t>
            </a:r>
            <a:r>
              <a:rPr lang="en-US" sz="3200" i="1" dirty="0" smtClean="0"/>
              <a:t>p </a:t>
            </a:r>
            <a:r>
              <a:rPr lang="en-US" sz="3200" dirty="0" smtClean="0"/>
              <a:t>&lt; 0.01)</a:t>
            </a:r>
            <a:r>
              <a:rPr lang="en-US" sz="3200" i="1" dirty="0" smtClean="0"/>
              <a:t>,</a:t>
            </a:r>
            <a:r>
              <a:rPr lang="en-US" sz="3200" dirty="0" smtClean="0"/>
              <a:t> indicating a weak correlation.</a:t>
            </a:r>
          </a:p>
          <a:p>
            <a:pPr algn="just"/>
            <a:endParaRPr lang="en-US" sz="3200" dirty="0" smtClean="0"/>
          </a:p>
          <a:p>
            <a:pPr algn="just"/>
            <a:r>
              <a:rPr lang="en-US" sz="3200" dirty="0"/>
              <a:t>After analyzing the first set of data, an upward trend </a:t>
            </a:r>
            <a:r>
              <a:rPr lang="en-US" sz="3200" dirty="0" smtClean="0"/>
              <a:t>in correlation values was </a:t>
            </a:r>
            <a:r>
              <a:rPr lang="en-US" sz="3200" dirty="0"/>
              <a:t>identified peaking at the twelve month offset point </a:t>
            </a:r>
            <a:r>
              <a:rPr lang="en-US" sz="3200" dirty="0" smtClean="0"/>
              <a:t>(r = 0.6893; </a:t>
            </a:r>
            <a:r>
              <a:rPr lang="en-US" sz="3200" i="1" dirty="0" smtClean="0"/>
              <a:t>p</a:t>
            </a:r>
            <a:r>
              <a:rPr lang="en-US" sz="3200" dirty="0" smtClean="0"/>
              <a:t> &lt; 0.001) </a:t>
            </a:r>
            <a:r>
              <a:rPr lang="en-US" sz="3200" dirty="0"/>
              <a:t>which indicates a potential </a:t>
            </a:r>
            <a:r>
              <a:rPr lang="en-US" sz="3200" dirty="0" smtClean="0"/>
              <a:t>moderate to strong positive </a:t>
            </a:r>
            <a:r>
              <a:rPr lang="en-US" sz="3200" dirty="0"/>
              <a:t>correlation between the price of oil and the AQR at twelve months for the first set of </a:t>
            </a:r>
            <a:r>
              <a:rPr lang="en-US" sz="3200" dirty="0" smtClean="0"/>
              <a:t>data. Analysis of </a:t>
            </a:r>
            <a:r>
              <a:rPr lang="en-US" sz="3200" dirty="0"/>
              <a:t>the second set of data shows a slightly positive trend; however, </a:t>
            </a:r>
            <a:r>
              <a:rPr lang="en-US" sz="3200" dirty="0" smtClean="0"/>
              <a:t>further offset resulted in correlation values that stabilized or reduced. </a:t>
            </a:r>
          </a:p>
          <a:p>
            <a:pPr algn="just"/>
            <a:endParaRPr lang="en-US" sz="3200" dirty="0"/>
          </a:p>
          <a:p>
            <a:pPr algn="just"/>
            <a:r>
              <a:rPr lang="en-US" sz="3200" dirty="0"/>
              <a:t>With the identification of a potential positive correlation when imposing a twelve month offset (delay) between the price of oil and the AQR for the first set of data the next step was to do a regression analysis on the same set of data using the method of least squares to obtain the regression line</a:t>
            </a:r>
            <a:r>
              <a:rPr lang="en-US" dirty="0" smtClean="0"/>
              <a:t>.</a:t>
            </a:r>
          </a:p>
          <a:p>
            <a:pPr algn="just"/>
            <a:endParaRPr lang="en-US" dirty="0" smtClean="0"/>
          </a:p>
          <a:p>
            <a:pPr algn="just"/>
            <a:r>
              <a:rPr lang="en-US" sz="3200" dirty="0"/>
              <a:t>The result </a:t>
            </a:r>
            <a:r>
              <a:rPr lang="en-US" sz="3200" dirty="0" smtClean="0"/>
              <a:t>from calculation was </a:t>
            </a:r>
            <a:r>
              <a:rPr lang="en-US" sz="3200" i="1" dirty="0"/>
              <a:t>b</a:t>
            </a:r>
            <a:r>
              <a:rPr lang="en-US" sz="3200" dirty="0"/>
              <a:t> = 0.012591 and </a:t>
            </a:r>
            <a:r>
              <a:rPr lang="en-US" sz="3200" i="1" dirty="0"/>
              <a:t>a</a:t>
            </a:r>
            <a:r>
              <a:rPr lang="en-US" sz="3200" dirty="0"/>
              <a:t> = -0.30726, therefore the function for the regression </a:t>
            </a:r>
            <a:r>
              <a:rPr lang="en-US" sz="3200" dirty="0" smtClean="0"/>
              <a:t>line was:</a:t>
            </a:r>
            <a:endParaRPr lang="en-US" sz="3200" dirty="0"/>
          </a:p>
          <a:p>
            <a:pPr algn="ctr"/>
            <a:r>
              <a:rPr lang="en-US" sz="3200" dirty="0"/>
              <a:t>y = -0.30726 + 0.012591x</a:t>
            </a:r>
          </a:p>
          <a:p>
            <a:pPr algn="just"/>
            <a:endParaRPr lang="en-US" dirty="0" smtClean="0"/>
          </a:p>
          <a:p>
            <a:pPr algn="just"/>
            <a:endParaRPr lang="en-US" dirty="0"/>
          </a:p>
          <a:p>
            <a:pPr algn="just"/>
            <a:endParaRPr lang="en-US" dirty="0"/>
          </a:p>
        </p:txBody>
      </p:sp>
      <p:sp>
        <p:nvSpPr>
          <p:cNvPr id="457" name="Text Placeholder 456"/>
          <p:cNvSpPr>
            <a:spLocks noGrp="1"/>
          </p:cNvSpPr>
          <p:nvPr>
            <p:ph type="body" sz="quarter" idx="24"/>
          </p:nvPr>
        </p:nvSpPr>
        <p:spPr>
          <a:xfrm>
            <a:off x="22191985" y="5548749"/>
            <a:ext cx="10058400" cy="754045"/>
          </a:xfrm>
        </p:spPr>
        <p:txBody>
          <a:bodyPr/>
          <a:lstStyle/>
          <a:p>
            <a:r>
              <a:rPr lang="en-US" dirty="0" smtClean="0"/>
              <a:t>RESULTS</a:t>
            </a:r>
            <a:endParaRPr lang="en-US" dirty="0"/>
          </a:p>
        </p:txBody>
      </p:sp>
      <p:sp>
        <p:nvSpPr>
          <p:cNvPr id="458" name="Text Placeholder 457"/>
          <p:cNvSpPr>
            <a:spLocks noGrp="1"/>
          </p:cNvSpPr>
          <p:nvPr>
            <p:ph type="body" sz="quarter" idx="25"/>
          </p:nvPr>
        </p:nvSpPr>
        <p:spPr>
          <a:xfrm>
            <a:off x="32889375" y="21792887"/>
            <a:ext cx="10047018" cy="754045"/>
          </a:xfrm>
        </p:spPr>
        <p:txBody>
          <a:bodyPr/>
          <a:lstStyle/>
          <a:p>
            <a:r>
              <a:rPr lang="en-US" dirty="0" smtClean="0"/>
              <a:t>REFERENCES</a:t>
            </a:r>
            <a:endParaRPr lang="en-US" dirty="0"/>
          </a:p>
        </p:txBody>
      </p:sp>
      <p:sp>
        <p:nvSpPr>
          <p:cNvPr id="459" name="Text Placeholder 458"/>
          <p:cNvSpPr>
            <a:spLocks noGrp="1"/>
          </p:cNvSpPr>
          <p:nvPr>
            <p:ph type="body" sz="quarter" idx="26"/>
          </p:nvPr>
        </p:nvSpPr>
        <p:spPr>
          <a:xfrm>
            <a:off x="32948941" y="22546972"/>
            <a:ext cx="10047018" cy="1446528"/>
          </a:xfrm>
        </p:spPr>
        <p:txBody>
          <a:bodyPr/>
          <a:lstStyle/>
          <a:p>
            <a:r>
              <a:rPr lang="en-US" sz="3200" dirty="0" smtClean="0"/>
              <a:t>To </a:t>
            </a:r>
            <a:r>
              <a:rPr lang="en-US" sz="3200" dirty="0" smtClean="0"/>
              <a:t>request relevant</a:t>
            </a:r>
            <a:r>
              <a:rPr lang="en-US" sz="3200" dirty="0" smtClean="0"/>
              <a:t> </a:t>
            </a:r>
            <a:r>
              <a:rPr lang="en-US" sz="3200" dirty="0" smtClean="0"/>
              <a:t>references, please scan the below QR </a:t>
            </a:r>
            <a:r>
              <a:rPr lang="en-US" sz="3200" dirty="0" smtClean="0"/>
              <a:t>code</a:t>
            </a:r>
            <a:r>
              <a:rPr lang="en-US" sz="3200" dirty="0"/>
              <a:t>:</a:t>
            </a:r>
            <a:endParaRPr lang="en-US" sz="3200" dirty="0"/>
          </a:p>
        </p:txBody>
      </p:sp>
      <p:sp>
        <p:nvSpPr>
          <p:cNvPr id="460" name="Text Placeholder 459"/>
          <p:cNvSpPr>
            <a:spLocks noGrp="1"/>
          </p:cNvSpPr>
          <p:nvPr>
            <p:ph type="body" sz="quarter" idx="27"/>
          </p:nvPr>
        </p:nvSpPr>
        <p:spPr>
          <a:xfrm>
            <a:off x="32889375" y="13172985"/>
            <a:ext cx="10047018" cy="754045"/>
          </a:xfrm>
        </p:spPr>
        <p:txBody>
          <a:bodyPr/>
          <a:lstStyle/>
          <a:p>
            <a:r>
              <a:rPr lang="en-US" dirty="0" smtClean="0"/>
              <a:t>DISCUSSION</a:t>
            </a:r>
            <a:endParaRPr lang="en-US" dirty="0"/>
          </a:p>
        </p:txBody>
      </p:sp>
      <p:sp>
        <p:nvSpPr>
          <p:cNvPr id="461" name="Text Placeholder 460"/>
          <p:cNvSpPr>
            <a:spLocks noGrp="1"/>
          </p:cNvSpPr>
          <p:nvPr>
            <p:ph type="body" sz="quarter" idx="28"/>
          </p:nvPr>
        </p:nvSpPr>
        <p:spPr>
          <a:xfrm>
            <a:off x="32936551" y="13969489"/>
            <a:ext cx="10052050" cy="7946769"/>
          </a:xfrm>
        </p:spPr>
        <p:txBody>
          <a:bodyPr/>
          <a:lstStyle/>
          <a:p>
            <a:pPr algn="just"/>
            <a:r>
              <a:rPr lang="en-US" sz="3200" dirty="0" smtClean="0"/>
              <a:t>Evidence from the initial analysis provided support for the alternative hypothesis indicating a correlation between oil price and AQR, albeit weak. Perhaps more compelling was the </a:t>
            </a:r>
            <a:r>
              <a:rPr lang="en-US" sz="3200" dirty="0"/>
              <a:t>positive correlation between the price of oil and the average US airline AQR rating twelve months later (using the original nineteen factors) indicates </a:t>
            </a:r>
            <a:r>
              <a:rPr lang="en-US" sz="3200" dirty="0" smtClean="0"/>
              <a:t>an interesting, perhaps counterintuitive, </a:t>
            </a:r>
            <a:r>
              <a:rPr lang="en-US" sz="3200" dirty="0"/>
              <a:t>potential relationship </a:t>
            </a:r>
            <a:r>
              <a:rPr lang="en-US" sz="3200" dirty="0" smtClean="0"/>
              <a:t>in which </a:t>
            </a:r>
            <a:r>
              <a:rPr lang="en-US" sz="3200" dirty="0"/>
              <a:t>the increase in the price of oil results in an increase in customer satisfaction twelve months later</a:t>
            </a:r>
            <a:r>
              <a:rPr lang="en-US" sz="3200" dirty="0" smtClean="0"/>
              <a:t>. This may indicate economic cycles in which air carriers adjust or compensate for costs in certain areas following fuel price spikes. It also may reflect the elasticity of ticket prices and consumer responses to such over time. Clearly, more research is necessary to better explore these prospective associations. </a:t>
            </a:r>
            <a:endParaRPr lang="en-US" sz="3200" dirty="0"/>
          </a:p>
        </p:txBody>
      </p:sp>
      <p:sp>
        <p:nvSpPr>
          <p:cNvPr id="462" name="Text Placeholder 461"/>
          <p:cNvSpPr>
            <a:spLocks noGrp="1"/>
          </p:cNvSpPr>
          <p:nvPr>
            <p:ph type="body" sz="quarter" idx="29"/>
          </p:nvPr>
        </p:nvSpPr>
        <p:spPr>
          <a:xfrm>
            <a:off x="32948941" y="28631237"/>
            <a:ext cx="10047018" cy="754045"/>
          </a:xfrm>
        </p:spPr>
        <p:txBody>
          <a:bodyPr/>
          <a:lstStyle/>
          <a:p>
            <a:r>
              <a:rPr lang="en-US" dirty="0" smtClean="0"/>
              <a:t>CONTACT</a:t>
            </a:r>
            <a:endParaRPr lang="en-US" dirty="0"/>
          </a:p>
        </p:txBody>
      </p:sp>
      <p:sp>
        <p:nvSpPr>
          <p:cNvPr id="463" name="Text Placeholder 462"/>
          <p:cNvSpPr>
            <a:spLocks noGrp="1"/>
          </p:cNvSpPr>
          <p:nvPr>
            <p:ph type="body" sz="quarter" idx="30"/>
          </p:nvPr>
        </p:nvSpPr>
        <p:spPr>
          <a:xfrm>
            <a:off x="32923159" y="29451367"/>
            <a:ext cx="10052050" cy="2431413"/>
          </a:xfrm>
        </p:spPr>
        <p:txBody>
          <a:bodyPr/>
          <a:lstStyle/>
          <a:p>
            <a:pPr algn="just"/>
            <a:r>
              <a:rPr lang="en-US" sz="3200" dirty="0" smtClean="0"/>
              <a:t>Direct all correspondence about this research to              Dr. David Ison, Research Chair, College of Aeronautics, Embry-Riddle Aeronautical University – Worldwide.</a:t>
            </a:r>
            <a:r>
              <a:rPr lang="en-US" sz="3200" dirty="0"/>
              <a:t>  </a:t>
            </a:r>
            <a:r>
              <a:rPr lang="en-US" sz="3200" dirty="0" smtClean="0"/>
              <a:t>           Email: </a:t>
            </a:r>
            <a:r>
              <a:rPr lang="en-US" sz="3200" dirty="0" smtClean="0">
                <a:hlinkClick r:id="rId3"/>
              </a:rPr>
              <a:t>david.ison@erau.edu</a:t>
            </a:r>
            <a:r>
              <a:rPr lang="en-US" sz="3200" dirty="0" smtClean="0"/>
              <a:t> </a:t>
            </a:r>
          </a:p>
        </p:txBody>
      </p:sp>
      <p:sp>
        <p:nvSpPr>
          <p:cNvPr id="464" name="Text Placeholder 463"/>
          <p:cNvSpPr>
            <a:spLocks noGrp="1"/>
          </p:cNvSpPr>
          <p:nvPr>
            <p:ph type="body" sz="quarter" idx="96"/>
          </p:nvPr>
        </p:nvSpPr>
        <p:spPr>
          <a:xfrm>
            <a:off x="928692" y="24038308"/>
            <a:ext cx="10056813" cy="7355838"/>
          </a:xfrm>
        </p:spPr>
        <p:txBody>
          <a:bodyPr/>
          <a:lstStyle/>
          <a:p>
            <a:pPr algn="just"/>
            <a:r>
              <a:rPr lang="en-US" sz="3200" dirty="0" smtClean="0"/>
              <a:t>The </a:t>
            </a:r>
            <a:r>
              <a:rPr lang="en-US" sz="3200" dirty="0"/>
              <a:t>objective </a:t>
            </a:r>
            <a:r>
              <a:rPr lang="en-US" sz="3200" dirty="0" smtClean="0"/>
              <a:t>of this research was to investigate </a:t>
            </a:r>
            <a:r>
              <a:rPr lang="en-US" sz="3200" dirty="0"/>
              <a:t>connections between the price of oil, its effects on airline profitability, and any correlations or regressions between airline profitability and Airline Quality of Service (AQS); ultimately, connecting the price of oil and AQS. </a:t>
            </a:r>
            <a:r>
              <a:rPr lang="en-US" sz="3200" dirty="0" smtClean="0"/>
              <a:t>This study identified the </a:t>
            </a:r>
            <a:r>
              <a:rPr lang="en-US" sz="3200" dirty="0"/>
              <a:t>extent to which the price of oil is, or is not, a significant factor affecting the AQS, and recommend how to improve AQS in an environment where oil price fluctuations are the </a:t>
            </a:r>
            <a:r>
              <a:rPr lang="en-US" sz="3200" dirty="0" smtClean="0"/>
              <a:t>norm. This </a:t>
            </a:r>
            <a:r>
              <a:rPr lang="en-US" sz="3200" dirty="0"/>
              <a:t>project confines the scope of its study to commercial airline passenger travel and its associated supporting industries from 1990 to 2015.  This period of time was chosen because it is relatively recent and contains a large amount of fluctuations in the price of oil, which helps in identifying a corollary relationship.  </a:t>
            </a:r>
            <a:endParaRPr lang="en-US" dirty="0"/>
          </a:p>
        </p:txBody>
      </p:sp>
      <p:sp>
        <p:nvSpPr>
          <p:cNvPr id="465" name="Text Placeholder 464"/>
          <p:cNvSpPr>
            <a:spLocks noGrp="1"/>
          </p:cNvSpPr>
          <p:nvPr>
            <p:ph type="body" sz="quarter" idx="150"/>
          </p:nvPr>
        </p:nvSpPr>
        <p:spPr/>
        <p:txBody>
          <a:bodyPr/>
          <a:lstStyle/>
          <a:p>
            <a:r>
              <a:rPr lang="en-US" dirty="0" smtClean="0"/>
              <a:t>Embry-Riddle Aeronautical University – Worldwide</a:t>
            </a:r>
            <a:endParaRPr lang="en-US" dirty="0"/>
          </a:p>
        </p:txBody>
      </p:sp>
      <p:sp>
        <p:nvSpPr>
          <p:cNvPr id="466" name="Text Placeholder 465"/>
          <p:cNvSpPr>
            <a:spLocks noGrp="1"/>
          </p:cNvSpPr>
          <p:nvPr>
            <p:ph type="body" sz="quarter" idx="151"/>
          </p:nvPr>
        </p:nvSpPr>
        <p:spPr/>
        <p:txBody>
          <a:bodyPr>
            <a:normAutofit fontScale="92500" lnSpcReduction="10000"/>
          </a:bodyPr>
          <a:lstStyle/>
          <a:p>
            <a:r>
              <a:rPr lang="en-US" dirty="0" smtClean="0"/>
              <a:t>Nicholas Kirsch and Dr. David Ison</a:t>
            </a:r>
            <a:endParaRPr lang="en-US" dirty="0"/>
          </a:p>
        </p:txBody>
      </p:sp>
      <p:sp>
        <p:nvSpPr>
          <p:cNvPr id="467" name="Text Placeholder 466"/>
          <p:cNvSpPr>
            <a:spLocks noGrp="1"/>
          </p:cNvSpPr>
          <p:nvPr>
            <p:ph type="body" sz="quarter" idx="153"/>
          </p:nvPr>
        </p:nvSpPr>
        <p:spPr/>
        <p:txBody>
          <a:bodyPr>
            <a:normAutofit fontScale="92500" lnSpcReduction="10000"/>
          </a:bodyPr>
          <a:lstStyle/>
          <a:p>
            <a:r>
              <a:rPr lang="en-US" dirty="0"/>
              <a:t>Correlation of Oil Prices and Airline Quality</a:t>
            </a:r>
          </a:p>
        </p:txBody>
      </p:sp>
      <p:pic>
        <p:nvPicPr>
          <p:cNvPr id="4098" name="Picture 2" descr="Image result for oil derric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4188" y="615974"/>
            <a:ext cx="4549034" cy="3407386"/>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aviationed.net/wp-content/uploads/2015/04/Embry-Riddle_Aeronautical_University_Seal.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987353" y="499373"/>
            <a:ext cx="3973691" cy="3973691"/>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6" descr="http://www.airlinequalityrating.com/images/aqr_mrkt_lede_opt.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8691" y="18697023"/>
            <a:ext cx="10032309" cy="4299563"/>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http://www.kansas.com/incoming/r69547/picture923877/ALTERNATES/FREE_640/GG42223TP.3Staff%20Photographe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620536" y="24973654"/>
            <a:ext cx="10041285" cy="6042119"/>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descr="http://mediad.publicbroadcasting.net/p/kmuw/files/styles/medium/public/201504/4457322103_1ddf371e78_z.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936551" y="6312995"/>
            <a:ext cx="10038658" cy="6697668"/>
          </a:xfrm>
          <a:prstGeom prst="rect">
            <a:avLst/>
          </a:prstGeom>
          <a:noFill/>
          <a:extLst>
            <a:ext uri="{909E8E84-426E-40DD-AFC4-6F175D3DCCD1}">
              <a14:hiddenFill xmlns:a14="http://schemas.microsoft.com/office/drawing/2010/main">
                <a:solidFill>
                  <a:srgbClr val="FFFFFF"/>
                </a:solidFill>
              </a14:hiddenFill>
            </a:ext>
          </a:extLst>
        </p:spPr>
      </p:pic>
      <p:pic>
        <p:nvPicPr>
          <p:cNvPr id="4111" name="Chart 1"/>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293835" y="26156954"/>
            <a:ext cx="10023092" cy="4948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2" name="Chart 1"/>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293835" y="21314979"/>
            <a:ext cx="10023092" cy="472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6007884" y="23941423"/>
            <a:ext cx="3810000" cy="3810000"/>
          </a:xfrm>
          <a:prstGeom prst="rect">
            <a:avLst/>
          </a:prstGeom>
        </p:spPr>
      </p:pic>
    </p:spTree>
    <p:extLst>
      <p:ext uri="{BB962C8B-B14F-4D97-AF65-F5344CB8AC3E}">
        <p14:creationId xmlns:p14="http://schemas.microsoft.com/office/powerpoint/2010/main" val="3425218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36x48-Template-V2b">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385</TotalTime>
  <Words>1140</Words>
  <Application>Microsoft Office PowerPoint</Application>
  <PresentationFormat>Custom</PresentationFormat>
  <Paragraphs>32</Paragraphs>
  <Slides>1</Slides>
  <Notes>1</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9" baseType="lpstr">
      <vt:lpstr>Arial</vt:lpstr>
      <vt:lpstr>Calibri</vt:lpstr>
      <vt:lpstr>Times New Roman</vt:lpstr>
      <vt:lpstr>Trebuchet MS</vt:lpstr>
      <vt:lpstr>36x48-Template-V2b</vt:lpstr>
      <vt:lpstr>1_Classic 3 Columns</vt:lpstr>
      <vt:lpstr>Classic - Wide Center</vt:lpstr>
      <vt:lpstr>Image</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Reviewer</cp:lastModifiedBy>
  <cp:revision>59</cp:revision>
  <dcterms:created xsi:type="dcterms:W3CDTF">2012-02-03T19:11:35Z</dcterms:created>
  <dcterms:modified xsi:type="dcterms:W3CDTF">2015-08-28T23:19:42Z</dcterms:modified>
</cp:coreProperties>
</file>