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36483925" cy="27432000"/>
  <p:notesSz cx="25749250" cy="35756850"/>
  <p:defaultTextStyle>
    <a:defPPr>
      <a:defRPr lang="en-US"/>
    </a:defPPr>
    <a:lvl1pPr marL="0" algn="l" defTabSz="1825916" rtl="0" eaLnBrk="1" latinLnBrk="0" hangingPunct="1">
      <a:defRPr sz="7100" kern="1200">
        <a:solidFill>
          <a:schemeClr val="tx1"/>
        </a:solidFill>
        <a:latin typeface="+mn-lt"/>
        <a:ea typeface="+mn-ea"/>
        <a:cs typeface="+mn-cs"/>
      </a:defRPr>
    </a:lvl1pPr>
    <a:lvl2pPr marL="1825916" algn="l" defTabSz="1825916" rtl="0" eaLnBrk="1" latinLnBrk="0" hangingPunct="1">
      <a:defRPr sz="7100" kern="1200">
        <a:solidFill>
          <a:schemeClr val="tx1"/>
        </a:solidFill>
        <a:latin typeface="+mn-lt"/>
        <a:ea typeface="+mn-ea"/>
        <a:cs typeface="+mn-cs"/>
      </a:defRPr>
    </a:lvl2pPr>
    <a:lvl3pPr marL="3651831" algn="l" defTabSz="1825916" rtl="0" eaLnBrk="1" latinLnBrk="0" hangingPunct="1">
      <a:defRPr sz="7100" kern="1200">
        <a:solidFill>
          <a:schemeClr val="tx1"/>
        </a:solidFill>
        <a:latin typeface="+mn-lt"/>
        <a:ea typeface="+mn-ea"/>
        <a:cs typeface="+mn-cs"/>
      </a:defRPr>
    </a:lvl3pPr>
    <a:lvl4pPr marL="5477748" algn="l" defTabSz="1825916" rtl="0" eaLnBrk="1" latinLnBrk="0" hangingPunct="1">
      <a:defRPr sz="7100" kern="1200">
        <a:solidFill>
          <a:schemeClr val="tx1"/>
        </a:solidFill>
        <a:latin typeface="+mn-lt"/>
        <a:ea typeface="+mn-ea"/>
        <a:cs typeface="+mn-cs"/>
      </a:defRPr>
    </a:lvl4pPr>
    <a:lvl5pPr marL="7303664" algn="l" defTabSz="1825916" rtl="0" eaLnBrk="1" latinLnBrk="0" hangingPunct="1">
      <a:defRPr sz="7100" kern="1200">
        <a:solidFill>
          <a:schemeClr val="tx1"/>
        </a:solidFill>
        <a:latin typeface="+mn-lt"/>
        <a:ea typeface="+mn-ea"/>
        <a:cs typeface="+mn-cs"/>
      </a:defRPr>
    </a:lvl5pPr>
    <a:lvl6pPr marL="9129579" algn="l" defTabSz="1825916" rtl="0" eaLnBrk="1" latinLnBrk="0" hangingPunct="1">
      <a:defRPr sz="7100" kern="1200">
        <a:solidFill>
          <a:schemeClr val="tx1"/>
        </a:solidFill>
        <a:latin typeface="+mn-lt"/>
        <a:ea typeface="+mn-ea"/>
        <a:cs typeface="+mn-cs"/>
      </a:defRPr>
    </a:lvl6pPr>
    <a:lvl7pPr marL="10955495" algn="l" defTabSz="1825916" rtl="0" eaLnBrk="1" latinLnBrk="0" hangingPunct="1">
      <a:defRPr sz="7100" kern="1200">
        <a:solidFill>
          <a:schemeClr val="tx1"/>
        </a:solidFill>
        <a:latin typeface="+mn-lt"/>
        <a:ea typeface="+mn-ea"/>
        <a:cs typeface="+mn-cs"/>
      </a:defRPr>
    </a:lvl7pPr>
    <a:lvl8pPr marL="12781411" algn="l" defTabSz="1825916" rtl="0" eaLnBrk="1" latinLnBrk="0" hangingPunct="1">
      <a:defRPr sz="7100" kern="1200">
        <a:solidFill>
          <a:schemeClr val="tx1"/>
        </a:solidFill>
        <a:latin typeface="+mn-lt"/>
        <a:ea typeface="+mn-ea"/>
        <a:cs typeface="+mn-cs"/>
      </a:defRPr>
    </a:lvl8pPr>
    <a:lvl9pPr marL="14607327" algn="l" defTabSz="1825916" rtl="0" eaLnBrk="1" latinLnBrk="0" hangingPunct="1">
      <a:defRPr sz="7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640">
          <p15:clr>
            <a:srgbClr val="A4A3A4"/>
          </p15:clr>
        </p15:guide>
        <p15:guide id="2" pos="1149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F9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71" autoAdjust="0"/>
    <p:restoredTop sz="93552" autoAdjust="0"/>
  </p:normalViewPr>
  <p:slideViewPr>
    <p:cSldViewPr snapToGrid="0" snapToObjects="1">
      <p:cViewPr>
        <p:scale>
          <a:sx n="33" d="100"/>
          <a:sy n="33" d="100"/>
        </p:scale>
        <p:origin x="-187" y="-1968"/>
      </p:cViewPr>
      <p:guideLst>
        <p:guide orient="horz" pos="8640"/>
        <p:guide pos="11491"/>
      </p:guideLst>
    </p:cSldViewPr>
  </p:slideViewPr>
  <p:notesTextViewPr>
    <p:cViewPr>
      <p:scale>
        <a:sx n="125" d="100"/>
        <a:sy n="125" d="100"/>
      </p:scale>
      <p:origin x="0" y="0"/>
    </p:cViewPr>
  </p:notesTextViewPr>
  <p:sorterViewPr>
    <p:cViewPr>
      <p:scale>
        <a:sx n="100" d="100"/>
        <a:sy n="100" d="100"/>
      </p:scale>
      <p:origin x="0" y="117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11158008" cy="1787843"/>
          </a:xfrm>
          <a:prstGeom prst="rect">
            <a:avLst/>
          </a:prstGeom>
        </p:spPr>
        <p:txBody>
          <a:bodyPr vert="horz" lIns="351407" tIns="175704" rIns="351407" bIns="175704" rtlCol="0"/>
          <a:lstStyle>
            <a:lvl1pPr algn="l">
              <a:defRPr sz="4600"/>
            </a:lvl1pPr>
          </a:lstStyle>
          <a:p>
            <a:endParaRPr lang="en-US" dirty="0"/>
          </a:p>
        </p:txBody>
      </p:sp>
      <p:sp>
        <p:nvSpPr>
          <p:cNvPr id="3" name="Date Placeholder 2"/>
          <p:cNvSpPr>
            <a:spLocks noGrp="1"/>
          </p:cNvSpPr>
          <p:nvPr>
            <p:ph type="dt" idx="1"/>
          </p:nvPr>
        </p:nvSpPr>
        <p:spPr>
          <a:xfrm>
            <a:off x="14585286" y="3"/>
            <a:ext cx="11158008" cy="1787843"/>
          </a:xfrm>
          <a:prstGeom prst="rect">
            <a:avLst/>
          </a:prstGeom>
        </p:spPr>
        <p:txBody>
          <a:bodyPr vert="horz" lIns="351407" tIns="175704" rIns="351407" bIns="175704" rtlCol="0"/>
          <a:lstStyle>
            <a:lvl1pPr algn="r">
              <a:defRPr sz="4600"/>
            </a:lvl1pPr>
          </a:lstStyle>
          <a:p>
            <a:fld id="{749A1BA7-30E2-2E46-A367-5FA883EB5031}" type="datetimeFigureOut">
              <a:rPr lang="en-US" smtClean="0"/>
              <a:t>7/4/2015</a:t>
            </a:fld>
            <a:endParaRPr lang="en-US" dirty="0"/>
          </a:p>
        </p:txBody>
      </p:sp>
      <p:sp>
        <p:nvSpPr>
          <p:cNvPr id="4" name="Slide Image Placeholder 3"/>
          <p:cNvSpPr>
            <a:spLocks noGrp="1" noRot="1" noChangeAspect="1"/>
          </p:cNvSpPr>
          <p:nvPr>
            <p:ph type="sldImg" idx="2"/>
          </p:nvPr>
        </p:nvSpPr>
        <p:spPr>
          <a:xfrm>
            <a:off x="3959225" y="2682875"/>
            <a:ext cx="17830800" cy="13408025"/>
          </a:xfrm>
          <a:prstGeom prst="rect">
            <a:avLst/>
          </a:prstGeom>
          <a:noFill/>
          <a:ln w="12700">
            <a:solidFill>
              <a:prstClr val="black"/>
            </a:solidFill>
          </a:ln>
        </p:spPr>
        <p:txBody>
          <a:bodyPr vert="horz" lIns="351407" tIns="175704" rIns="351407" bIns="175704" rtlCol="0" anchor="ctr"/>
          <a:lstStyle/>
          <a:p>
            <a:endParaRPr lang="en-US" dirty="0"/>
          </a:p>
        </p:txBody>
      </p:sp>
      <p:sp>
        <p:nvSpPr>
          <p:cNvPr id="5" name="Notes Placeholder 4"/>
          <p:cNvSpPr>
            <a:spLocks noGrp="1"/>
          </p:cNvSpPr>
          <p:nvPr>
            <p:ph type="body" sz="quarter" idx="3"/>
          </p:nvPr>
        </p:nvSpPr>
        <p:spPr>
          <a:xfrm>
            <a:off x="2574925" y="16984506"/>
            <a:ext cx="20599400" cy="16090583"/>
          </a:xfrm>
          <a:prstGeom prst="rect">
            <a:avLst/>
          </a:prstGeom>
        </p:spPr>
        <p:txBody>
          <a:bodyPr vert="horz" lIns="351407" tIns="175704" rIns="351407" bIns="17570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 y="33962804"/>
            <a:ext cx="11158008" cy="1787843"/>
          </a:xfrm>
          <a:prstGeom prst="rect">
            <a:avLst/>
          </a:prstGeom>
        </p:spPr>
        <p:txBody>
          <a:bodyPr vert="horz" lIns="351407" tIns="175704" rIns="351407" bIns="175704" rtlCol="0" anchor="b"/>
          <a:lstStyle>
            <a:lvl1pPr algn="l">
              <a:defRPr sz="4600"/>
            </a:lvl1pPr>
          </a:lstStyle>
          <a:p>
            <a:endParaRPr lang="en-US" dirty="0"/>
          </a:p>
        </p:txBody>
      </p:sp>
      <p:sp>
        <p:nvSpPr>
          <p:cNvPr id="7" name="Slide Number Placeholder 6"/>
          <p:cNvSpPr>
            <a:spLocks noGrp="1"/>
          </p:cNvSpPr>
          <p:nvPr>
            <p:ph type="sldNum" sz="quarter" idx="5"/>
          </p:nvPr>
        </p:nvSpPr>
        <p:spPr>
          <a:xfrm>
            <a:off x="14585286" y="33962804"/>
            <a:ext cx="11158008" cy="1787843"/>
          </a:xfrm>
          <a:prstGeom prst="rect">
            <a:avLst/>
          </a:prstGeom>
        </p:spPr>
        <p:txBody>
          <a:bodyPr vert="horz" lIns="351407" tIns="175704" rIns="351407" bIns="175704" rtlCol="0" anchor="b"/>
          <a:lstStyle>
            <a:lvl1pPr algn="r">
              <a:defRPr sz="4600"/>
            </a:lvl1pPr>
          </a:lstStyle>
          <a:p>
            <a:fld id="{DC82C7DC-700F-6C4B-A3D3-4C5C44E868EE}" type="slidenum">
              <a:rPr lang="en-US" smtClean="0"/>
              <a:t>‹#›</a:t>
            </a:fld>
            <a:endParaRPr lang="en-US" dirty="0"/>
          </a:p>
        </p:txBody>
      </p:sp>
    </p:spTree>
    <p:extLst>
      <p:ext uri="{BB962C8B-B14F-4D97-AF65-F5344CB8AC3E}">
        <p14:creationId xmlns:p14="http://schemas.microsoft.com/office/powerpoint/2010/main" val="1177061449"/>
      </p:ext>
    </p:extLst>
  </p:cSld>
  <p:clrMap bg1="lt1" tx1="dk1" bg2="lt2" tx2="dk2" accent1="accent1" accent2="accent2" accent3="accent3" accent4="accent4" accent5="accent5" accent6="accent6" hlink="hlink" folHlink="folHlink"/>
  <p:notesStyle>
    <a:lvl1pPr marL="0" algn="l" defTabSz="326075" rtl="0" eaLnBrk="1" latinLnBrk="0" hangingPunct="1">
      <a:defRPr sz="900" kern="1200">
        <a:solidFill>
          <a:schemeClr val="tx1"/>
        </a:solidFill>
        <a:latin typeface="+mn-lt"/>
        <a:ea typeface="+mn-ea"/>
        <a:cs typeface="+mn-cs"/>
      </a:defRPr>
    </a:lvl1pPr>
    <a:lvl2pPr marL="326075" algn="l" defTabSz="326075" rtl="0" eaLnBrk="1" latinLnBrk="0" hangingPunct="1">
      <a:defRPr sz="900" kern="1200">
        <a:solidFill>
          <a:schemeClr val="tx1"/>
        </a:solidFill>
        <a:latin typeface="+mn-lt"/>
        <a:ea typeface="+mn-ea"/>
        <a:cs typeface="+mn-cs"/>
      </a:defRPr>
    </a:lvl2pPr>
    <a:lvl3pPr marL="652150" algn="l" defTabSz="326075" rtl="0" eaLnBrk="1" latinLnBrk="0" hangingPunct="1">
      <a:defRPr sz="900" kern="1200">
        <a:solidFill>
          <a:schemeClr val="tx1"/>
        </a:solidFill>
        <a:latin typeface="+mn-lt"/>
        <a:ea typeface="+mn-ea"/>
        <a:cs typeface="+mn-cs"/>
      </a:defRPr>
    </a:lvl3pPr>
    <a:lvl4pPr marL="978225" algn="l" defTabSz="326075" rtl="0" eaLnBrk="1" latinLnBrk="0" hangingPunct="1">
      <a:defRPr sz="900" kern="1200">
        <a:solidFill>
          <a:schemeClr val="tx1"/>
        </a:solidFill>
        <a:latin typeface="+mn-lt"/>
        <a:ea typeface="+mn-ea"/>
        <a:cs typeface="+mn-cs"/>
      </a:defRPr>
    </a:lvl4pPr>
    <a:lvl5pPr marL="1304300" algn="l" defTabSz="326075" rtl="0" eaLnBrk="1" latinLnBrk="0" hangingPunct="1">
      <a:defRPr sz="900" kern="1200">
        <a:solidFill>
          <a:schemeClr val="tx1"/>
        </a:solidFill>
        <a:latin typeface="+mn-lt"/>
        <a:ea typeface="+mn-ea"/>
        <a:cs typeface="+mn-cs"/>
      </a:defRPr>
    </a:lvl5pPr>
    <a:lvl6pPr marL="1630375" algn="l" defTabSz="326075" rtl="0" eaLnBrk="1" latinLnBrk="0" hangingPunct="1">
      <a:defRPr sz="900" kern="1200">
        <a:solidFill>
          <a:schemeClr val="tx1"/>
        </a:solidFill>
        <a:latin typeface="+mn-lt"/>
        <a:ea typeface="+mn-ea"/>
        <a:cs typeface="+mn-cs"/>
      </a:defRPr>
    </a:lvl6pPr>
    <a:lvl7pPr marL="1956450" algn="l" defTabSz="326075" rtl="0" eaLnBrk="1" latinLnBrk="0" hangingPunct="1">
      <a:defRPr sz="900" kern="1200">
        <a:solidFill>
          <a:schemeClr val="tx1"/>
        </a:solidFill>
        <a:latin typeface="+mn-lt"/>
        <a:ea typeface="+mn-ea"/>
        <a:cs typeface="+mn-cs"/>
      </a:defRPr>
    </a:lvl7pPr>
    <a:lvl8pPr marL="2282525" algn="l" defTabSz="326075" rtl="0" eaLnBrk="1" latinLnBrk="0" hangingPunct="1">
      <a:defRPr sz="900" kern="1200">
        <a:solidFill>
          <a:schemeClr val="tx1"/>
        </a:solidFill>
        <a:latin typeface="+mn-lt"/>
        <a:ea typeface="+mn-ea"/>
        <a:cs typeface="+mn-cs"/>
      </a:defRPr>
    </a:lvl8pPr>
    <a:lvl9pPr marL="2608600" algn="l" defTabSz="326075"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82C7DC-700F-6C4B-A3D3-4C5C44E868EE}" type="slidenum">
              <a:rPr lang="en-US" smtClean="0"/>
              <a:t>1</a:t>
            </a:fld>
            <a:endParaRPr lang="en-US" dirty="0"/>
          </a:p>
        </p:txBody>
      </p:sp>
    </p:spTree>
    <p:extLst>
      <p:ext uri="{BB962C8B-B14F-4D97-AF65-F5344CB8AC3E}">
        <p14:creationId xmlns:p14="http://schemas.microsoft.com/office/powerpoint/2010/main" val="215857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36295" y="8521701"/>
            <a:ext cx="31011336" cy="5880100"/>
          </a:xfrm>
        </p:spPr>
        <p:txBody>
          <a:bodyPr/>
          <a:lstStyle/>
          <a:p>
            <a:r>
              <a:rPr lang="en-US" smtClean="0"/>
              <a:t>Click to edit Master title style</a:t>
            </a:r>
            <a:endParaRPr lang="en-US"/>
          </a:p>
        </p:txBody>
      </p:sp>
      <p:sp>
        <p:nvSpPr>
          <p:cNvPr id="3" name="Subtitle 2"/>
          <p:cNvSpPr>
            <a:spLocks noGrp="1"/>
          </p:cNvSpPr>
          <p:nvPr>
            <p:ph type="subTitle" idx="1"/>
          </p:nvPr>
        </p:nvSpPr>
        <p:spPr>
          <a:xfrm>
            <a:off x="5472589" y="15544800"/>
            <a:ext cx="25538748" cy="7010400"/>
          </a:xfrm>
        </p:spPr>
        <p:txBody>
          <a:bodyPr/>
          <a:lstStyle>
            <a:lvl1pPr marL="0" indent="0" algn="ctr">
              <a:buNone/>
              <a:defRPr>
                <a:solidFill>
                  <a:schemeClr val="tx1">
                    <a:tint val="75000"/>
                  </a:schemeClr>
                </a:solidFill>
              </a:defRPr>
            </a:lvl1pPr>
            <a:lvl2pPr marL="1825916" indent="0" algn="ctr">
              <a:buNone/>
              <a:defRPr>
                <a:solidFill>
                  <a:schemeClr val="tx1">
                    <a:tint val="75000"/>
                  </a:schemeClr>
                </a:solidFill>
              </a:defRPr>
            </a:lvl2pPr>
            <a:lvl3pPr marL="3651831" indent="0" algn="ctr">
              <a:buNone/>
              <a:defRPr>
                <a:solidFill>
                  <a:schemeClr val="tx1">
                    <a:tint val="75000"/>
                  </a:schemeClr>
                </a:solidFill>
              </a:defRPr>
            </a:lvl3pPr>
            <a:lvl4pPr marL="5477748" indent="0" algn="ctr">
              <a:buNone/>
              <a:defRPr>
                <a:solidFill>
                  <a:schemeClr val="tx1">
                    <a:tint val="75000"/>
                  </a:schemeClr>
                </a:solidFill>
              </a:defRPr>
            </a:lvl4pPr>
            <a:lvl5pPr marL="7303664" indent="0" algn="ctr">
              <a:buNone/>
              <a:defRPr>
                <a:solidFill>
                  <a:schemeClr val="tx1">
                    <a:tint val="75000"/>
                  </a:schemeClr>
                </a:solidFill>
              </a:defRPr>
            </a:lvl5pPr>
            <a:lvl6pPr marL="9129579" indent="0" algn="ctr">
              <a:buNone/>
              <a:defRPr>
                <a:solidFill>
                  <a:schemeClr val="tx1">
                    <a:tint val="75000"/>
                  </a:schemeClr>
                </a:solidFill>
              </a:defRPr>
            </a:lvl6pPr>
            <a:lvl7pPr marL="10955495" indent="0" algn="ctr">
              <a:buNone/>
              <a:defRPr>
                <a:solidFill>
                  <a:schemeClr val="tx1">
                    <a:tint val="75000"/>
                  </a:schemeClr>
                </a:solidFill>
              </a:defRPr>
            </a:lvl7pPr>
            <a:lvl8pPr marL="12781411" indent="0" algn="ctr">
              <a:buNone/>
              <a:defRPr>
                <a:solidFill>
                  <a:schemeClr val="tx1">
                    <a:tint val="75000"/>
                  </a:schemeClr>
                </a:solidFill>
              </a:defRPr>
            </a:lvl8pPr>
            <a:lvl9pPr marL="14607327"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779C9F-0CB6-5640-B30E-4E81EE7C4C07}" type="datetimeFigureOut">
              <a:rPr lang="en-US" smtClean="0"/>
              <a:t>7/4/2015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B65FF6-5F60-9744-B609-DC51FE33858C}" type="slidenum">
              <a:rPr lang="en-US" smtClean="0"/>
              <a:t>‹#›</a:t>
            </a:fld>
            <a:endParaRPr lang="en-US" dirty="0"/>
          </a:p>
        </p:txBody>
      </p:sp>
    </p:spTree>
    <p:extLst>
      <p:ext uri="{BB962C8B-B14F-4D97-AF65-F5344CB8AC3E}">
        <p14:creationId xmlns:p14="http://schemas.microsoft.com/office/powerpoint/2010/main" val="3646108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779C9F-0CB6-5640-B30E-4E81EE7C4C07}" type="datetimeFigureOut">
              <a:rPr lang="en-US" smtClean="0"/>
              <a:t>7/4/2015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B65FF6-5F60-9744-B609-DC51FE33858C}" type="slidenum">
              <a:rPr lang="en-US" smtClean="0"/>
              <a:t>‹#›</a:t>
            </a:fld>
            <a:endParaRPr lang="en-US" dirty="0"/>
          </a:p>
        </p:txBody>
      </p:sp>
    </p:spTree>
    <p:extLst>
      <p:ext uri="{BB962C8B-B14F-4D97-AF65-F5344CB8AC3E}">
        <p14:creationId xmlns:p14="http://schemas.microsoft.com/office/powerpoint/2010/main" val="477384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450846" y="1098554"/>
            <a:ext cx="8208883" cy="234061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824196" y="1098554"/>
            <a:ext cx="24018584" cy="234061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779C9F-0CB6-5640-B30E-4E81EE7C4C07}" type="datetimeFigureOut">
              <a:rPr lang="en-US" smtClean="0"/>
              <a:t>7/4/2015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B65FF6-5F60-9744-B609-DC51FE33858C}" type="slidenum">
              <a:rPr lang="en-US" smtClean="0"/>
              <a:t>‹#›</a:t>
            </a:fld>
            <a:endParaRPr lang="en-US" dirty="0"/>
          </a:p>
        </p:txBody>
      </p:sp>
    </p:spTree>
    <p:extLst>
      <p:ext uri="{BB962C8B-B14F-4D97-AF65-F5344CB8AC3E}">
        <p14:creationId xmlns:p14="http://schemas.microsoft.com/office/powerpoint/2010/main" val="3521596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779C9F-0CB6-5640-B30E-4E81EE7C4C07}" type="datetimeFigureOut">
              <a:rPr lang="en-US" smtClean="0"/>
              <a:t>7/4/2015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B65FF6-5F60-9744-B609-DC51FE33858C}" type="slidenum">
              <a:rPr lang="en-US" smtClean="0"/>
              <a:t>‹#›</a:t>
            </a:fld>
            <a:endParaRPr lang="en-US" dirty="0"/>
          </a:p>
        </p:txBody>
      </p:sp>
    </p:spTree>
    <p:extLst>
      <p:ext uri="{BB962C8B-B14F-4D97-AF65-F5344CB8AC3E}">
        <p14:creationId xmlns:p14="http://schemas.microsoft.com/office/powerpoint/2010/main" val="656073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81978" y="17627601"/>
            <a:ext cx="31011336" cy="5448300"/>
          </a:xfrm>
        </p:spPr>
        <p:txBody>
          <a:bodyPr anchor="t"/>
          <a:lstStyle>
            <a:lvl1pPr algn="l">
              <a:defRPr sz="16000" b="1" cap="all"/>
            </a:lvl1pPr>
          </a:lstStyle>
          <a:p>
            <a:r>
              <a:rPr lang="en-US" smtClean="0"/>
              <a:t>Click to edit Master title style</a:t>
            </a:r>
            <a:endParaRPr lang="en-US"/>
          </a:p>
        </p:txBody>
      </p:sp>
      <p:sp>
        <p:nvSpPr>
          <p:cNvPr id="3" name="Text Placeholder 2"/>
          <p:cNvSpPr>
            <a:spLocks noGrp="1"/>
          </p:cNvSpPr>
          <p:nvPr>
            <p:ph type="body" idx="1"/>
          </p:nvPr>
        </p:nvSpPr>
        <p:spPr>
          <a:xfrm>
            <a:off x="2881978" y="11626854"/>
            <a:ext cx="31011336" cy="6000749"/>
          </a:xfrm>
        </p:spPr>
        <p:txBody>
          <a:bodyPr anchor="b"/>
          <a:lstStyle>
            <a:lvl1pPr marL="0" indent="0">
              <a:buNone/>
              <a:defRPr sz="8000">
                <a:solidFill>
                  <a:schemeClr val="tx1">
                    <a:tint val="75000"/>
                  </a:schemeClr>
                </a:solidFill>
              </a:defRPr>
            </a:lvl1pPr>
            <a:lvl2pPr marL="1825916" indent="0">
              <a:buNone/>
              <a:defRPr sz="7100">
                <a:solidFill>
                  <a:schemeClr val="tx1">
                    <a:tint val="75000"/>
                  </a:schemeClr>
                </a:solidFill>
              </a:defRPr>
            </a:lvl2pPr>
            <a:lvl3pPr marL="3651831" indent="0">
              <a:buNone/>
              <a:defRPr sz="6400">
                <a:solidFill>
                  <a:schemeClr val="tx1">
                    <a:tint val="75000"/>
                  </a:schemeClr>
                </a:solidFill>
              </a:defRPr>
            </a:lvl3pPr>
            <a:lvl4pPr marL="5477748" indent="0">
              <a:buNone/>
              <a:defRPr sz="5600">
                <a:solidFill>
                  <a:schemeClr val="tx1">
                    <a:tint val="75000"/>
                  </a:schemeClr>
                </a:solidFill>
              </a:defRPr>
            </a:lvl4pPr>
            <a:lvl5pPr marL="7303664" indent="0">
              <a:buNone/>
              <a:defRPr sz="5600">
                <a:solidFill>
                  <a:schemeClr val="tx1">
                    <a:tint val="75000"/>
                  </a:schemeClr>
                </a:solidFill>
              </a:defRPr>
            </a:lvl5pPr>
            <a:lvl6pPr marL="9129579" indent="0">
              <a:buNone/>
              <a:defRPr sz="5600">
                <a:solidFill>
                  <a:schemeClr val="tx1">
                    <a:tint val="75000"/>
                  </a:schemeClr>
                </a:solidFill>
              </a:defRPr>
            </a:lvl6pPr>
            <a:lvl7pPr marL="10955495" indent="0">
              <a:buNone/>
              <a:defRPr sz="5600">
                <a:solidFill>
                  <a:schemeClr val="tx1">
                    <a:tint val="75000"/>
                  </a:schemeClr>
                </a:solidFill>
              </a:defRPr>
            </a:lvl7pPr>
            <a:lvl8pPr marL="12781411" indent="0">
              <a:buNone/>
              <a:defRPr sz="5600">
                <a:solidFill>
                  <a:schemeClr val="tx1">
                    <a:tint val="75000"/>
                  </a:schemeClr>
                </a:solidFill>
              </a:defRPr>
            </a:lvl8pPr>
            <a:lvl9pPr marL="14607327" indent="0">
              <a:buNone/>
              <a:defRPr sz="5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779C9F-0CB6-5640-B30E-4E81EE7C4C07}" type="datetimeFigureOut">
              <a:rPr lang="en-US" smtClean="0"/>
              <a:t>7/4/2015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B65FF6-5F60-9744-B609-DC51FE33858C}" type="slidenum">
              <a:rPr lang="en-US" smtClean="0"/>
              <a:t>‹#›</a:t>
            </a:fld>
            <a:endParaRPr lang="en-US" dirty="0"/>
          </a:p>
        </p:txBody>
      </p:sp>
    </p:spTree>
    <p:extLst>
      <p:ext uri="{BB962C8B-B14F-4D97-AF65-F5344CB8AC3E}">
        <p14:creationId xmlns:p14="http://schemas.microsoft.com/office/powerpoint/2010/main" val="1595678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824196" y="6400803"/>
            <a:ext cx="16113734" cy="18103851"/>
          </a:xfrm>
        </p:spPr>
        <p:txBody>
          <a:bodyPr/>
          <a:lstStyle>
            <a:lvl1pPr>
              <a:defRPr sz="11100"/>
            </a:lvl1pPr>
            <a:lvl2pPr>
              <a:defRPr sz="9600"/>
            </a:lvl2pPr>
            <a:lvl3pPr>
              <a:defRPr sz="8000"/>
            </a:lvl3pPr>
            <a:lvl4pPr>
              <a:defRPr sz="7100"/>
            </a:lvl4pPr>
            <a:lvl5pPr>
              <a:defRPr sz="7100"/>
            </a:lvl5pPr>
            <a:lvl6pPr>
              <a:defRPr sz="7100"/>
            </a:lvl6pPr>
            <a:lvl7pPr>
              <a:defRPr sz="7100"/>
            </a:lvl7pPr>
            <a:lvl8pPr>
              <a:defRPr sz="7100"/>
            </a:lvl8pPr>
            <a:lvl9pPr>
              <a:defRPr sz="7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8545995" y="6400803"/>
            <a:ext cx="16113734" cy="18103851"/>
          </a:xfrm>
        </p:spPr>
        <p:txBody>
          <a:bodyPr/>
          <a:lstStyle>
            <a:lvl1pPr>
              <a:defRPr sz="11100"/>
            </a:lvl1pPr>
            <a:lvl2pPr>
              <a:defRPr sz="9600"/>
            </a:lvl2pPr>
            <a:lvl3pPr>
              <a:defRPr sz="8000"/>
            </a:lvl3pPr>
            <a:lvl4pPr>
              <a:defRPr sz="7100"/>
            </a:lvl4pPr>
            <a:lvl5pPr>
              <a:defRPr sz="7100"/>
            </a:lvl5pPr>
            <a:lvl6pPr>
              <a:defRPr sz="7100"/>
            </a:lvl6pPr>
            <a:lvl7pPr>
              <a:defRPr sz="7100"/>
            </a:lvl7pPr>
            <a:lvl8pPr>
              <a:defRPr sz="7100"/>
            </a:lvl8pPr>
            <a:lvl9pPr>
              <a:defRPr sz="7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A779C9F-0CB6-5640-B30E-4E81EE7C4C07}" type="datetimeFigureOut">
              <a:rPr lang="en-US" smtClean="0"/>
              <a:t>7/4/2015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B65FF6-5F60-9744-B609-DC51FE33858C}" type="slidenum">
              <a:rPr lang="en-US" smtClean="0"/>
              <a:t>‹#›</a:t>
            </a:fld>
            <a:endParaRPr lang="en-US" dirty="0"/>
          </a:p>
        </p:txBody>
      </p:sp>
    </p:spTree>
    <p:extLst>
      <p:ext uri="{BB962C8B-B14F-4D97-AF65-F5344CB8AC3E}">
        <p14:creationId xmlns:p14="http://schemas.microsoft.com/office/powerpoint/2010/main" val="379245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24196" y="6140451"/>
            <a:ext cx="16120069" cy="2559049"/>
          </a:xfrm>
        </p:spPr>
        <p:txBody>
          <a:bodyPr anchor="b"/>
          <a:lstStyle>
            <a:lvl1pPr marL="0" indent="0">
              <a:buNone/>
              <a:defRPr sz="9600" b="1"/>
            </a:lvl1pPr>
            <a:lvl2pPr marL="1825916" indent="0">
              <a:buNone/>
              <a:defRPr sz="8000" b="1"/>
            </a:lvl2pPr>
            <a:lvl3pPr marL="3651831" indent="0">
              <a:buNone/>
              <a:defRPr sz="7100" b="1"/>
            </a:lvl3pPr>
            <a:lvl4pPr marL="5477748" indent="0">
              <a:buNone/>
              <a:defRPr sz="6400" b="1"/>
            </a:lvl4pPr>
            <a:lvl5pPr marL="7303664" indent="0">
              <a:buNone/>
              <a:defRPr sz="6400" b="1"/>
            </a:lvl5pPr>
            <a:lvl6pPr marL="9129579" indent="0">
              <a:buNone/>
              <a:defRPr sz="6400" b="1"/>
            </a:lvl6pPr>
            <a:lvl7pPr marL="10955495" indent="0">
              <a:buNone/>
              <a:defRPr sz="6400" b="1"/>
            </a:lvl7pPr>
            <a:lvl8pPr marL="12781411" indent="0">
              <a:buNone/>
              <a:defRPr sz="6400" b="1"/>
            </a:lvl8pPr>
            <a:lvl9pPr marL="14607327" indent="0">
              <a:buNone/>
              <a:defRPr sz="6400" b="1"/>
            </a:lvl9pPr>
          </a:lstStyle>
          <a:p>
            <a:pPr lvl="0"/>
            <a:r>
              <a:rPr lang="en-US" smtClean="0"/>
              <a:t>Click to edit Master text styles</a:t>
            </a:r>
          </a:p>
        </p:txBody>
      </p:sp>
      <p:sp>
        <p:nvSpPr>
          <p:cNvPr id="4" name="Content Placeholder 3"/>
          <p:cNvSpPr>
            <a:spLocks noGrp="1"/>
          </p:cNvSpPr>
          <p:nvPr>
            <p:ph sz="half" idx="2"/>
          </p:nvPr>
        </p:nvSpPr>
        <p:spPr>
          <a:xfrm>
            <a:off x="1824196" y="8699500"/>
            <a:ext cx="16120069" cy="15805151"/>
          </a:xfrm>
        </p:spPr>
        <p:txBody>
          <a:bodyPr/>
          <a:lstStyle>
            <a:lvl1pPr>
              <a:defRPr sz="9600"/>
            </a:lvl1pPr>
            <a:lvl2pPr>
              <a:defRPr sz="8000"/>
            </a:lvl2pPr>
            <a:lvl3pPr>
              <a:defRPr sz="7100"/>
            </a:lvl3pPr>
            <a:lvl4pPr>
              <a:defRPr sz="6400"/>
            </a:lvl4pPr>
            <a:lvl5pPr>
              <a:defRPr sz="6400"/>
            </a:lvl5pPr>
            <a:lvl6pPr>
              <a:defRPr sz="6400"/>
            </a:lvl6pPr>
            <a:lvl7pPr>
              <a:defRPr sz="6400"/>
            </a:lvl7pPr>
            <a:lvl8pPr>
              <a:defRPr sz="6400"/>
            </a:lvl8pPr>
            <a:lvl9pPr>
              <a:defRPr sz="6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8533328" y="6140451"/>
            <a:ext cx="16126402" cy="2559049"/>
          </a:xfrm>
        </p:spPr>
        <p:txBody>
          <a:bodyPr anchor="b"/>
          <a:lstStyle>
            <a:lvl1pPr marL="0" indent="0">
              <a:buNone/>
              <a:defRPr sz="9600" b="1"/>
            </a:lvl1pPr>
            <a:lvl2pPr marL="1825916" indent="0">
              <a:buNone/>
              <a:defRPr sz="8000" b="1"/>
            </a:lvl2pPr>
            <a:lvl3pPr marL="3651831" indent="0">
              <a:buNone/>
              <a:defRPr sz="7100" b="1"/>
            </a:lvl3pPr>
            <a:lvl4pPr marL="5477748" indent="0">
              <a:buNone/>
              <a:defRPr sz="6400" b="1"/>
            </a:lvl4pPr>
            <a:lvl5pPr marL="7303664" indent="0">
              <a:buNone/>
              <a:defRPr sz="6400" b="1"/>
            </a:lvl5pPr>
            <a:lvl6pPr marL="9129579" indent="0">
              <a:buNone/>
              <a:defRPr sz="6400" b="1"/>
            </a:lvl6pPr>
            <a:lvl7pPr marL="10955495" indent="0">
              <a:buNone/>
              <a:defRPr sz="6400" b="1"/>
            </a:lvl7pPr>
            <a:lvl8pPr marL="12781411" indent="0">
              <a:buNone/>
              <a:defRPr sz="6400" b="1"/>
            </a:lvl8pPr>
            <a:lvl9pPr marL="14607327" indent="0">
              <a:buNone/>
              <a:defRPr sz="6400" b="1"/>
            </a:lvl9pPr>
          </a:lstStyle>
          <a:p>
            <a:pPr lvl="0"/>
            <a:r>
              <a:rPr lang="en-US" smtClean="0"/>
              <a:t>Click to edit Master text styles</a:t>
            </a:r>
          </a:p>
        </p:txBody>
      </p:sp>
      <p:sp>
        <p:nvSpPr>
          <p:cNvPr id="6" name="Content Placeholder 5"/>
          <p:cNvSpPr>
            <a:spLocks noGrp="1"/>
          </p:cNvSpPr>
          <p:nvPr>
            <p:ph sz="quarter" idx="4"/>
          </p:nvPr>
        </p:nvSpPr>
        <p:spPr>
          <a:xfrm>
            <a:off x="18533328" y="8699500"/>
            <a:ext cx="16126402" cy="15805151"/>
          </a:xfrm>
        </p:spPr>
        <p:txBody>
          <a:bodyPr/>
          <a:lstStyle>
            <a:lvl1pPr>
              <a:defRPr sz="9600"/>
            </a:lvl1pPr>
            <a:lvl2pPr>
              <a:defRPr sz="8000"/>
            </a:lvl2pPr>
            <a:lvl3pPr>
              <a:defRPr sz="7100"/>
            </a:lvl3pPr>
            <a:lvl4pPr>
              <a:defRPr sz="6400"/>
            </a:lvl4pPr>
            <a:lvl5pPr>
              <a:defRPr sz="6400"/>
            </a:lvl5pPr>
            <a:lvl6pPr>
              <a:defRPr sz="6400"/>
            </a:lvl6pPr>
            <a:lvl7pPr>
              <a:defRPr sz="6400"/>
            </a:lvl7pPr>
            <a:lvl8pPr>
              <a:defRPr sz="6400"/>
            </a:lvl8pPr>
            <a:lvl9pPr>
              <a:defRPr sz="6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A779C9F-0CB6-5640-B30E-4E81EE7C4C07}" type="datetimeFigureOut">
              <a:rPr lang="en-US" smtClean="0"/>
              <a:t>7/4/2015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AB65FF6-5F60-9744-B609-DC51FE33858C}" type="slidenum">
              <a:rPr lang="en-US" smtClean="0"/>
              <a:t>‹#›</a:t>
            </a:fld>
            <a:endParaRPr lang="en-US" dirty="0"/>
          </a:p>
        </p:txBody>
      </p:sp>
    </p:spTree>
    <p:extLst>
      <p:ext uri="{BB962C8B-B14F-4D97-AF65-F5344CB8AC3E}">
        <p14:creationId xmlns:p14="http://schemas.microsoft.com/office/powerpoint/2010/main" val="2542098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779C9F-0CB6-5640-B30E-4E81EE7C4C07}" type="datetimeFigureOut">
              <a:rPr lang="en-US" smtClean="0"/>
              <a:t>7/4/2015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AB65FF6-5F60-9744-B609-DC51FE33858C}" type="slidenum">
              <a:rPr lang="en-US" smtClean="0"/>
              <a:t>‹#›</a:t>
            </a:fld>
            <a:endParaRPr lang="en-US" dirty="0"/>
          </a:p>
        </p:txBody>
      </p:sp>
    </p:spTree>
    <p:extLst>
      <p:ext uri="{BB962C8B-B14F-4D97-AF65-F5344CB8AC3E}">
        <p14:creationId xmlns:p14="http://schemas.microsoft.com/office/powerpoint/2010/main" val="1925720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779C9F-0CB6-5640-B30E-4E81EE7C4C07}" type="datetimeFigureOut">
              <a:rPr lang="en-US" smtClean="0"/>
              <a:t>7/4/2015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AB65FF6-5F60-9744-B609-DC51FE33858C}" type="slidenum">
              <a:rPr lang="en-US" smtClean="0"/>
              <a:t>‹#›</a:t>
            </a:fld>
            <a:endParaRPr lang="en-US" dirty="0"/>
          </a:p>
        </p:txBody>
      </p:sp>
    </p:spTree>
    <p:extLst>
      <p:ext uri="{BB962C8B-B14F-4D97-AF65-F5344CB8AC3E}">
        <p14:creationId xmlns:p14="http://schemas.microsoft.com/office/powerpoint/2010/main" val="404480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4199" y="1092200"/>
            <a:ext cx="12002959" cy="4648200"/>
          </a:xfrm>
        </p:spPr>
        <p:txBody>
          <a:bodyPr anchor="b"/>
          <a:lstStyle>
            <a:lvl1pPr algn="l">
              <a:defRPr sz="8000" b="1"/>
            </a:lvl1pPr>
          </a:lstStyle>
          <a:p>
            <a:r>
              <a:rPr lang="en-US" smtClean="0"/>
              <a:t>Click to edit Master title style</a:t>
            </a:r>
            <a:endParaRPr lang="en-US"/>
          </a:p>
        </p:txBody>
      </p:sp>
      <p:sp>
        <p:nvSpPr>
          <p:cNvPr id="3" name="Content Placeholder 2"/>
          <p:cNvSpPr>
            <a:spLocks noGrp="1"/>
          </p:cNvSpPr>
          <p:nvPr>
            <p:ph idx="1"/>
          </p:nvPr>
        </p:nvSpPr>
        <p:spPr>
          <a:xfrm>
            <a:off x="14264201" y="1092203"/>
            <a:ext cx="20395528" cy="23412451"/>
          </a:xfrm>
        </p:spPr>
        <p:txBody>
          <a:bodyPr/>
          <a:lstStyle>
            <a:lvl1pPr>
              <a:defRPr sz="12800"/>
            </a:lvl1pPr>
            <a:lvl2pPr>
              <a:defRPr sz="11100"/>
            </a:lvl2pPr>
            <a:lvl3pPr>
              <a:defRPr sz="9600"/>
            </a:lvl3pPr>
            <a:lvl4pPr>
              <a:defRPr sz="8000"/>
            </a:lvl4pPr>
            <a:lvl5pPr>
              <a:defRPr sz="8000"/>
            </a:lvl5pPr>
            <a:lvl6pPr>
              <a:defRPr sz="8000"/>
            </a:lvl6pPr>
            <a:lvl7pPr>
              <a:defRPr sz="8000"/>
            </a:lvl7pPr>
            <a:lvl8pPr>
              <a:defRPr sz="8000"/>
            </a:lvl8pPr>
            <a:lvl9pPr>
              <a:defRPr sz="8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824199" y="5740403"/>
            <a:ext cx="12002959" cy="18764251"/>
          </a:xfrm>
        </p:spPr>
        <p:txBody>
          <a:bodyPr/>
          <a:lstStyle>
            <a:lvl1pPr marL="0" indent="0">
              <a:buNone/>
              <a:defRPr sz="5600"/>
            </a:lvl1pPr>
            <a:lvl2pPr marL="1825916" indent="0">
              <a:buNone/>
              <a:defRPr sz="4800"/>
            </a:lvl2pPr>
            <a:lvl3pPr marL="3651831" indent="0">
              <a:buNone/>
              <a:defRPr sz="4000"/>
            </a:lvl3pPr>
            <a:lvl4pPr marL="5477748" indent="0">
              <a:buNone/>
              <a:defRPr sz="3600"/>
            </a:lvl4pPr>
            <a:lvl5pPr marL="7303664" indent="0">
              <a:buNone/>
              <a:defRPr sz="3600"/>
            </a:lvl5pPr>
            <a:lvl6pPr marL="9129579" indent="0">
              <a:buNone/>
              <a:defRPr sz="3600"/>
            </a:lvl6pPr>
            <a:lvl7pPr marL="10955495" indent="0">
              <a:buNone/>
              <a:defRPr sz="3600"/>
            </a:lvl7pPr>
            <a:lvl8pPr marL="12781411" indent="0">
              <a:buNone/>
              <a:defRPr sz="3600"/>
            </a:lvl8pPr>
            <a:lvl9pPr marL="14607327" indent="0">
              <a:buNone/>
              <a:defRPr sz="3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779C9F-0CB6-5640-B30E-4E81EE7C4C07}" type="datetimeFigureOut">
              <a:rPr lang="en-US" smtClean="0"/>
              <a:t>7/4/2015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B65FF6-5F60-9744-B609-DC51FE33858C}" type="slidenum">
              <a:rPr lang="en-US" smtClean="0"/>
              <a:t>‹#›</a:t>
            </a:fld>
            <a:endParaRPr lang="en-US" dirty="0"/>
          </a:p>
        </p:txBody>
      </p:sp>
    </p:spTree>
    <p:extLst>
      <p:ext uri="{BB962C8B-B14F-4D97-AF65-F5344CB8AC3E}">
        <p14:creationId xmlns:p14="http://schemas.microsoft.com/office/powerpoint/2010/main" val="3356086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51104" y="19202400"/>
            <a:ext cx="21890355" cy="2266951"/>
          </a:xfrm>
        </p:spPr>
        <p:txBody>
          <a:bodyPr anchor="b"/>
          <a:lstStyle>
            <a:lvl1pPr algn="l">
              <a:defRPr sz="8000" b="1"/>
            </a:lvl1pPr>
          </a:lstStyle>
          <a:p>
            <a:r>
              <a:rPr lang="en-US" smtClean="0"/>
              <a:t>Click to edit Master title style</a:t>
            </a:r>
            <a:endParaRPr lang="en-US"/>
          </a:p>
        </p:txBody>
      </p:sp>
      <p:sp>
        <p:nvSpPr>
          <p:cNvPr id="3" name="Picture Placeholder 2"/>
          <p:cNvSpPr>
            <a:spLocks noGrp="1"/>
          </p:cNvSpPr>
          <p:nvPr>
            <p:ph type="pic" idx="1"/>
          </p:nvPr>
        </p:nvSpPr>
        <p:spPr>
          <a:xfrm>
            <a:off x="7151104" y="2451100"/>
            <a:ext cx="21890355" cy="16459200"/>
          </a:xfrm>
        </p:spPr>
        <p:txBody>
          <a:bodyPr/>
          <a:lstStyle>
            <a:lvl1pPr marL="0" indent="0">
              <a:buNone/>
              <a:defRPr sz="12800"/>
            </a:lvl1pPr>
            <a:lvl2pPr marL="1825916" indent="0">
              <a:buNone/>
              <a:defRPr sz="11100"/>
            </a:lvl2pPr>
            <a:lvl3pPr marL="3651831" indent="0">
              <a:buNone/>
              <a:defRPr sz="9600"/>
            </a:lvl3pPr>
            <a:lvl4pPr marL="5477748" indent="0">
              <a:buNone/>
              <a:defRPr sz="8000"/>
            </a:lvl4pPr>
            <a:lvl5pPr marL="7303664" indent="0">
              <a:buNone/>
              <a:defRPr sz="8000"/>
            </a:lvl5pPr>
            <a:lvl6pPr marL="9129579" indent="0">
              <a:buNone/>
              <a:defRPr sz="8000"/>
            </a:lvl6pPr>
            <a:lvl7pPr marL="10955495" indent="0">
              <a:buNone/>
              <a:defRPr sz="8000"/>
            </a:lvl7pPr>
            <a:lvl8pPr marL="12781411" indent="0">
              <a:buNone/>
              <a:defRPr sz="8000"/>
            </a:lvl8pPr>
            <a:lvl9pPr marL="14607327" indent="0">
              <a:buNone/>
              <a:defRPr sz="8000"/>
            </a:lvl9pPr>
          </a:lstStyle>
          <a:p>
            <a:endParaRPr lang="en-US" dirty="0"/>
          </a:p>
        </p:txBody>
      </p:sp>
      <p:sp>
        <p:nvSpPr>
          <p:cNvPr id="4" name="Text Placeholder 3"/>
          <p:cNvSpPr>
            <a:spLocks noGrp="1"/>
          </p:cNvSpPr>
          <p:nvPr>
            <p:ph type="body" sz="half" idx="2"/>
          </p:nvPr>
        </p:nvSpPr>
        <p:spPr>
          <a:xfrm>
            <a:off x="7151104" y="21469351"/>
            <a:ext cx="21890355" cy="3219449"/>
          </a:xfrm>
        </p:spPr>
        <p:txBody>
          <a:bodyPr/>
          <a:lstStyle>
            <a:lvl1pPr marL="0" indent="0">
              <a:buNone/>
              <a:defRPr sz="5600"/>
            </a:lvl1pPr>
            <a:lvl2pPr marL="1825916" indent="0">
              <a:buNone/>
              <a:defRPr sz="4800"/>
            </a:lvl2pPr>
            <a:lvl3pPr marL="3651831" indent="0">
              <a:buNone/>
              <a:defRPr sz="4000"/>
            </a:lvl3pPr>
            <a:lvl4pPr marL="5477748" indent="0">
              <a:buNone/>
              <a:defRPr sz="3600"/>
            </a:lvl4pPr>
            <a:lvl5pPr marL="7303664" indent="0">
              <a:buNone/>
              <a:defRPr sz="3600"/>
            </a:lvl5pPr>
            <a:lvl6pPr marL="9129579" indent="0">
              <a:buNone/>
              <a:defRPr sz="3600"/>
            </a:lvl6pPr>
            <a:lvl7pPr marL="10955495" indent="0">
              <a:buNone/>
              <a:defRPr sz="3600"/>
            </a:lvl7pPr>
            <a:lvl8pPr marL="12781411" indent="0">
              <a:buNone/>
              <a:defRPr sz="3600"/>
            </a:lvl8pPr>
            <a:lvl9pPr marL="14607327" indent="0">
              <a:buNone/>
              <a:defRPr sz="3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779C9F-0CB6-5640-B30E-4E81EE7C4C07}" type="datetimeFigureOut">
              <a:rPr lang="en-US" smtClean="0"/>
              <a:t>7/4/2015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B65FF6-5F60-9744-B609-DC51FE33858C}" type="slidenum">
              <a:rPr lang="en-US" smtClean="0"/>
              <a:t>‹#›</a:t>
            </a:fld>
            <a:endParaRPr lang="en-US" dirty="0"/>
          </a:p>
        </p:txBody>
      </p:sp>
    </p:spTree>
    <p:extLst>
      <p:ext uri="{BB962C8B-B14F-4D97-AF65-F5344CB8AC3E}">
        <p14:creationId xmlns:p14="http://schemas.microsoft.com/office/powerpoint/2010/main" val="621681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24196" y="1098551"/>
            <a:ext cx="32835533" cy="4572000"/>
          </a:xfrm>
          <a:prstGeom prst="rect">
            <a:avLst/>
          </a:prstGeom>
        </p:spPr>
        <p:txBody>
          <a:bodyPr vert="horz" lIns="365183" tIns="182591" rIns="365183" bIns="182591"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824196" y="6400803"/>
            <a:ext cx="32835533" cy="18103851"/>
          </a:xfrm>
          <a:prstGeom prst="rect">
            <a:avLst/>
          </a:prstGeom>
        </p:spPr>
        <p:txBody>
          <a:bodyPr vert="horz" lIns="365183" tIns="182591" rIns="365183" bIns="18259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824196" y="25425401"/>
            <a:ext cx="8512916" cy="1460500"/>
          </a:xfrm>
          <a:prstGeom prst="rect">
            <a:avLst/>
          </a:prstGeom>
        </p:spPr>
        <p:txBody>
          <a:bodyPr vert="horz" lIns="365183" tIns="182591" rIns="365183" bIns="182591" rtlCol="0" anchor="ctr"/>
          <a:lstStyle>
            <a:lvl1pPr algn="l">
              <a:defRPr sz="4800">
                <a:solidFill>
                  <a:schemeClr val="tx1">
                    <a:tint val="75000"/>
                  </a:schemeClr>
                </a:solidFill>
              </a:defRPr>
            </a:lvl1pPr>
          </a:lstStyle>
          <a:p>
            <a:fld id="{7A779C9F-0CB6-5640-B30E-4E81EE7C4C07}" type="datetimeFigureOut">
              <a:rPr lang="en-US" smtClean="0"/>
              <a:t>7/4/2015</a:t>
            </a:fld>
            <a:endParaRPr lang="en-US" dirty="0"/>
          </a:p>
        </p:txBody>
      </p:sp>
      <p:sp>
        <p:nvSpPr>
          <p:cNvPr id="5" name="Footer Placeholder 4"/>
          <p:cNvSpPr>
            <a:spLocks noGrp="1"/>
          </p:cNvSpPr>
          <p:nvPr>
            <p:ph type="ftr" sz="quarter" idx="3"/>
          </p:nvPr>
        </p:nvSpPr>
        <p:spPr>
          <a:xfrm>
            <a:off x="12465341" y="25425401"/>
            <a:ext cx="11553243" cy="1460500"/>
          </a:xfrm>
          <a:prstGeom prst="rect">
            <a:avLst/>
          </a:prstGeom>
        </p:spPr>
        <p:txBody>
          <a:bodyPr vert="horz" lIns="365183" tIns="182591" rIns="365183" bIns="182591" rtlCol="0" anchor="ctr"/>
          <a:lstStyle>
            <a:lvl1pPr algn="ctr">
              <a:defRPr sz="48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6146813" y="25425401"/>
            <a:ext cx="8512916" cy="1460500"/>
          </a:xfrm>
          <a:prstGeom prst="rect">
            <a:avLst/>
          </a:prstGeom>
        </p:spPr>
        <p:txBody>
          <a:bodyPr vert="horz" lIns="365183" tIns="182591" rIns="365183" bIns="182591" rtlCol="0" anchor="ctr"/>
          <a:lstStyle>
            <a:lvl1pPr algn="r">
              <a:defRPr sz="4800">
                <a:solidFill>
                  <a:schemeClr val="tx1">
                    <a:tint val="75000"/>
                  </a:schemeClr>
                </a:solidFill>
              </a:defRPr>
            </a:lvl1pPr>
          </a:lstStyle>
          <a:p>
            <a:fld id="{1AB65FF6-5F60-9744-B609-DC51FE33858C}" type="slidenum">
              <a:rPr lang="en-US" smtClean="0"/>
              <a:t>‹#›</a:t>
            </a:fld>
            <a:endParaRPr lang="en-US" dirty="0"/>
          </a:p>
        </p:txBody>
      </p:sp>
    </p:spTree>
    <p:extLst>
      <p:ext uri="{BB962C8B-B14F-4D97-AF65-F5344CB8AC3E}">
        <p14:creationId xmlns:p14="http://schemas.microsoft.com/office/powerpoint/2010/main" val="2167841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825916" rtl="0" eaLnBrk="1" latinLnBrk="0" hangingPunct="1">
        <a:spcBef>
          <a:spcPct val="0"/>
        </a:spcBef>
        <a:buNone/>
        <a:defRPr sz="17500" kern="1200">
          <a:solidFill>
            <a:schemeClr val="tx1"/>
          </a:solidFill>
          <a:latin typeface="+mj-lt"/>
          <a:ea typeface="+mj-ea"/>
          <a:cs typeface="+mj-cs"/>
        </a:defRPr>
      </a:lvl1pPr>
    </p:titleStyle>
    <p:bodyStyle>
      <a:lvl1pPr marL="1369437" indent="-1369437" algn="l" defTabSz="1825916" rtl="0" eaLnBrk="1" latinLnBrk="0" hangingPunct="1">
        <a:spcBef>
          <a:spcPct val="20000"/>
        </a:spcBef>
        <a:buFont typeface="Arial"/>
        <a:buChar char="•"/>
        <a:defRPr sz="12800" kern="1200">
          <a:solidFill>
            <a:schemeClr val="tx1"/>
          </a:solidFill>
          <a:latin typeface="+mn-lt"/>
          <a:ea typeface="+mn-ea"/>
          <a:cs typeface="+mn-cs"/>
        </a:defRPr>
      </a:lvl1pPr>
      <a:lvl2pPr marL="2967113" indent="-1141198" algn="l" defTabSz="1825916" rtl="0" eaLnBrk="1" latinLnBrk="0" hangingPunct="1">
        <a:spcBef>
          <a:spcPct val="20000"/>
        </a:spcBef>
        <a:buFont typeface="Arial"/>
        <a:buChar char="–"/>
        <a:defRPr sz="11100" kern="1200">
          <a:solidFill>
            <a:schemeClr val="tx1"/>
          </a:solidFill>
          <a:latin typeface="+mn-lt"/>
          <a:ea typeface="+mn-ea"/>
          <a:cs typeface="+mn-cs"/>
        </a:defRPr>
      </a:lvl2pPr>
      <a:lvl3pPr marL="4564790" indent="-912958" algn="l" defTabSz="1825916" rtl="0" eaLnBrk="1" latinLnBrk="0" hangingPunct="1">
        <a:spcBef>
          <a:spcPct val="20000"/>
        </a:spcBef>
        <a:buFont typeface="Arial"/>
        <a:buChar char="•"/>
        <a:defRPr sz="9600" kern="1200">
          <a:solidFill>
            <a:schemeClr val="tx1"/>
          </a:solidFill>
          <a:latin typeface="+mn-lt"/>
          <a:ea typeface="+mn-ea"/>
          <a:cs typeface="+mn-cs"/>
        </a:defRPr>
      </a:lvl3pPr>
      <a:lvl4pPr marL="6390706" indent="-912958" algn="l" defTabSz="1825916" rtl="0" eaLnBrk="1" latinLnBrk="0" hangingPunct="1">
        <a:spcBef>
          <a:spcPct val="20000"/>
        </a:spcBef>
        <a:buFont typeface="Arial"/>
        <a:buChar char="–"/>
        <a:defRPr sz="8000" kern="1200">
          <a:solidFill>
            <a:schemeClr val="tx1"/>
          </a:solidFill>
          <a:latin typeface="+mn-lt"/>
          <a:ea typeface="+mn-ea"/>
          <a:cs typeface="+mn-cs"/>
        </a:defRPr>
      </a:lvl4pPr>
      <a:lvl5pPr marL="8216622" indent="-912958" algn="l" defTabSz="1825916" rtl="0" eaLnBrk="1" latinLnBrk="0" hangingPunct="1">
        <a:spcBef>
          <a:spcPct val="20000"/>
        </a:spcBef>
        <a:buFont typeface="Arial"/>
        <a:buChar char="»"/>
        <a:defRPr sz="8000" kern="1200">
          <a:solidFill>
            <a:schemeClr val="tx1"/>
          </a:solidFill>
          <a:latin typeface="+mn-lt"/>
          <a:ea typeface="+mn-ea"/>
          <a:cs typeface="+mn-cs"/>
        </a:defRPr>
      </a:lvl5pPr>
      <a:lvl6pPr marL="10042537" indent="-912958" algn="l" defTabSz="1825916" rtl="0" eaLnBrk="1" latinLnBrk="0" hangingPunct="1">
        <a:spcBef>
          <a:spcPct val="20000"/>
        </a:spcBef>
        <a:buFont typeface="Arial"/>
        <a:buChar char="•"/>
        <a:defRPr sz="8000" kern="1200">
          <a:solidFill>
            <a:schemeClr val="tx1"/>
          </a:solidFill>
          <a:latin typeface="+mn-lt"/>
          <a:ea typeface="+mn-ea"/>
          <a:cs typeface="+mn-cs"/>
        </a:defRPr>
      </a:lvl6pPr>
      <a:lvl7pPr marL="11868453" indent="-912958" algn="l" defTabSz="1825916" rtl="0" eaLnBrk="1" latinLnBrk="0" hangingPunct="1">
        <a:spcBef>
          <a:spcPct val="20000"/>
        </a:spcBef>
        <a:buFont typeface="Arial"/>
        <a:buChar char="•"/>
        <a:defRPr sz="8000" kern="1200">
          <a:solidFill>
            <a:schemeClr val="tx1"/>
          </a:solidFill>
          <a:latin typeface="+mn-lt"/>
          <a:ea typeface="+mn-ea"/>
          <a:cs typeface="+mn-cs"/>
        </a:defRPr>
      </a:lvl7pPr>
      <a:lvl8pPr marL="13694369" indent="-912958" algn="l" defTabSz="1825916" rtl="0" eaLnBrk="1" latinLnBrk="0" hangingPunct="1">
        <a:spcBef>
          <a:spcPct val="20000"/>
        </a:spcBef>
        <a:buFont typeface="Arial"/>
        <a:buChar char="•"/>
        <a:defRPr sz="8000" kern="1200">
          <a:solidFill>
            <a:schemeClr val="tx1"/>
          </a:solidFill>
          <a:latin typeface="+mn-lt"/>
          <a:ea typeface="+mn-ea"/>
          <a:cs typeface="+mn-cs"/>
        </a:defRPr>
      </a:lvl8pPr>
      <a:lvl9pPr marL="15520285" indent="-912958" algn="l" defTabSz="1825916" rtl="0" eaLnBrk="1" latinLnBrk="0" hangingPunct="1">
        <a:spcBef>
          <a:spcPct val="20000"/>
        </a:spcBef>
        <a:buFont typeface="Arial"/>
        <a:buChar char="•"/>
        <a:defRPr sz="8000" kern="1200">
          <a:solidFill>
            <a:schemeClr val="tx1"/>
          </a:solidFill>
          <a:latin typeface="+mn-lt"/>
          <a:ea typeface="+mn-ea"/>
          <a:cs typeface="+mn-cs"/>
        </a:defRPr>
      </a:lvl9pPr>
    </p:bodyStyle>
    <p:otherStyle>
      <a:defPPr>
        <a:defRPr lang="en-US"/>
      </a:defPPr>
      <a:lvl1pPr marL="0" algn="l" defTabSz="1825916" rtl="0" eaLnBrk="1" latinLnBrk="0" hangingPunct="1">
        <a:defRPr sz="7100" kern="1200">
          <a:solidFill>
            <a:schemeClr val="tx1"/>
          </a:solidFill>
          <a:latin typeface="+mn-lt"/>
          <a:ea typeface="+mn-ea"/>
          <a:cs typeface="+mn-cs"/>
        </a:defRPr>
      </a:lvl1pPr>
      <a:lvl2pPr marL="1825916" algn="l" defTabSz="1825916" rtl="0" eaLnBrk="1" latinLnBrk="0" hangingPunct="1">
        <a:defRPr sz="7100" kern="1200">
          <a:solidFill>
            <a:schemeClr val="tx1"/>
          </a:solidFill>
          <a:latin typeface="+mn-lt"/>
          <a:ea typeface="+mn-ea"/>
          <a:cs typeface="+mn-cs"/>
        </a:defRPr>
      </a:lvl2pPr>
      <a:lvl3pPr marL="3651831" algn="l" defTabSz="1825916" rtl="0" eaLnBrk="1" latinLnBrk="0" hangingPunct="1">
        <a:defRPr sz="7100" kern="1200">
          <a:solidFill>
            <a:schemeClr val="tx1"/>
          </a:solidFill>
          <a:latin typeface="+mn-lt"/>
          <a:ea typeface="+mn-ea"/>
          <a:cs typeface="+mn-cs"/>
        </a:defRPr>
      </a:lvl3pPr>
      <a:lvl4pPr marL="5477748" algn="l" defTabSz="1825916" rtl="0" eaLnBrk="1" latinLnBrk="0" hangingPunct="1">
        <a:defRPr sz="7100" kern="1200">
          <a:solidFill>
            <a:schemeClr val="tx1"/>
          </a:solidFill>
          <a:latin typeface="+mn-lt"/>
          <a:ea typeface="+mn-ea"/>
          <a:cs typeface="+mn-cs"/>
        </a:defRPr>
      </a:lvl4pPr>
      <a:lvl5pPr marL="7303664" algn="l" defTabSz="1825916" rtl="0" eaLnBrk="1" latinLnBrk="0" hangingPunct="1">
        <a:defRPr sz="7100" kern="1200">
          <a:solidFill>
            <a:schemeClr val="tx1"/>
          </a:solidFill>
          <a:latin typeface="+mn-lt"/>
          <a:ea typeface="+mn-ea"/>
          <a:cs typeface="+mn-cs"/>
        </a:defRPr>
      </a:lvl5pPr>
      <a:lvl6pPr marL="9129579" algn="l" defTabSz="1825916" rtl="0" eaLnBrk="1" latinLnBrk="0" hangingPunct="1">
        <a:defRPr sz="7100" kern="1200">
          <a:solidFill>
            <a:schemeClr val="tx1"/>
          </a:solidFill>
          <a:latin typeface="+mn-lt"/>
          <a:ea typeface="+mn-ea"/>
          <a:cs typeface="+mn-cs"/>
        </a:defRPr>
      </a:lvl6pPr>
      <a:lvl7pPr marL="10955495" algn="l" defTabSz="1825916" rtl="0" eaLnBrk="1" latinLnBrk="0" hangingPunct="1">
        <a:defRPr sz="7100" kern="1200">
          <a:solidFill>
            <a:schemeClr val="tx1"/>
          </a:solidFill>
          <a:latin typeface="+mn-lt"/>
          <a:ea typeface="+mn-ea"/>
          <a:cs typeface="+mn-cs"/>
        </a:defRPr>
      </a:lvl7pPr>
      <a:lvl8pPr marL="12781411" algn="l" defTabSz="1825916" rtl="0" eaLnBrk="1" latinLnBrk="0" hangingPunct="1">
        <a:defRPr sz="7100" kern="1200">
          <a:solidFill>
            <a:schemeClr val="tx1"/>
          </a:solidFill>
          <a:latin typeface="+mn-lt"/>
          <a:ea typeface="+mn-ea"/>
          <a:cs typeface="+mn-cs"/>
        </a:defRPr>
      </a:lvl8pPr>
      <a:lvl9pPr marL="14607327" algn="l" defTabSz="1825916" rtl="0" eaLnBrk="1" latinLnBrk="0" hangingPunct="1">
        <a:defRPr sz="7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gif"/><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38" name="TextBox 37"/>
          <p:cNvSpPr txBox="1"/>
          <p:nvPr/>
        </p:nvSpPr>
        <p:spPr>
          <a:xfrm>
            <a:off x="26158355" y="5941757"/>
            <a:ext cx="9825479" cy="21302674"/>
          </a:xfrm>
          <a:prstGeom prst="rect">
            <a:avLst/>
          </a:prstGeom>
          <a:solidFill>
            <a:schemeClr val="bg1"/>
          </a:solidFill>
          <a:ln w="76200">
            <a:solidFill>
              <a:schemeClr val="tx1"/>
            </a:solidFill>
          </a:ln>
        </p:spPr>
        <p:txBody>
          <a:bodyPr wrap="square" rtlCol="0">
            <a:noAutofit/>
          </a:bodyPr>
          <a:lstStyle/>
          <a:p>
            <a:pPr algn="ctr"/>
            <a:r>
              <a:rPr lang="en-US" sz="3200" dirty="0" smtClean="0">
                <a:latin typeface="Times New Roman" panose="02020603050405020304" pitchFamily="18" charset="0"/>
                <a:cs typeface="Times New Roman" panose="02020603050405020304" pitchFamily="18" charset="0"/>
              </a:rPr>
              <a:t>(n=259</a:t>
            </a:r>
            <a:r>
              <a:rPr lang="en-US" sz="3200" dirty="0">
                <a:latin typeface="Times New Roman" panose="02020603050405020304" pitchFamily="18" charset="0"/>
                <a:cs typeface="Times New Roman" panose="02020603050405020304" pitchFamily="18" charset="0"/>
              </a:rPr>
              <a:t>)</a:t>
            </a:r>
            <a:endParaRPr lang="en-US" sz="3200" dirty="0" smtClean="0">
              <a:latin typeface="Garamond" panose="02020404030301010803" pitchFamily="18" charset="0"/>
              <a:cs typeface="Avenir Black"/>
            </a:endParaRPr>
          </a:p>
        </p:txBody>
      </p:sp>
      <p:pic>
        <p:nvPicPr>
          <p:cNvPr id="57" name="Picture 56"/>
          <p:cNvPicPr/>
          <p:nvPr/>
        </p:nvPicPr>
        <p:blipFill rotWithShape="1">
          <a:blip r:embed="rId3"/>
          <a:srcRect l="17308" t="27637" r="21154" b="12818"/>
          <a:stretch/>
        </p:blipFill>
        <p:spPr bwMode="auto">
          <a:xfrm>
            <a:off x="26183318" y="6440290"/>
            <a:ext cx="9772756" cy="4898000"/>
          </a:xfrm>
          <a:prstGeom prst="rect">
            <a:avLst/>
          </a:prstGeom>
          <a:ln>
            <a:noFill/>
          </a:ln>
          <a:extLst>
            <a:ext uri="{53640926-AAD7-44D8-BBD7-CCE9431645EC}">
              <a14:shadowObscured xmlns:a14="http://schemas.microsoft.com/office/drawing/2010/main"/>
            </a:ext>
          </a:extLst>
        </p:spPr>
      </p:pic>
      <p:sp>
        <p:nvSpPr>
          <p:cNvPr id="36" name="TextBox 35"/>
          <p:cNvSpPr txBox="1"/>
          <p:nvPr/>
        </p:nvSpPr>
        <p:spPr>
          <a:xfrm>
            <a:off x="308926" y="15657814"/>
            <a:ext cx="10743119" cy="11586617"/>
          </a:xfrm>
          <a:prstGeom prst="rect">
            <a:avLst/>
          </a:prstGeom>
          <a:solidFill>
            <a:schemeClr val="bg1"/>
          </a:solidFill>
          <a:ln w="76200">
            <a:solidFill>
              <a:schemeClr val="tx1"/>
            </a:solidFill>
          </a:ln>
        </p:spPr>
        <p:txBody>
          <a:bodyPr wrap="square" rtlCol="0">
            <a:noAutofit/>
          </a:bodyPr>
          <a:lstStyle/>
          <a:p>
            <a:endParaRPr lang="en-US" sz="3200" dirty="0" smtClean="0">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
            </a:pPr>
            <a:r>
              <a:rPr lang="en-US" sz="3200" dirty="0" smtClean="0">
                <a:latin typeface="Times New Roman" panose="02020603050405020304" pitchFamily="18" charset="0"/>
                <a:cs typeface="Times New Roman" panose="02020603050405020304" pitchFamily="18" charset="0"/>
              </a:rPr>
              <a:t>Flight </a:t>
            </a:r>
            <a:r>
              <a:rPr lang="en-US" sz="3200" dirty="0">
                <a:latin typeface="Times New Roman" panose="02020603050405020304" pitchFamily="18" charset="0"/>
                <a:cs typeface="Times New Roman" panose="02020603050405020304" pitchFamily="18" charset="0"/>
              </a:rPr>
              <a:t>training like other aviation operations has inherent safety risks.  </a:t>
            </a:r>
            <a:r>
              <a:rPr lang="en-GB" sz="3200" dirty="0">
                <a:latin typeface="Times New Roman" panose="02020603050405020304" pitchFamily="18" charset="0"/>
                <a:cs typeface="Times New Roman" panose="02020603050405020304" pitchFamily="18" charset="0"/>
              </a:rPr>
              <a:t>The safety culture of a flight training provider is a </a:t>
            </a:r>
            <a:r>
              <a:rPr lang="en-GB" sz="3200" dirty="0" smtClean="0">
                <a:latin typeface="Times New Roman" panose="02020603050405020304" pitchFamily="18" charset="0"/>
                <a:cs typeface="Times New Roman" panose="02020603050405020304" pitchFamily="18" charset="0"/>
              </a:rPr>
              <a:t>fundamental </a:t>
            </a:r>
            <a:r>
              <a:rPr lang="en-GB" sz="3200" dirty="0">
                <a:latin typeface="Times New Roman" panose="02020603050405020304" pitchFamily="18" charset="0"/>
                <a:cs typeface="Times New Roman" panose="02020603050405020304" pitchFamily="18" charset="0"/>
              </a:rPr>
              <a:t>element in proactive safety and accident prevention </a:t>
            </a:r>
            <a:r>
              <a:rPr lang="en-US" sz="3200" dirty="0">
                <a:latin typeface="Times New Roman" panose="02020603050405020304" pitchFamily="18" charset="0"/>
                <a:cs typeface="Times New Roman" panose="02020603050405020304" pitchFamily="18" charset="0"/>
              </a:rPr>
              <a:t>(Stolzer</a:t>
            </a:r>
            <a:r>
              <a:rPr lang="en-GB" sz="3200" dirty="0">
                <a:latin typeface="Times New Roman" panose="02020603050405020304" pitchFamily="18" charset="0"/>
                <a:cs typeface="Times New Roman" panose="02020603050405020304" pitchFamily="18" charset="0"/>
              </a:rPr>
              <a:t>, Halford &amp; </a:t>
            </a:r>
            <a:r>
              <a:rPr lang="en-US" sz="3200" dirty="0">
                <a:latin typeface="Times New Roman" panose="02020603050405020304" pitchFamily="18" charset="0"/>
                <a:cs typeface="Times New Roman" panose="02020603050405020304" pitchFamily="18" charset="0"/>
              </a:rPr>
              <a:t>Goglia</a:t>
            </a:r>
            <a:r>
              <a:rPr lang="en-GB" sz="3200" dirty="0">
                <a:latin typeface="Times New Roman" panose="02020603050405020304" pitchFamily="18" charset="0"/>
                <a:cs typeface="Times New Roman" panose="02020603050405020304" pitchFamily="18" charset="0"/>
              </a:rPr>
              <a:t>, 2011).  </a:t>
            </a:r>
            <a:r>
              <a:rPr lang="en-US" sz="3200" dirty="0">
                <a:latin typeface="Times New Roman" panose="02020603050405020304" pitchFamily="18" charset="0"/>
                <a:cs typeface="Times New Roman" panose="02020603050405020304" pitchFamily="18" charset="0"/>
              </a:rPr>
              <a:t>An important facet of a positive safety culture is geared toward the nurturing of good safety behavior and practices (von Thaden, 2008).  </a:t>
            </a:r>
            <a:endParaRPr lang="en-US" sz="3200" dirty="0" smtClean="0">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
            </a:pPr>
            <a:r>
              <a:rPr lang="en-US" sz="3200" dirty="0" smtClean="0">
                <a:latin typeface="Times New Roman" panose="02020603050405020304" pitchFamily="18" charset="0"/>
                <a:cs typeface="Times New Roman" panose="02020603050405020304" pitchFamily="18" charset="0"/>
              </a:rPr>
              <a:t>There </a:t>
            </a:r>
            <a:r>
              <a:rPr lang="en-US" sz="3200" dirty="0">
                <a:latin typeface="Times New Roman" panose="02020603050405020304" pitchFamily="18" charset="0"/>
                <a:cs typeface="Times New Roman" panose="02020603050405020304" pitchFamily="18" charset="0"/>
              </a:rPr>
              <a:t>has been an imperative need to control safety risk through an assessment of the safety culture inherent in such collegiate flight programs (Patankar, 2003).  Evans, Glendon, and  Creed (2007) suggested that a safety culture assessment could also provide the needed data and feedback to build a predictive model aimed at continuously improving safety and ensuring an integrated system wide safety net for aviation training organizations</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
        <p:nvSpPr>
          <p:cNvPr id="37" name="TextBox 36"/>
          <p:cNvSpPr txBox="1"/>
          <p:nvPr/>
        </p:nvSpPr>
        <p:spPr>
          <a:xfrm>
            <a:off x="11524577" y="4938258"/>
            <a:ext cx="14069212" cy="22306174"/>
          </a:xfrm>
          <a:prstGeom prst="rect">
            <a:avLst/>
          </a:prstGeom>
          <a:ln w="76200"/>
        </p:spPr>
        <p:style>
          <a:lnRef idx="2">
            <a:schemeClr val="dk1"/>
          </a:lnRef>
          <a:fillRef idx="1">
            <a:schemeClr val="lt1"/>
          </a:fillRef>
          <a:effectRef idx="0">
            <a:schemeClr val="dk1"/>
          </a:effectRef>
          <a:fontRef idx="minor">
            <a:schemeClr val="dk1"/>
          </a:fontRef>
        </p:style>
        <p:txBody>
          <a:bodyPr wrap="square" rtlCol="0">
            <a:noAutofit/>
          </a:bodyPr>
          <a:lstStyle/>
          <a:p>
            <a:pPr algn="ctr"/>
            <a:r>
              <a:rPr lang="en-US" sz="4200" b="1" dirty="0" smtClean="0">
                <a:latin typeface="Times New Roman" panose="02020603050405020304" pitchFamily="18" charset="0"/>
                <a:cs typeface="Times New Roman" panose="02020603050405020304" pitchFamily="18" charset="0"/>
              </a:rPr>
              <a:t>Research Questions </a:t>
            </a:r>
          </a:p>
          <a:p>
            <a:endParaRPr lang="en-US" sz="3200" dirty="0" smtClean="0">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In </a:t>
            </a:r>
            <a:r>
              <a:rPr lang="en-US" sz="3200" dirty="0">
                <a:latin typeface="Times New Roman" panose="02020603050405020304" pitchFamily="18" charset="0"/>
                <a:cs typeface="Times New Roman" panose="02020603050405020304" pitchFamily="18" charset="0"/>
              </a:rPr>
              <a:t>order to find out how </a:t>
            </a:r>
            <a:r>
              <a:rPr lang="en-US" sz="3200" dirty="0" smtClean="0">
                <a:latin typeface="Times New Roman" panose="02020603050405020304" pitchFamily="18" charset="0"/>
                <a:cs typeface="Times New Roman" panose="02020603050405020304" pitchFamily="18" charset="0"/>
              </a:rPr>
              <a:t>safety </a:t>
            </a:r>
            <a:r>
              <a:rPr lang="en-US" sz="3200" dirty="0">
                <a:latin typeface="Times New Roman" panose="02020603050405020304" pitchFamily="18" charset="0"/>
                <a:cs typeface="Times New Roman" panose="02020603050405020304" pitchFamily="18" charset="0"/>
              </a:rPr>
              <a:t>culture </a:t>
            </a:r>
            <a:r>
              <a:rPr lang="en-US" sz="3200" dirty="0" smtClean="0">
                <a:latin typeface="Times New Roman" panose="02020603050405020304" pitchFamily="18" charset="0"/>
                <a:cs typeface="Times New Roman" panose="02020603050405020304" pitchFamily="18" charset="0"/>
              </a:rPr>
              <a:t>perceptions </a:t>
            </a:r>
            <a:r>
              <a:rPr lang="en-US" sz="3200" dirty="0">
                <a:latin typeface="Times New Roman" panose="02020603050405020304" pitchFamily="18" charset="0"/>
                <a:cs typeface="Times New Roman" panose="02020603050405020304" pitchFamily="18" charset="0"/>
              </a:rPr>
              <a:t>of </a:t>
            </a:r>
            <a:r>
              <a:rPr lang="en-US" sz="3200" dirty="0" smtClean="0">
                <a:latin typeface="Times New Roman" panose="02020603050405020304" pitchFamily="18" charset="0"/>
                <a:cs typeface="Times New Roman" panose="02020603050405020304" pitchFamily="18" charset="0"/>
              </a:rPr>
              <a:t> respondents affected </a:t>
            </a:r>
            <a:r>
              <a:rPr lang="en-US" sz="3200" dirty="0">
                <a:latin typeface="Times New Roman" panose="02020603050405020304" pitchFamily="18" charset="0"/>
                <a:cs typeface="Times New Roman" panose="02020603050405020304" pitchFamily="18" charset="0"/>
              </a:rPr>
              <a:t>their safety reporting behavior in collegiate aviation programs in the U.S., the following research questions were addressed</a:t>
            </a:r>
            <a:r>
              <a:rPr lang="en-US" sz="3200" dirty="0" smtClean="0">
                <a:latin typeface="Times New Roman" panose="02020603050405020304" pitchFamily="18" charset="0"/>
                <a:cs typeface="Times New Roman" panose="02020603050405020304" pitchFamily="18" charset="0"/>
              </a:rPr>
              <a:t>:</a:t>
            </a:r>
          </a:p>
          <a:p>
            <a:pPr marL="742950" lvl="0" indent="-742950">
              <a:buFont typeface="+mj-lt"/>
              <a:buAutoNum type="arabicPeriod"/>
            </a:pPr>
            <a:r>
              <a:rPr lang="en-US" sz="3200" dirty="0" smtClean="0">
                <a:latin typeface="Times New Roman" panose="02020603050405020304" pitchFamily="18" charset="0"/>
                <a:cs typeface="Times New Roman" panose="02020603050405020304" pitchFamily="18" charset="0"/>
              </a:rPr>
              <a:t>How do variables of safety culture  perceptions of  respondents affect their  </a:t>
            </a:r>
            <a:r>
              <a:rPr lang="en-US" sz="3200" dirty="0">
                <a:latin typeface="Times New Roman" panose="02020603050405020304" pitchFamily="18" charset="0"/>
                <a:cs typeface="Times New Roman" panose="02020603050405020304" pitchFamily="18" charset="0"/>
              </a:rPr>
              <a:t>safety reporting </a:t>
            </a:r>
            <a:r>
              <a:rPr lang="en-US" sz="3200" dirty="0" smtClean="0">
                <a:latin typeface="Times New Roman" panose="02020603050405020304" pitchFamily="18" charset="0"/>
                <a:cs typeface="Times New Roman" panose="02020603050405020304" pitchFamily="18" charset="0"/>
              </a:rPr>
              <a:t>behavior</a:t>
            </a:r>
            <a:r>
              <a:rPr lang="en-US" sz="3200" dirty="0">
                <a:solidFill>
                  <a:prstClr val="black"/>
                </a:solidFill>
                <a:latin typeface="Times New Roman" panose="02020603050405020304" pitchFamily="18" charset="0"/>
                <a:cs typeface="Times New Roman" panose="02020603050405020304" pitchFamily="18" charset="0"/>
              </a:rPr>
              <a:t> (Safety Reporting </a:t>
            </a:r>
            <a:r>
              <a:rPr lang="en-US" sz="3200" dirty="0" smtClean="0">
                <a:solidFill>
                  <a:prstClr val="black"/>
                </a:solidFill>
                <a:latin typeface="Times New Roman" panose="02020603050405020304" pitchFamily="18" charset="0"/>
                <a:cs typeface="Times New Roman" panose="02020603050405020304" pitchFamily="18" charset="0"/>
              </a:rPr>
              <a:t>Frequency; </a:t>
            </a:r>
            <a:r>
              <a:rPr lang="en-US" sz="3200" dirty="0">
                <a:solidFill>
                  <a:prstClr val="black"/>
                </a:solidFill>
                <a:latin typeface="Times New Roman" panose="02020603050405020304" pitchFamily="18" charset="0"/>
                <a:cs typeface="Times New Roman" panose="02020603050405020304" pitchFamily="18" charset="0"/>
              </a:rPr>
              <a:t>REPFREQ</a:t>
            </a:r>
            <a:r>
              <a:rPr lang="en-US" sz="3200" dirty="0" smtClean="0">
                <a:solidFill>
                  <a:prstClr val="black"/>
                </a:solidFill>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in collegiate aviation programs in the U.S</a:t>
            </a:r>
            <a:r>
              <a:rPr lang="en-US" sz="3200" dirty="0" smtClean="0">
                <a:latin typeface="Times New Roman" panose="02020603050405020304" pitchFamily="18" charset="0"/>
                <a:cs typeface="Times New Roman" panose="02020603050405020304" pitchFamily="18" charset="0"/>
              </a:rPr>
              <a:t>.?</a:t>
            </a:r>
          </a:p>
          <a:p>
            <a:pPr marL="742950" lvl="0" indent="-742950">
              <a:buFont typeface="+mj-lt"/>
              <a:buAutoNum type="arabicPeriod"/>
            </a:pPr>
            <a:r>
              <a:rPr lang="en-US" sz="3200" dirty="0" smtClean="0">
                <a:latin typeface="Times New Roman" panose="02020603050405020304" pitchFamily="18" charset="0"/>
                <a:cs typeface="Times New Roman" panose="02020603050405020304" pitchFamily="18" charset="0"/>
              </a:rPr>
              <a:t>What are the effects of gender and age on the safety reporting  behavior (Safety Reporting Frequency; REPFREQ) of respondents in </a:t>
            </a:r>
            <a:r>
              <a:rPr lang="en-US" sz="3200" dirty="0">
                <a:latin typeface="Times New Roman" panose="02020603050405020304" pitchFamily="18" charset="0"/>
                <a:cs typeface="Times New Roman" panose="02020603050405020304" pitchFamily="18" charset="0"/>
              </a:rPr>
              <a:t>collegiate aviation programs in the U.S</a:t>
            </a:r>
            <a:r>
              <a:rPr lang="en-US" sz="3200" dirty="0" smtClean="0">
                <a:latin typeface="Times New Roman" panose="02020603050405020304" pitchFamily="18" charset="0"/>
                <a:cs typeface="Times New Roman" panose="02020603050405020304" pitchFamily="18" charset="0"/>
              </a:rPr>
              <a:t>.?</a:t>
            </a:r>
          </a:p>
          <a:p>
            <a:pPr lvl="0"/>
            <a:endParaRPr lang="en-GB" sz="4400" dirty="0" smtClean="0">
              <a:latin typeface="Times New Roman" panose="02020603050405020304" pitchFamily="18" charset="0"/>
              <a:cs typeface="Times New Roman" panose="02020603050405020304" pitchFamily="18" charset="0"/>
            </a:endParaRPr>
          </a:p>
          <a:p>
            <a:pPr lvl="0"/>
            <a:endParaRPr lang="en-US" sz="4400" dirty="0" smtClean="0">
              <a:latin typeface="Times New Roman" panose="02020603050405020304" pitchFamily="18" charset="0"/>
              <a:cs typeface="Times New Roman" panose="02020603050405020304" pitchFamily="18" charset="0"/>
            </a:endParaRPr>
          </a:p>
          <a:p>
            <a:pPr marL="571500" lvl="0" indent="-571500">
              <a:buFont typeface="Wingdings" panose="05000000000000000000" pitchFamily="2" charset="2"/>
              <a:buChar char="Ø"/>
            </a:pPr>
            <a:r>
              <a:rPr lang="en-US" sz="3200" dirty="0" smtClean="0">
                <a:latin typeface="Times New Roman" panose="02020603050405020304" pitchFamily="18" charset="0"/>
                <a:cs typeface="Times New Roman" panose="02020603050405020304" pitchFamily="18" charset="0"/>
              </a:rPr>
              <a:t>Survey items were </a:t>
            </a:r>
            <a:r>
              <a:rPr lang="en-US" sz="3200" dirty="0">
                <a:latin typeface="Times New Roman" panose="02020603050405020304" pitchFamily="18" charset="0"/>
                <a:cs typeface="Times New Roman" panose="02020603050405020304" pitchFamily="18" charset="0"/>
              </a:rPr>
              <a:t>adopted from the Collegiate Aviation Perception of Safety Culture Survey (</a:t>
            </a:r>
            <a:r>
              <a:rPr lang="en-US" sz="3200" dirty="0" smtClean="0">
                <a:latin typeface="Times New Roman" panose="02020603050405020304" pitchFamily="18" charset="0"/>
                <a:cs typeface="Times New Roman" panose="02020603050405020304" pitchFamily="18" charset="0"/>
              </a:rPr>
              <a:t>CAPSCAS) (Adjekum, 2014) </a:t>
            </a:r>
          </a:p>
          <a:p>
            <a:pPr marL="571500" lvl="0" indent="-571500">
              <a:buFont typeface="Wingdings" panose="05000000000000000000" pitchFamily="2" charset="2"/>
              <a:buChar char="Ø"/>
            </a:pPr>
            <a:r>
              <a:rPr lang="en-US" sz="3200" dirty="0" smtClean="0">
                <a:solidFill>
                  <a:prstClr val="black"/>
                </a:solidFill>
                <a:latin typeface="Times New Roman" panose="02020603050405020304" pitchFamily="18" charset="0"/>
                <a:cs typeface="Times New Roman" panose="02020603050405020304" pitchFamily="18" charset="0"/>
              </a:rPr>
              <a:t>Anonymous Online Survey </a:t>
            </a:r>
          </a:p>
          <a:p>
            <a:pPr marL="571500" lvl="0" indent="-571500">
              <a:buFont typeface="Wingdings" panose="05000000000000000000" pitchFamily="2" charset="2"/>
              <a:buChar char="Ø"/>
            </a:pPr>
            <a:r>
              <a:rPr lang="en-US" sz="3200" dirty="0" smtClean="0">
                <a:solidFill>
                  <a:prstClr val="black"/>
                </a:solidFill>
                <a:latin typeface="Times New Roman" panose="02020603050405020304" pitchFamily="18" charset="0"/>
                <a:cs typeface="Times New Roman" panose="02020603050405020304" pitchFamily="18" charset="0"/>
              </a:rPr>
              <a:t>Targeted </a:t>
            </a:r>
            <a:r>
              <a:rPr lang="en-US" sz="3200" dirty="0" smtClean="0">
                <a:solidFill>
                  <a:prstClr val="black"/>
                </a:solidFill>
                <a:latin typeface="Times New Roman" panose="02020603050405020304" pitchFamily="18" charset="0"/>
                <a:cs typeface="Times New Roman" panose="02020603050405020304" pitchFamily="18" charset="0"/>
              </a:rPr>
              <a:t>Five UAA </a:t>
            </a:r>
            <a:r>
              <a:rPr lang="en-US" sz="3200" dirty="0" smtClean="0">
                <a:solidFill>
                  <a:prstClr val="black"/>
                </a:solidFill>
                <a:latin typeface="Times New Roman" panose="02020603050405020304" pitchFamily="18" charset="0"/>
                <a:cs typeface="Times New Roman" panose="02020603050405020304" pitchFamily="18" charset="0"/>
              </a:rPr>
              <a:t>Collegiate Aviation Programs</a:t>
            </a:r>
            <a:endParaRPr lang="en-US" sz="3200" dirty="0">
              <a:solidFill>
                <a:prstClr val="black"/>
              </a:solidFill>
              <a:latin typeface="Times New Roman" panose="02020603050405020304" pitchFamily="18" charset="0"/>
              <a:cs typeface="Times New Roman" panose="02020603050405020304" pitchFamily="18" charset="0"/>
            </a:endParaRPr>
          </a:p>
          <a:p>
            <a:pPr marL="571500" lvl="0" indent="-571500">
              <a:buFont typeface="Wingdings" panose="05000000000000000000" pitchFamily="2" charset="2"/>
              <a:buChar char="Ø"/>
            </a:pPr>
            <a:r>
              <a:rPr lang="en-US" sz="3200" dirty="0" smtClean="0">
                <a:latin typeface="Times New Roman" panose="02020603050405020304" pitchFamily="18" charset="0"/>
                <a:cs typeface="Times New Roman" panose="02020603050405020304" pitchFamily="18" charset="0"/>
              </a:rPr>
              <a:t>Participants: Flight Student and Instructors</a:t>
            </a:r>
          </a:p>
          <a:p>
            <a:pPr marL="571500" lvl="0" indent="-571500">
              <a:buFont typeface="Wingdings" panose="05000000000000000000" pitchFamily="2" charset="2"/>
              <a:buChar char="Ø"/>
            </a:pPr>
            <a:r>
              <a:rPr lang="en-US" sz="3200" dirty="0" smtClean="0">
                <a:latin typeface="Times New Roman" panose="02020603050405020304" pitchFamily="18" charset="0"/>
                <a:cs typeface="Times New Roman" panose="02020603050405020304" pitchFamily="18" charset="0"/>
              </a:rPr>
              <a:t>N~500</a:t>
            </a:r>
          </a:p>
          <a:p>
            <a:pPr marL="571500" lvl="0" indent="-571500">
              <a:buFont typeface="Wingdings" panose="05000000000000000000" pitchFamily="2" charset="2"/>
              <a:buChar char="Ø"/>
            </a:pPr>
            <a:r>
              <a:rPr lang="en-US" sz="3200" dirty="0" smtClean="0">
                <a:latin typeface="Times New Roman" panose="02020603050405020304" pitchFamily="18" charset="0"/>
                <a:cs typeface="Times New Roman" panose="02020603050405020304" pitchFamily="18" charset="0"/>
              </a:rPr>
              <a:t>Survey Validation, ANOVA, MLR, T-tests</a:t>
            </a:r>
          </a:p>
          <a:p>
            <a:pPr marL="571500" lvl="0" indent="-571500">
              <a:buFont typeface="Wingdings" panose="05000000000000000000" pitchFamily="2" charset="2"/>
              <a:buChar char="Ø"/>
            </a:pPr>
            <a:r>
              <a:rPr lang="en-US" sz="3200" dirty="0" smtClean="0">
                <a:latin typeface="Times New Roman" panose="02020603050405020304" pitchFamily="18" charset="0"/>
                <a:cs typeface="Times New Roman" panose="02020603050405020304" pitchFamily="18" charset="0"/>
              </a:rPr>
              <a:t>Data Collection Period: April 2015</a:t>
            </a:r>
          </a:p>
        </p:txBody>
      </p:sp>
      <p:sp>
        <p:nvSpPr>
          <p:cNvPr id="24" name="TextBox 23"/>
          <p:cNvSpPr txBox="1"/>
          <p:nvPr/>
        </p:nvSpPr>
        <p:spPr>
          <a:xfrm>
            <a:off x="11468485" y="17563661"/>
            <a:ext cx="14035553" cy="11110734"/>
          </a:xfrm>
          <a:prstGeom prst="rect">
            <a:avLst/>
          </a:prstGeom>
          <a:noFill/>
        </p:spPr>
        <p:txBody>
          <a:bodyPr wrap="square" rtlCol="0">
            <a:spAutoFit/>
          </a:bodyPr>
          <a:lstStyle/>
          <a:p>
            <a:pPr lvl="0"/>
            <a:endParaRPr lang="en-US" sz="1600" b="1" dirty="0" smtClean="0">
              <a:solidFill>
                <a:prstClr val="black"/>
              </a:solidFill>
              <a:latin typeface="Times New Roman" panose="02020603050405020304" pitchFamily="18" charset="0"/>
              <a:ea typeface="Calibri"/>
              <a:cs typeface="Times New Roman" panose="02020603050405020304" pitchFamily="18" charset="0"/>
            </a:endParaRPr>
          </a:p>
          <a:p>
            <a:pPr lvl="0"/>
            <a:r>
              <a:rPr lang="en-US" sz="3200" b="1" dirty="0" smtClean="0">
                <a:solidFill>
                  <a:prstClr val="black"/>
                </a:solidFill>
                <a:latin typeface="Times New Roman" panose="02020603050405020304" pitchFamily="18" charset="0"/>
                <a:ea typeface="Calibri"/>
                <a:cs typeface="Times New Roman" panose="02020603050405020304" pitchFamily="18" charset="0"/>
              </a:rPr>
              <a:t>Demography (n=259)</a:t>
            </a:r>
          </a:p>
          <a:p>
            <a:pPr marL="571500" lvl="0" indent="-571500">
              <a:buFont typeface="Arial" panose="020B0604020202020204" pitchFamily="34" charset="0"/>
              <a:buChar char="•"/>
            </a:pPr>
            <a:r>
              <a:rPr lang="en-US" sz="3200" dirty="0" smtClean="0">
                <a:solidFill>
                  <a:prstClr val="black"/>
                </a:solidFill>
                <a:latin typeface="Times New Roman" panose="02020603050405020304" pitchFamily="18" charset="0"/>
                <a:ea typeface="Calibri"/>
                <a:cs typeface="Times New Roman" panose="02020603050405020304" pitchFamily="18" charset="0"/>
              </a:rPr>
              <a:t>199 Males(76.8</a:t>
            </a:r>
            <a:r>
              <a:rPr lang="en-US" sz="3200" dirty="0">
                <a:solidFill>
                  <a:prstClr val="black"/>
                </a:solidFill>
                <a:latin typeface="Times New Roman" panose="02020603050405020304" pitchFamily="18" charset="0"/>
                <a:ea typeface="Calibri"/>
                <a:cs typeface="Times New Roman" panose="02020603050405020304" pitchFamily="18" charset="0"/>
              </a:rPr>
              <a:t>%), 42 </a:t>
            </a:r>
            <a:r>
              <a:rPr lang="en-US" sz="3200" dirty="0" smtClean="0">
                <a:solidFill>
                  <a:prstClr val="black"/>
                </a:solidFill>
                <a:latin typeface="Times New Roman" panose="02020603050405020304" pitchFamily="18" charset="0"/>
                <a:ea typeface="Calibri"/>
                <a:cs typeface="Times New Roman" panose="02020603050405020304" pitchFamily="18" charset="0"/>
              </a:rPr>
              <a:t>Females(16.2</a:t>
            </a:r>
            <a:r>
              <a:rPr lang="en-US" sz="3200" dirty="0">
                <a:solidFill>
                  <a:prstClr val="black"/>
                </a:solidFill>
                <a:latin typeface="Times New Roman" panose="02020603050405020304" pitchFamily="18" charset="0"/>
                <a:ea typeface="Calibri"/>
                <a:cs typeface="Times New Roman" panose="02020603050405020304" pitchFamily="18" charset="0"/>
              </a:rPr>
              <a:t>%) and 18 </a:t>
            </a:r>
            <a:r>
              <a:rPr lang="en-US" sz="3200" dirty="0" smtClean="0">
                <a:solidFill>
                  <a:prstClr val="black"/>
                </a:solidFill>
                <a:latin typeface="Times New Roman" panose="02020603050405020304" pitchFamily="18" charset="0"/>
                <a:ea typeface="Calibri"/>
                <a:cs typeface="Times New Roman" panose="02020603050405020304" pitchFamily="18" charset="0"/>
              </a:rPr>
              <a:t>Non-respondents</a:t>
            </a:r>
            <a:r>
              <a:rPr lang="en-US" sz="3200" dirty="0">
                <a:solidFill>
                  <a:prstClr val="black"/>
                </a:solidFill>
                <a:latin typeface="Times New Roman" panose="02020603050405020304" pitchFamily="18" charset="0"/>
                <a:ea typeface="Calibri"/>
                <a:cs typeface="Times New Roman" panose="02020603050405020304" pitchFamily="18" charset="0"/>
              </a:rPr>
              <a:t>. </a:t>
            </a:r>
            <a:r>
              <a:rPr lang="en-US" sz="3200" dirty="0" smtClean="0">
                <a:solidFill>
                  <a:prstClr val="black"/>
                </a:solidFill>
                <a:latin typeface="Times New Roman" panose="02020603050405020304" pitchFamily="18" charset="0"/>
                <a:ea typeface="Calibri"/>
                <a:cs typeface="Times New Roman" panose="02020603050405020304" pitchFamily="18" charset="0"/>
              </a:rPr>
              <a:t>Freshmen (n=68)  Sophomores (n=69),  Juniors (n=57),Seniors (n=43), Grad. Students (n=3) ,Others (n=2)  and  Non-Response (n=17).</a:t>
            </a:r>
          </a:p>
          <a:p>
            <a:pPr marL="0" lvl="1"/>
            <a:r>
              <a:rPr lang="en-US" sz="3200" b="1" dirty="0" smtClean="0">
                <a:latin typeface="Times New Roman" panose="02020603050405020304" pitchFamily="18" charset="0"/>
                <a:cs typeface="Times New Roman" panose="02020603050405020304" pitchFamily="18" charset="0"/>
              </a:rPr>
              <a:t>Research </a:t>
            </a:r>
            <a:r>
              <a:rPr lang="en-US" sz="3200" b="1" dirty="0">
                <a:latin typeface="Times New Roman" panose="02020603050405020304" pitchFamily="18" charset="0"/>
                <a:cs typeface="Times New Roman" panose="02020603050405020304" pitchFamily="18" charset="0"/>
              </a:rPr>
              <a:t>Question </a:t>
            </a:r>
            <a:r>
              <a:rPr lang="en-US" sz="3200" b="1" dirty="0" smtClean="0">
                <a:latin typeface="Times New Roman" panose="02020603050405020304" pitchFamily="18" charset="0"/>
                <a:cs typeface="Times New Roman" panose="02020603050405020304" pitchFamily="18" charset="0"/>
              </a:rPr>
              <a:t>1.                           </a:t>
            </a:r>
            <a:endParaRPr lang="en-US" sz="3200" b="1" dirty="0">
              <a:latin typeface="Times New Roman" panose="02020603050405020304" pitchFamily="18" charset="0"/>
              <a:cs typeface="Times New Roman" panose="02020603050405020304" pitchFamily="18" charset="0"/>
            </a:endParaRPr>
          </a:p>
          <a:p>
            <a:pPr marL="571500" indent="-571500">
              <a:buFont typeface="Arial" panose="020B0604020202020204" pitchFamily="34" charset="0"/>
              <a:buChar char="•"/>
            </a:pPr>
            <a:r>
              <a:rPr lang="en-US" sz="3200" dirty="0" smtClean="0">
                <a:latin typeface="Times New Roman" panose="02020603050405020304" pitchFamily="18" charset="0"/>
                <a:cs typeface="Times New Roman" panose="02020603050405020304" pitchFamily="18" charset="0"/>
              </a:rPr>
              <a:t>Strongest statistically significant positive correlation existed between respondents’ perception on Safety Fundamentals (SF) and Response and Feedback (RF), </a:t>
            </a:r>
            <a:r>
              <a:rPr lang="en-US" sz="3200" i="1" dirty="0" smtClean="0">
                <a:latin typeface="Times New Roman" panose="02020603050405020304" pitchFamily="18" charset="0"/>
                <a:cs typeface="Times New Roman" panose="02020603050405020304" pitchFamily="18" charset="0"/>
              </a:rPr>
              <a:t>r</a:t>
            </a:r>
            <a:r>
              <a:rPr lang="en-US" sz="3200" dirty="0" smtClean="0">
                <a:latin typeface="Times New Roman" panose="02020603050405020304" pitchFamily="18" charset="0"/>
                <a:cs typeface="Times New Roman" panose="02020603050405020304" pitchFamily="18" charset="0"/>
              </a:rPr>
              <a:t>(242) = .54, </a:t>
            </a:r>
            <a:r>
              <a:rPr lang="en-US" sz="3200" i="1" dirty="0" smtClean="0">
                <a:latin typeface="Times New Roman" panose="02020603050405020304" pitchFamily="18" charset="0"/>
                <a:cs typeface="Times New Roman" panose="02020603050405020304" pitchFamily="18" charset="0"/>
              </a:rPr>
              <a:t>p</a:t>
            </a:r>
            <a:r>
              <a:rPr lang="en-US" sz="3200" dirty="0" smtClean="0">
                <a:latin typeface="Times New Roman" panose="02020603050405020304" pitchFamily="18" charset="0"/>
                <a:cs typeface="Times New Roman" panose="02020603050405020304" pitchFamily="18" charset="0"/>
              </a:rPr>
              <a:t>&lt;.001 (2T). (see table)</a:t>
            </a:r>
          </a:p>
          <a:p>
            <a:pPr marL="571500" indent="-571500">
              <a:buFont typeface="Arial" panose="020B0604020202020204" pitchFamily="34" charset="0"/>
              <a:buChar char="•"/>
            </a:pPr>
            <a:r>
              <a:rPr lang="en-US" sz="3200" dirty="0" smtClean="0">
                <a:latin typeface="Times New Roman" panose="02020603050405020304" pitchFamily="18" charset="0"/>
                <a:cs typeface="Times New Roman" panose="02020603050405020304" pitchFamily="18" charset="0"/>
              </a:rPr>
              <a:t>Reporting Systems (RS) was a positive significant predictor of Safety Reporting behavior among the respondents</a:t>
            </a:r>
            <a:r>
              <a:rPr lang="en-US" sz="3200" dirty="0">
                <a:solidFill>
                  <a:prstClr val="black"/>
                </a:solidFill>
                <a:latin typeface="Times New Roman" panose="02020603050405020304" pitchFamily="18" charset="0"/>
                <a:ea typeface="Times New Roman"/>
                <a:cs typeface="Times New Roman" panose="02020603050405020304" pitchFamily="18" charset="0"/>
              </a:rPr>
              <a:t> β</a:t>
            </a:r>
            <a:r>
              <a:rPr lang="en-US" sz="3200" baseline="-25000" dirty="0">
                <a:solidFill>
                  <a:prstClr val="black"/>
                </a:solidFill>
                <a:latin typeface="Times New Roman" panose="02020603050405020304" pitchFamily="18" charset="0"/>
                <a:ea typeface="Times New Roman"/>
                <a:cs typeface="Times New Roman" panose="02020603050405020304" pitchFamily="18" charset="0"/>
              </a:rPr>
              <a:t>RS </a:t>
            </a:r>
            <a:r>
              <a:rPr lang="en-US" sz="3200" dirty="0">
                <a:solidFill>
                  <a:prstClr val="black"/>
                </a:solidFill>
                <a:latin typeface="Times New Roman" panose="02020603050405020304" pitchFamily="18" charset="0"/>
                <a:ea typeface="Times New Roman"/>
                <a:cs typeface="Times New Roman" panose="02020603050405020304" pitchFamily="18" charset="0"/>
              </a:rPr>
              <a:t>= .18</a:t>
            </a:r>
            <a:r>
              <a:rPr lang="en-US" sz="3200" i="1" dirty="0">
                <a:solidFill>
                  <a:prstClr val="black"/>
                </a:solidFill>
                <a:latin typeface="Times New Roman" panose="02020603050405020304" pitchFamily="18" charset="0"/>
                <a:ea typeface="Times New Roman"/>
                <a:cs typeface="Times New Roman" panose="02020603050405020304" pitchFamily="18" charset="0"/>
              </a:rPr>
              <a:t>, t</a:t>
            </a:r>
            <a:r>
              <a:rPr lang="en-US" sz="3200" dirty="0">
                <a:solidFill>
                  <a:prstClr val="black"/>
                </a:solidFill>
                <a:latin typeface="Times New Roman" panose="02020603050405020304" pitchFamily="18" charset="0"/>
                <a:ea typeface="Times New Roman"/>
                <a:cs typeface="Times New Roman" panose="02020603050405020304" pitchFamily="18" charset="0"/>
              </a:rPr>
              <a:t> (216) = 2.41, p&lt; .05 (2T</a:t>
            </a:r>
            <a:r>
              <a:rPr lang="en-US" sz="3200" dirty="0" smtClean="0">
                <a:solidFill>
                  <a:prstClr val="black"/>
                </a:solidFill>
                <a:latin typeface="Times New Roman" panose="02020603050405020304" pitchFamily="18" charset="0"/>
                <a:ea typeface="Times New Roman"/>
                <a:cs typeface="Times New Roman" panose="02020603050405020304" pitchFamily="18" charset="0"/>
              </a:rPr>
              <a:t>) while </a:t>
            </a:r>
            <a:r>
              <a:rPr lang="en-US" sz="3200" dirty="0" smtClean="0">
                <a:latin typeface="Times New Roman" panose="02020603050405020304" pitchFamily="18" charset="0"/>
                <a:cs typeface="Times New Roman" panose="02020603050405020304" pitchFamily="18" charset="0"/>
              </a:rPr>
              <a:t> Safety Fundamentals (SF) was a negative significant predictor  of safety reporting among respondents,</a:t>
            </a:r>
            <a:r>
              <a:rPr lang="en-US" sz="3200" dirty="0" smtClean="0">
                <a:latin typeface="Times New Roman" panose="02020603050405020304" pitchFamily="18" charset="0"/>
                <a:ea typeface="Calibri"/>
                <a:cs typeface="Times New Roman" panose="02020603050405020304" pitchFamily="18" charset="0"/>
              </a:rPr>
              <a:t>β</a:t>
            </a:r>
            <a:r>
              <a:rPr lang="en-US" sz="3200" baseline="-25000" dirty="0" smtClean="0">
                <a:latin typeface="Times New Roman" panose="02020603050405020304" pitchFamily="18" charset="0"/>
                <a:ea typeface="Calibri"/>
                <a:cs typeface="Times New Roman" panose="02020603050405020304" pitchFamily="18" charset="0"/>
              </a:rPr>
              <a:t>SF </a:t>
            </a:r>
            <a:r>
              <a:rPr lang="en-US" sz="3200" dirty="0">
                <a:latin typeface="Times New Roman" panose="02020603050405020304" pitchFamily="18" charset="0"/>
                <a:ea typeface="Calibri"/>
                <a:cs typeface="Times New Roman" panose="02020603050405020304" pitchFamily="18" charset="0"/>
              </a:rPr>
              <a:t>= -.18</a:t>
            </a:r>
            <a:r>
              <a:rPr lang="en-US" sz="3200" i="1" dirty="0">
                <a:latin typeface="Times New Roman" panose="02020603050405020304" pitchFamily="18" charset="0"/>
                <a:ea typeface="Calibri"/>
                <a:cs typeface="Times New Roman" panose="02020603050405020304" pitchFamily="18" charset="0"/>
              </a:rPr>
              <a:t>, t</a:t>
            </a:r>
            <a:r>
              <a:rPr lang="en-US" sz="3200" dirty="0">
                <a:latin typeface="Times New Roman" panose="02020603050405020304" pitchFamily="18" charset="0"/>
                <a:ea typeface="Calibri"/>
                <a:cs typeface="Times New Roman" panose="02020603050405020304" pitchFamily="18" charset="0"/>
              </a:rPr>
              <a:t> (216) = -2.29, p&lt; .05 (2T</a:t>
            </a:r>
            <a:r>
              <a:rPr lang="en-US" sz="3200" dirty="0" smtClean="0">
                <a:latin typeface="Times New Roman" panose="02020603050405020304" pitchFamily="18" charset="0"/>
                <a:ea typeface="Calibri"/>
                <a:cs typeface="Times New Roman" panose="02020603050405020304" pitchFamily="18" charset="0"/>
              </a:rPr>
              <a:t>).</a:t>
            </a:r>
          </a:p>
          <a:p>
            <a:r>
              <a:rPr lang="en-US" sz="3200" b="1" dirty="0" smtClean="0">
                <a:latin typeface="Times New Roman" panose="02020603050405020304" pitchFamily="18" charset="0"/>
                <a:cs typeface="Times New Roman" panose="02020603050405020304" pitchFamily="18" charset="0"/>
              </a:rPr>
              <a:t>Research Question 2. </a:t>
            </a:r>
          </a:p>
          <a:p>
            <a:pPr marL="571500" indent="-571500">
              <a:buFont typeface="Arial" panose="020B0604020202020204" pitchFamily="34" charset="0"/>
              <a:buChar char="•"/>
            </a:pPr>
            <a:r>
              <a:rPr lang="en-US" sz="3200" dirty="0" smtClean="0">
                <a:latin typeface="Times New Roman" panose="02020603050405020304" pitchFamily="18" charset="0"/>
                <a:cs typeface="Times New Roman" panose="02020603050405020304" pitchFamily="18" charset="0"/>
              </a:rPr>
              <a:t>No statistically </a:t>
            </a:r>
            <a:r>
              <a:rPr lang="en-US" sz="3200" dirty="0">
                <a:latin typeface="Times New Roman" panose="02020603050405020304" pitchFamily="18" charset="0"/>
                <a:cs typeface="Times New Roman" panose="02020603050405020304" pitchFamily="18" charset="0"/>
              </a:rPr>
              <a:t>s</a:t>
            </a:r>
            <a:r>
              <a:rPr lang="en-US" sz="3200" dirty="0" smtClean="0">
                <a:latin typeface="Times New Roman" panose="02020603050405020304" pitchFamily="18" charset="0"/>
                <a:cs typeface="Times New Roman" panose="02020603050405020304" pitchFamily="18" charset="0"/>
              </a:rPr>
              <a:t>ignificant differences for  mean Safety Reporting Frequency (REPFREQ) among gender. </a:t>
            </a:r>
            <a:r>
              <a:rPr lang="en-US" sz="3200" i="1" dirty="0">
                <a:latin typeface="Times New Roman" panose="02020603050405020304" pitchFamily="18" charset="0"/>
                <a:cs typeface="Times New Roman" panose="02020603050405020304" pitchFamily="18" charset="0"/>
              </a:rPr>
              <a:t>t</a:t>
            </a:r>
            <a:r>
              <a:rPr lang="en-US" sz="3200" dirty="0">
                <a:latin typeface="Times New Roman" panose="02020603050405020304" pitchFamily="18" charset="0"/>
                <a:cs typeface="Times New Roman" panose="02020603050405020304" pitchFamily="18" charset="0"/>
              </a:rPr>
              <a:t> (238) = .71,</a:t>
            </a:r>
            <a:r>
              <a:rPr lang="en-US" sz="3200" i="1" dirty="0">
                <a:latin typeface="Times New Roman" panose="02020603050405020304" pitchFamily="18" charset="0"/>
                <a:cs typeface="Times New Roman" panose="02020603050405020304" pitchFamily="18" charset="0"/>
              </a:rPr>
              <a:t> p=</a:t>
            </a:r>
            <a:r>
              <a:rPr lang="en-US" sz="3200" dirty="0">
                <a:latin typeface="Times New Roman" panose="02020603050405020304" pitchFamily="18" charset="0"/>
                <a:cs typeface="Times New Roman" panose="02020603050405020304" pitchFamily="18" charset="0"/>
              </a:rPr>
              <a:t>.477 (2T) </a:t>
            </a:r>
            <a:r>
              <a:rPr lang="en-US" sz="3200" dirty="0" smtClean="0">
                <a:latin typeface="Times New Roman" panose="02020603050405020304" pitchFamily="18" charset="0"/>
                <a:cs typeface="Times New Roman" panose="02020603050405020304" pitchFamily="18" charset="0"/>
              </a:rPr>
              <a:t> </a:t>
            </a:r>
            <a:r>
              <a:rPr lang="en-US" sz="3200" i="1" dirty="0" smtClean="0">
                <a:latin typeface="Times New Roman" panose="02020603050405020304" pitchFamily="18" charset="0"/>
                <a:cs typeface="Times New Roman" panose="02020603050405020304" pitchFamily="18" charset="0"/>
              </a:rPr>
              <a:t>CI</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(-.24 - .51</a:t>
            </a:r>
            <a:r>
              <a:rPr lang="en-US" sz="3200" dirty="0" smtClean="0">
                <a:latin typeface="Times New Roman" panose="02020603050405020304" pitchFamily="18" charset="0"/>
                <a:cs typeface="Times New Roman" panose="02020603050405020304" pitchFamily="18" charset="0"/>
              </a:rPr>
              <a:t>).</a:t>
            </a:r>
          </a:p>
          <a:p>
            <a:pPr marL="571500" lvl="0" indent="-571500">
              <a:buFont typeface="Arial" panose="020B0604020202020204" pitchFamily="34" charset="0"/>
              <a:buChar char="•"/>
            </a:pPr>
            <a:r>
              <a:rPr lang="en-US" sz="3200" dirty="0">
                <a:solidFill>
                  <a:prstClr val="black"/>
                </a:solidFill>
                <a:latin typeface="Times New Roman" panose="02020603050405020304" pitchFamily="18" charset="0"/>
                <a:cs typeface="Times New Roman" panose="02020603050405020304" pitchFamily="18" charset="0"/>
              </a:rPr>
              <a:t>There was however a  significant negative  correlation between Safety Reporting Frequency (REPFREQ) and  Age,  </a:t>
            </a:r>
            <a:r>
              <a:rPr lang="en-US" sz="3200" i="1" dirty="0">
                <a:solidFill>
                  <a:prstClr val="black"/>
                </a:solidFill>
                <a:latin typeface="Times New Roman" panose="02020603050405020304" pitchFamily="18" charset="0"/>
                <a:cs typeface="Times New Roman" panose="02020603050405020304" pitchFamily="18" charset="0"/>
              </a:rPr>
              <a:t>r</a:t>
            </a:r>
            <a:r>
              <a:rPr lang="en-US" sz="3200" dirty="0">
                <a:solidFill>
                  <a:prstClr val="black"/>
                </a:solidFill>
                <a:latin typeface="Times New Roman" panose="02020603050405020304" pitchFamily="18" charset="0"/>
                <a:cs typeface="Times New Roman" panose="02020603050405020304" pitchFamily="18" charset="0"/>
              </a:rPr>
              <a:t>(237) = </a:t>
            </a:r>
            <a:r>
              <a:rPr lang="en-US" sz="3200" dirty="0" smtClean="0">
                <a:solidFill>
                  <a:prstClr val="black"/>
                </a:solidFill>
                <a:latin typeface="Times New Roman" panose="02020603050405020304" pitchFamily="18" charset="0"/>
                <a:cs typeface="Times New Roman" panose="02020603050405020304" pitchFamily="18" charset="0"/>
              </a:rPr>
              <a:t>-.</a:t>
            </a:r>
            <a:r>
              <a:rPr lang="en-US" sz="3200" dirty="0">
                <a:solidFill>
                  <a:prstClr val="black"/>
                </a:solidFill>
                <a:latin typeface="Times New Roman" panose="02020603050405020304" pitchFamily="18" charset="0"/>
                <a:cs typeface="Times New Roman" panose="02020603050405020304" pitchFamily="18" charset="0"/>
              </a:rPr>
              <a:t>22, </a:t>
            </a:r>
            <a:r>
              <a:rPr lang="en-US" sz="3200" i="1" dirty="0">
                <a:solidFill>
                  <a:prstClr val="black"/>
                </a:solidFill>
                <a:latin typeface="Times New Roman" panose="02020603050405020304" pitchFamily="18" charset="0"/>
                <a:cs typeface="Times New Roman" panose="02020603050405020304" pitchFamily="18" charset="0"/>
              </a:rPr>
              <a:t>p</a:t>
            </a:r>
            <a:r>
              <a:rPr lang="en-US" sz="3200" dirty="0">
                <a:solidFill>
                  <a:prstClr val="black"/>
                </a:solidFill>
                <a:latin typeface="Times New Roman" panose="02020603050405020304" pitchFamily="18" charset="0"/>
                <a:cs typeface="Times New Roman" panose="02020603050405020304" pitchFamily="18" charset="0"/>
              </a:rPr>
              <a:t>&lt;.001 (2T). (see table)</a:t>
            </a:r>
            <a:endParaRPr lang="en-US" sz="3200" b="1" dirty="0">
              <a:solidFill>
                <a:prstClr val="black"/>
              </a:solidFill>
              <a:latin typeface="Times New Roman" panose="02020603050405020304" pitchFamily="18" charset="0"/>
              <a:cs typeface="Times New Roman" panose="02020603050405020304" pitchFamily="18" charset="0"/>
            </a:endParaRPr>
          </a:p>
          <a:p>
            <a:pPr marL="571500" indent="-571500">
              <a:buFont typeface="Arial" panose="020B0604020202020204" pitchFamily="34" charset="0"/>
              <a:buChar char="•"/>
            </a:pPr>
            <a:r>
              <a:rPr lang="en-US" sz="3200" dirty="0" smtClean="0">
                <a:solidFill>
                  <a:prstClr val="black"/>
                </a:solidFill>
                <a:latin typeface="Times New Roman" panose="02020603050405020304" pitchFamily="18" charset="0"/>
                <a:cs typeface="Times New Roman" panose="02020603050405020304" pitchFamily="18" charset="0"/>
              </a:rPr>
              <a:t>Age was a </a:t>
            </a:r>
            <a:r>
              <a:rPr lang="en-US" sz="3200" dirty="0">
                <a:solidFill>
                  <a:prstClr val="black"/>
                </a:solidFill>
                <a:latin typeface="Times New Roman" panose="02020603050405020304" pitchFamily="18" charset="0"/>
                <a:cs typeface="Times New Roman" panose="02020603050405020304" pitchFamily="18" charset="0"/>
              </a:rPr>
              <a:t>negative significant predictors of safety reporting behavior among respondents.</a:t>
            </a:r>
            <a:r>
              <a:rPr lang="en-US" sz="3200" b="1" dirty="0">
                <a:solidFill>
                  <a:prstClr val="black"/>
                </a:solidFill>
                <a:latin typeface="Times New Roman" panose="02020603050405020304" pitchFamily="18" charset="0"/>
                <a:cs typeface="Times New Roman" panose="02020603050405020304" pitchFamily="18" charset="0"/>
              </a:rPr>
              <a:t> </a:t>
            </a:r>
            <a:r>
              <a:rPr lang="en-US" sz="3200" dirty="0">
                <a:solidFill>
                  <a:prstClr val="black"/>
                </a:solidFill>
                <a:latin typeface="Times New Roman" panose="02020603050405020304" pitchFamily="18" charset="0"/>
                <a:ea typeface="Times New Roman"/>
                <a:cs typeface="Times New Roman" panose="02020603050405020304" pitchFamily="18" charset="0"/>
              </a:rPr>
              <a:t>β</a:t>
            </a:r>
            <a:r>
              <a:rPr lang="en-US" sz="3200" baseline="-25000" dirty="0">
                <a:solidFill>
                  <a:prstClr val="black"/>
                </a:solidFill>
                <a:latin typeface="Times New Roman" panose="02020603050405020304" pitchFamily="18" charset="0"/>
                <a:ea typeface="Times New Roman"/>
                <a:cs typeface="Times New Roman" panose="02020603050405020304" pitchFamily="18" charset="0"/>
              </a:rPr>
              <a:t>age </a:t>
            </a:r>
            <a:r>
              <a:rPr lang="en-US" sz="3200" dirty="0">
                <a:solidFill>
                  <a:prstClr val="black"/>
                </a:solidFill>
                <a:latin typeface="Times New Roman" panose="02020603050405020304" pitchFamily="18" charset="0"/>
                <a:ea typeface="Times New Roman"/>
                <a:cs typeface="Times New Roman" panose="02020603050405020304" pitchFamily="18" charset="0"/>
              </a:rPr>
              <a:t>= -.19</a:t>
            </a:r>
            <a:r>
              <a:rPr lang="en-US" sz="3200" i="1" dirty="0">
                <a:solidFill>
                  <a:prstClr val="black"/>
                </a:solidFill>
                <a:latin typeface="Times New Roman" panose="02020603050405020304" pitchFamily="18" charset="0"/>
                <a:ea typeface="Times New Roman"/>
                <a:cs typeface="Times New Roman" panose="02020603050405020304" pitchFamily="18" charset="0"/>
              </a:rPr>
              <a:t>, t</a:t>
            </a:r>
            <a:r>
              <a:rPr lang="en-US" sz="3200" dirty="0">
                <a:solidFill>
                  <a:prstClr val="black"/>
                </a:solidFill>
                <a:latin typeface="Times New Roman" panose="02020603050405020304" pitchFamily="18" charset="0"/>
                <a:ea typeface="Times New Roman"/>
                <a:cs typeface="Times New Roman" panose="02020603050405020304" pitchFamily="18" charset="0"/>
              </a:rPr>
              <a:t> (216) = -2.69, p&lt; .01 (2T</a:t>
            </a:r>
            <a:r>
              <a:rPr lang="en-US" sz="3200" dirty="0" smtClean="0">
                <a:solidFill>
                  <a:prstClr val="black"/>
                </a:solidFill>
                <a:latin typeface="Times New Roman" panose="02020603050405020304" pitchFamily="18" charset="0"/>
                <a:ea typeface="Times New Roman"/>
                <a:cs typeface="Times New Roman" panose="02020603050405020304" pitchFamily="18" charset="0"/>
              </a:rPr>
              <a:t>).</a:t>
            </a:r>
          </a:p>
          <a:p>
            <a:pPr marL="571500" indent="-571500">
              <a:buFont typeface="Arial" panose="020B0604020202020204" pitchFamily="34" charset="0"/>
              <a:buChar char="•"/>
            </a:pPr>
            <a:endParaRPr lang="en-US" sz="3200" dirty="0" smtClean="0">
              <a:latin typeface="Times New Roman" panose="02020603050405020304" pitchFamily="18" charset="0"/>
              <a:cs typeface="Times New Roman" panose="02020603050405020304" pitchFamily="18" charset="0"/>
            </a:endParaRPr>
          </a:p>
          <a:p>
            <a:pPr marL="571500" indent="-571500">
              <a:buFont typeface="Arial" panose="020B0604020202020204" pitchFamily="34" charset="0"/>
              <a:buChar char="•"/>
            </a:pPr>
            <a:endParaRPr lang="en-US" sz="2800" b="1" dirty="0" smtClean="0">
              <a:latin typeface="Times New Roman" panose="02020603050405020304" pitchFamily="18" charset="0"/>
              <a:cs typeface="Times New Roman" panose="02020603050405020304" pitchFamily="18" charset="0"/>
            </a:endParaRPr>
          </a:p>
          <a:p>
            <a:endParaRPr lang="en-US" sz="3200" b="1" dirty="0" smtClean="0">
              <a:latin typeface="Times New Roman" panose="02020603050405020304" pitchFamily="18" charset="0"/>
              <a:cs typeface="Times New Roman" panose="02020603050405020304" pitchFamily="18" charset="0"/>
            </a:endParaRPr>
          </a:p>
        </p:txBody>
      </p:sp>
      <p:sp>
        <p:nvSpPr>
          <p:cNvPr id="25" name="TextBox 24"/>
          <p:cNvSpPr txBox="1"/>
          <p:nvPr/>
        </p:nvSpPr>
        <p:spPr>
          <a:xfrm>
            <a:off x="26302946" y="12216257"/>
            <a:ext cx="9868111" cy="14865608"/>
          </a:xfrm>
          <a:prstGeom prst="rect">
            <a:avLst/>
          </a:prstGeom>
          <a:noFill/>
        </p:spPr>
        <p:txBody>
          <a:bodyPr wrap="square" rtlCol="0">
            <a:spAutoFit/>
          </a:bodyPr>
          <a:lstStyle/>
          <a:p>
            <a:pPr marL="857250" indent="-857250">
              <a:buFont typeface="Wingdings" panose="05000000000000000000" pitchFamily="2" charset="2"/>
              <a:buChar char="v"/>
            </a:pPr>
            <a:r>
              <a:rPr lang="en-US" sz="3200" dirty="0" smtClean="0">
                <a:latin typeface="Times New Roman"/>
                <a:ea typeface="Times New Roman"/>
              </a:rPr>
              <a:t>Establishing an effective safety framework </a:t>
            </a:r>
            <a:r>
              <a:rPr lang="en-US" sz="3200" dirty="0">
                <a:latin typeface="Times New Roman"/>
                <a:ea typeface="Times New Roman"/>
              </a:rPr>
              <a:t>within an organization </a:t>
            </a:r>
            <a:r>
              <a:rPr lang="en-US" sz="3200" dirty="0" smtClean="0">
                <a:latin typeface="Times New Roman"/>
                <a:ea typeface="Times New Roman"/>
              </a:rPr>
              <a:t> is beneficial to managing safety risks.  Effective feedback </a:t>
            </a:r>
            <a:r>
              <a:rPr lang="en-US" sz="3200" dirty="0">
                <a:latin typeface="Times New Roman"/>
                <a:ea typeface="Times New Roman"/>
              </a:rPr>
              <a:t>on reported safety issues by </a:t>
            </a:r>
            <a:r>
              <a:rPr lang="en-US" sz="3200" dirty="0" smtClean="0">
                <a:latin typeface="Times New Roman"/>
                <a:ea typeface="Times New Roman"/>
              </a:rPr>
              <a:t>flight students may promote  desired safety reporting behavior. </a:t>
            </a:r>
          </a:p>
          <a:p>
            <a:pPr marL="857250" indent="-857250">
              <a:buFont typeface="Wingdings" panose="05000000000000000000" pitchFamily="2" charset="2"/>
              <a:buChar char="v"/>
            </a:pPr>
            <a:r>
              <a:rPr lang="en-US" sz="3200" dirty="0" smtClean="0">
                <a:latin typeface="Times New Roman"/>
                <a:ea typeface="Calibri"/>
              </a:rPr>
              <a:t>Ensuring familiarity with the process and procedures for reporting safety issues reporting systems, may provide a step in improving safety reporting behavior.</a:t>
            </a:r>
          </a:p>
          <a:p>
            <a:pPr marL="857250" indent="-857250">
              <a:buFont typeface="Wingdings" panose="05000000000000000000" pitchFamily="2" charset="2"/>
              <a:buChar char="v"/>
            </a:pPr>
            <a:r>
              <a:rPr lang="en-US" sz="3200" dirty="0" smtClean="0">
                <a:latin typeface="Times New Roman"/>
                <a:ea typeface="Calibri"/>
                <a:cs typeface="Times New Roman"/>
              </a:rPr>
              <a:t>Perceptions on  institutional deficiencies to comply </a:t>
            </a:r>
            <a:r>
              <a:rPr lang="en-US" sz="3200" dirty="0">
                <a:latin typeface="Times New Roman"/>
                <a:ea typeface="Calibri"/>
                <a:cs typeface="Times New Roman"/>
              </a:rPr>
              <a:t>with regulated aspects of safety such as training </a:t>
            </a:r>
            <a:r>
              <a:rPr lang="en-US" sz="3200" dirty="0" smtClean="0">
                <a:latin typeface="Times New Roman"/>
                <a:ea typeface="Calibri"/>
                <a:cs typeface="Times New Roman"/>
              </a:rPr>
              <a:t>requirements, and Standard </a:t>
            </a:r>
            <a:r>
              <a:rPr lang="en-US" sz="3200" dirty="0">
                <a:latin typeface="Times New Roman"/>
                <a:ea typeface="Calibri"/>
                <a:cs typeface="Times New Roman"/>
              </a:rPr>
              <a:t>Operating Procedures (SOPs</a:t>
            </a:r>
            <a:r>
              <a:rPr lang="en-US" sz="3200" dirty="0" smtClean="0">
                <a:latin typeface="Times New Roman"/>
                <a:ea typeface="Calibri"/>
                <a:cs typeface="Times New Roman"/>
              </a:rPr>
              <a:t>), may lead to increase in  reporting  of issues </a:t>
            </a:r>
            <a:r>
              <a:rPr lang="en-US" sz="3200" dirty="0">
                <a:latin typeface="Times New Roman"/>
                <a:ea typeface="Calibri"/>
                <a:cs typeface="Times New Roman"/>
              </a:rPr>
              <a:t>that could potentially result in safety occurrences. </a:t>
            </a:r>
            <a:endParaRPr lang="en-US" sz="2800" dirty="0">
              <a:ea typeface="Calibri"/>
              <a:cs typeface="Times New Roman"/>
            </a:endParaRPr>
          </a:p>
          <a:p>
            <a:pPr marL="857250" indent="-857250">
              <a:buFont typeface="Wingdings" panose="05000000000000000000" pitchFamily="2" charset="2"/>
              <a:buChar char="v"/>
            </a:pPr>
            <a:r>
              <a:rPr lang="en-US" sz="3200" dirty="0" smtClean="0">
                <a:latin typeface="Times New Roman" panose="02020603050405020304" pitchFamily="18" charset="0"/>
                <a:cs typeface="Times New Roman" panose="02020603050405020304" pitchFamily="18" charset="0"/>
              </a:rPr>
              <a:t>Understanding the perceptions of students at a granular level such as enrollment status, age, gender and education level may facilitate an effective proactive safety program for flight training environments.</a:t>
            </a:r>
            <a:r>
              <a:rPr lang="en-US" sz="3200" dirty="0">
                <a:latin typeface="Times New Roman"/>
                <a:ea typeface="Times New Roman"/>
              </a:rPr>
              <a:t> </a:t>
            </a:r>
            <a:endParaRPr lang="en-US" sz="3200" dirty="0" smtClean="0">
              <a:latin typeface="Times New Roman"/>
              <a:ea typeface="Times New Roman"/>
            </a:endParaRPr>
          </a:p>
          <a:p>
            <a:pPr marL="857250" indent="-857250">
              <a:buFont typeface="Wingdings" panose="05000000000000000000" pitchFamily="2" charset="2"/>
              <a:buChar char="v"/>
            </a:pPr>
            <a:r>
              <a:rPr lang="en-US" sz="3200" dirty="0" smtClean="0">
                <a:latin typeface="Times New Roman"/>
                <a:ea typeface="Times New Roman"/>
              </a:rPr>
              <a:t>There </a:t>
            </a:r>
            <a:r>
              <a:rPr lang="en-US" sz="3200" dirty="0">
                <a:latin typeface="Times New Roman"/>
                <a:ea typeface="Times New Roman"/>
              </a:rPr>
              <a:t>may be underlying psycho-social variables which inhibit older respondents from reporting safety issues and requires further examination.</a:t>
            </a:r>
          </a:p>
          <a:p>
            <a:pPr marL="857250" indent="-857250">
              <a:buFont typeface="Wingdings" panose="05000000000000000000" pitchFamily="2" charset="2"/>
              <a:buChar char="v"/>
            </a:pPr>
            <a:endParaRPr lang="en-US" sz="3200" dirty="0" smtClean="0">
              <a:latin typeface="Times New Roman" panose="02020603050405020304" pitchFamily="18" charset="0"/>
              <a:cs typeface="Times New Roman" panose="02020603050405020304" pitchFamily="18" charset="0"/>
            </a:endParaRPr>
          </a:p>
          <a:p>
            <a:pPr marL="857250" indent="-857250">
              <a:buFont typeface="Arial" panose="020B0604020202020204" pitchFamily="34" charset="0"/>
              <a:buChar char="•"/>
            </a:pPr>
            <a:endParaRPr lang="en-US" sz="3200" dirty="0">
              <a:latin typeface="Times New Roman" panose="02020603050405020304" pitchFamily="18" charset="0"/>
              <a:cs typeface="Times New Roman" panose="02020603050405020304" pitchFamily="18" charset="0"/>
            </a:endParaRPr>
          </a:p>
          <a:p>
            <a:pPr indent="-457200"/>
            <a:r>
              <a:rPr lang="en-US" sz="1400" dirty="0" smtClean="0">
                <a:latin typeface="Times New Roman" panose="02020603050405020304" pitchFamily="18" charset="0"/>
                <a:cs typeface="Times New Roman" panose="02020603050405020304" pitchFamily="18" charset="0"/>
              </a:rPr>
              <a:t>Adjekum</a:t>
            </a:r>
            <a:r>
              <a:rPr lang="en-US" sz="1400" dirty="0">
                <a:latin typeface="Times New Roman" panose="02020603050405020304" pitchFamily="18" charset="0"/>
                <a:cs typeface="Times New Roman" panose="02020603050405020304" pitchFamily="18" charset="0"/>
              </a:rPr>
              <a:t>, D. K. (2014) Safety Culture Perceptions in a Collegiate Aviation Program: A Systematic Assessment, Journal</a:t>
            </a:r>
            <a:r>
              <a:rPr lang="en-US" sz="1400" i="1" dirty="0">
                <a:latin typeface="Times New Roman" panose="02020603050405020304" pitchFamily="18" charset="0"/>
                <a:cs typeface="Times New Roman" panose="02020603050405020304" pitchFamily="18" charset="0"/>
              </a:rPr>
              <a:t> of Aviation </a:t>
            </a:r>
            <a:r>
              <a:rPr lang="en-US" sz="1400" i="1" dirty="0" smtClean="0">
                <a:latin typeface="Times New Roman" panose="02020603050405020304" pitchFamily="18" charset="0"/>
                <a:cs typeface="Times New Roman" panose="02020603050405020304" pitchFamily="18" charset="0"/>
              </a:rPr>
              <a:t>   </a:t>
            </a:r>
          </a:p>
          <a:p>
            <a:pPr indent="-457200"/>
            <a:r>
              <a:rPr lang="en-US" sz="1400" i="1" dirty="0">
                <a:latin typeface="Times New Roman" panose="02020603050405020304" pitchFamily="18" charset="0"/>
                <a:cs typeface="Times New Roman" panose="02020603050405020304" pitchFamily="18" charset="0"/>
              </a:rPr>
              <a:t> </a:t>
            </a:r>
            <a:r>
              <a:rPr lang="en-US" sz="1400" i="1" dirty="0" smtClean="0">
                <a:latin typeface="Times New Roman" panose="02020603050405020304" pitchFamily="18" charset="0"/>
                <a:cs typeface="Times New Roman" panose="02020603050405020304" pitchFamily="18" charset="0"/>
              </a:rPr>
              <a:t>    Technology </a:t>
            </a:r>
            <a:r>
              <a:rPr lang="en-US" sz="1400" i="1" dirty="0">
                <a:latin typeface="Times New Roman" panose="02020603050405020304" pitchFamily="18" charset="0"/>
                <a:cs typeface="Times New Roman" panose="02020603050405020304" pitchFamily="18" charset="0"/>
              </a:rPr>
              <a:t>and Engineering,</a:t>
            </a:r>
            <a:r>
              <a:rPr lang="en-US" sz="1400" dirty="0">
                <a:latin typeface="Times New Roman" panose="02020603050405020304" pitchFamily="18" charset="0"/>
                <a:cs typeface="Times New Roman" panose="02020603050405020304" pitchFamily="18" charset="0"/>
              </a:rPr>
              <a:t> </a:t>
            </a:r>
            <a:r>
              <a:rPr lang="en-US" sz="1400" i="1" dirty="0">
                <a:latin typeface="Times New Roman" panose="02020603050405020304" pitchFamily="18" charset="0"/>
                <a:cs typeface="Times New Roman" panose="02020603050405020304" pitchFamily="18" charset="0"/>
              </a:rPr>
              <a:t>3</a:t>
            </a:r>
            <a:r>
              <a:rPr lang="en-US" sz="1400" dirty="0">
                <a:latin typeface="Times New Roman" panose="02020603050405020304" pitchFamily="18" charset="0"/>
                <a:cs typeface="Times New Roman" panose="02020603050405020304" pitchFamily="18" charset="0"/>
              </a:rPr>
              <a:t>(2).</a:t>
            </a:r>
          </a:p>
          <a:p>
            <a:pPr indent="-457200"/>
            <a:endParaRPr lang="en-US" sz="1400" dirty="0" smtClean="0">
              <a:latin typeface="Times New Roman" panose="02020603050405020304" pitchFamily="18" charset="0"/>
              <a:cs typeface="Times New Roman" panose="02020603050405020304" pitchFamily="18" charset="0"/>
            </a:endParaRPr>
          </a:p>
          <a:p>
            <a:pPr indent="-457200"/>
            <a:r>
              <a:rPr lang="en-US" sz="1400" dirty="0" smtClean="0">
                <a:latin typeface="Times New Roman" panose="02020603050405020304" pitchFamily="18" charset="0"/>
                <a:cs typeface="Times New Roman" panose="02020603050405020304" pitchFamily="18" charset="0"/>
              </a:rPr>
              <a:t>Evans</a:t>
            </a:r>
            <a:r>
              <a:rPr lang="en-US" sz="1400" dirty="0">
                <a:latin typeface="Times New Roman" panose="02020603050405020304" pitchFamily="18" charset="0"/>
                <a:cs typeface="Times New Roman" panose="02020603050405020304" pitchFamily="18" charset="0"/>
              </a:rPr>
              <a:t>, B., Glendon, A. I., &amp; Creed, P. A. (2007). Development and initial validation of an </a:t>
            </a:r>
          </a:p>
          <a:p>
            <a:pPr indent="-457200"/>
            <a:r>
              <a:rPr lang="en-US" sz="1400" dirty="0" smtClean="0">
                <a:latin typeface="Times New Roman" panose="02020603050405020304" pitchFamily="18" charset="0"/>
                <a:cs typeface="Times New Roman" panose="02020603050405020304" pitchFamily="18" charset="0"/>
              </a:rPr>
              <a:t>     aviation </a:t>
            </a:r>
            <a:r>
              <a:rPr lang="en-US" sz="1400" dirty="0">
                <a:latin typeface="Times New Roman" panose="02020603050405020304" pitchFamily="18" charset="0"/>
                <a:cs typeface="Times New Roman" panose="02020603050405020304" pitchFamily="18" charset="0"/>
              </a:rPr>
              <a:t>safety climate scale. </a:t>
            </a:r>
            <a:r>
              <a:rPr lang="en-US" sz="1400" i="1" dirty="0">
                <a:latin typeface="Times New Roman" panose="02020603050405020304" pitchFamily="18" charset="0"/>
                <a:cs typeface="Times New Roman" panose="02020603050405020304" pitchFamily="18" charset="0"/>
              </a:rPr>
              <a:t>Journal of Safety Research, 38</a:t>
            </a:r>
            <a:r>
              <a:rPr lang="en-US" sz="1400" dirty="0">
                <a:latin typeface="Times New Roman" panose="02020603050405020304" pitchFamily="18" charset="0"/>
                <a:cs typeface="Times New Roman" panose="02020603050405020304" pitchFamily="18" charset="0"/>
              </a:rPr>
              <a:t>(6), 675–682. http://dx.doi.org/10.1016/j.jsr.2007.09.005 </a:t>
            </a:r>
          </a:p>
          <a:p>
            <a:pPr indent="-457200"/>
            <a:endParaRPr lang="en-US" sz="1400" dirty="0" smtClean="0">
              <a:latin typeface="Times New Roman" panose="02020603050405020304" pitchFamily="18" charset="0"/>
              <a:cs typeface="Times New Roman" panose="02020603050405020304" pitchFamily="18" charset="0"/>
            </a:endParaRPr>
          </a:p>
          <a:p>
            <a:pPr indent="-457200"/>
            <a:r>
              <a:rPr lang="en-US" sz="1400" dirty="0" smtClean="0">
                <a:latin typeface="Times New Roman" panose="02020603050405020304" pitchFamily="18" charset="0"/>
                <a:cs typeface="Times New Roman" panose="02020603050405020304" pitchFamily="18" charset="0"/>
              </a:rPr>
              <a:t>Patankar</a:t>
            </a:r>
            <a:r>
              <a:rPr lang="en-US" sz="1400" dirty="0">
                <a:latin typeface="Times New Roman" panose="02020603050405020304" pitchFamily="18" charset="0"/>
                <a:cs typeface="Times New Roman" panose="02020603050405020304" pitchFamily="18" charset="0"/>
              </a:rPr>
              <a:t>, M. S. (2003). A study of safety culture in an aviation organization. </a:t>
            </a:r>
            <a:r>
              <a:rPr lang="en-US" sz="1400" i="1" dirty="0" smtClean="0">
                <a:latin typeface="Times New Roman" panose="02020603050405020304" pitchFamily="18" charset="0"/>
                <a:cs typeface="Times New Roman" panose="02020603050405020304" pitchFamily="18" charset="0"/>
              </a:rPr>
              <a:t>International </a:t>
            </a:r>
            <a:r>
              <a:rPr lang="en-US" sz="1400" i="1" dirty="0">
                <a:latin typeface="Times New Roman" panose="02020603050405020304" pitchFamily="18" charset="0"/>
                <a:cs typeface="Times New Roman" panose="02020603050405020304" pitchFamily="18" charset="0"/>
              </a:rPr>
              <a:t>Journal of Applied Aviation Studies, </a:t>
            </a:r>
            <a:r>
              <a:rPr lang="en-US" sz="1400" dirty="0">
                <a:latin typeface="Times New Roman" panose="02020603050405020304" pitchFamily="18" charset="0"/>
                <a:cs typeface="Times New Roman" panose="02020603050405020304" pitchFamily="18" charset="0"/>
              </a:rPr>
              <a:t>3(2), </a:t>
            </a:r>
            <a:r>
              <a:rPr lang="en-US" sz="1400" dirty="0" smtClean="0">
                <a:latin typeface="Times New Roman" panose="02020603050405020304" pitchFamily="18" charset="0"/>
                <a:cs typeface="Times New Roman" panose="02020603050405020304" pitchFamily="18" charset="0"/>
              </a:rPr>
              <a:t>    </a:t>
            </a:r>
          </a:p>
          <a:p>
            <a:pPr indent="-457200"/>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    243–258</a:t>
            </a:r>
            <a:r>
              <a:rPr lang="en-US" sz="1400" dirty="0">
                <a:latin typeface="Times New Roman" panose="02020603050405020304" pitchFamily="18" charset="0"/>
                <a:cs typeface="Times New Roman" panose="02020603050405020304" pitchFamily="18" charset="0"/>
              </a:rPr>
              <a:t>. Retrieved </a:t>
            </a:r>
            <a:r>
              <a:rPr lang="en-US" sz="1400" dirty="0" smtClean="0">
                <a:latin typeface="Times New Roman" panose="02020603050405020304" pitchFamily="18" charset="0"/>
                <a:cs typeface="Times New Roman" panose="02020603050405020304" pitchFamily="18" charset="0"/>
              </a:rPr>
              <a:t>from     </a:t>
            </a:r>
          </a:p>
          <a:p>
            <a:pPr indent="-457200"/>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     http</a:t>
            </a:r>
            <a:r>
              <a:rPr lang="en-US" sz="1400" dirty="0">
                <a:latin typeface="Times New Roman" panose="02020603050405020304" pitchFamily="18" charset="0"/>
                <a:cs typeface="Times New Roman" panose="02020603050405020304" pitchFamily="18" charset="0"/>
              </a:rPr>
              <a:t>://</a:t>
            </a:r>
            <a:r>
              <a:rPr lang="en-US" sz="1400" dirty="0" smtClean="0">
                <a:latin typeface="Times New Roman" panose="02020603050405020304" pitchFamily="18" charset="0"/>
                <a:cs typeface="Times New Roman" panose="02020603050405020304" pitchFamily="18" charset="0"/>
              </a:rPr>
              <a:t>www.faa.gov/about/office_org/headquarters_offices/arc/programs/academy/journal/pdf/Fall_2003pdf </a:t>
            </a:r>
            <a:endParaRPr lang="en-US" sz="1400" dirty="0">
              <a:latin typeface="Times New Roman" panose="02020603050405020304" pitchFamily="18" charset="0"/>
              <a:cs typeface="Times New Roman" panose="02020603050405020304" pitchFamily="18" charset="0"/>
            </a:endParaRPr>
          </a:p>
          <a:p>
            <a:pPr indent="-457200"/>
            <a:endParaRPr lang="en-US" sz="1400" dirty="0" smtClean="0">
              <a:latin typeface="Times New Roman" panose="02020603050405020304" pitchFamily="18" charset="0"/>
              <a:cs typeface="Times New Roman" panose="02020603050405020304" pitchFamily="18" charset="0"/>
            </a:endParaRPr>
          </a:p>
          <a:p>
            <a:pPr indent="-457200"/>
            <a:r>
              <a:rPr lang="en-US" sz="1400" dirty="0" smtClean="0">
                <a:latin typeface="Times New Roman" panose="02020603050405020304" pitchFamily="18" charset="0"/>
                <a:cs typeface="Times New Roman" panose="02020603050405020304" pitchFamily="18" charset="0"/>
              </a:rPr>
              <a:t>Stolzer</a:t>
            </a:r>
            <a:r>
              <a:rPr lang="en-US" sz="1400" dirty="0">
                <a:latin typeface="Times New Roman" panose="02020603050405020304" pitchFamily="18" charset="0"/>
                <a:cs typeface="Times New Roman" panose="02020603050405020304" pitchFamily="18" charset="0"/>
              </a:rPr>
              <a:t>, A. J., Haldford, C. D., &amp; Goglia, J. J. (2011). </a:t>
            </a:r>
            <a:r>
              <a:rPr lang="en-US" sz="1400" i="1" dirty="0">
                <a:latin typeface="Times New Roman" panose="02020603050405020304" pitchFamily="18" charset="0"/>
                <a:cs typeface="Times New Roman" panose="02020603050405020304" pitchFamily="18" charset="0"/>
              </a:rPr>
              <a:t>Implementing Safety Management System in aviation.</a:t>
            </a:r>
            <a:r>
              <a:rPr lang="en-US" sz="1400" dirty="0">
                <a:latin typeface="Times New Roman" panose="02020603050405020304" pitchFamily="18" charset="0"/>
                <a:cs typeface="Times New Roman" panose="02020603050405020304" pitchFamily="18" charset="0"/>
              </a:rPr>
              <a:t> Surrey, England: </a:t>
            </a:r>
            <a:r>
              <a:rPr lang="en-US" sz="1400" dirty="0" smtClean="0">
                <a:latin typeface="Times New Roman" panose="02020603050405020304" pitchFamily="18" charset="0"/>
                <a:cs typeface="Times New Roman" panose="02020603050405020304" pitchFamily="18" charset="0"/>
              </a:rPr>
              <a:t>Ashgate</a:t>
            </a: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  </a:t>
            </a:r>
          </a:p>
          <a:p>
            <a:pPr indent="-457200"/>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    Publishing</a:t>
            </a:r>
            <a:r>
              <a:rPr lang="en-US" sz="1400" dirty="0">
                <a:latin typeface="Times New Roman" panose="02020603050405020304" pitchFamily="18" charset="0"/>
                <a:cs typeface="Times New Roman" panose="02020603050405020304" pitchFamily="18" charset="0"/>
              </a:rPr>
              <a:t>, Ltd.</a:t>
            </a:r>
          </a:p>
          <a:p>
            <a:pPr indent="-457200"/>
            <a:endParaRPr lang="en-US" sz="1400" dirty="0" smtClean="0">
              <a:latin typeface="Times New Roman" panose="02020603050405020304" pitchFamily="18" charset="0"/>
              <a:cs typeface="Times New Roman" panose="02020603050405020304" pitchFamily="18" charset="0"/>
            </a:endParaRPr>
          </a:p>
          <a:p>
            <a:pPr indent="-457200"/>
            <a:r>
              <a:rPr lang="en-US" sz="1400" dirty="0" smtClean="0">
                <a:latin typeface="Times New Roman" panose="02020603050405020304" pitchFamily="18" charset="0"/>
                <a:cs typeface="Times New Roman" panose="02020603050405020304" pitchFamily="18" charset="0"/>
              </a:rPr>
              <a:t>von </a:t>
            </a:r>
            <a:r>
              <a:rPr lang="en-US" sz="1400" dirty="0">
                <a:latin typeface="Times New Roman" panose="02020603050405020304" pitchFamily="18" charset="0"/>
                <a:cs typeface="Times New Roman" panose="02020603050405020304" pitchFamily="18" charset="0"/>
              </a:rPr>
              <a:t>Thaden, T. (2008). </a:t>
            </a:r>
            <a:r>
              <a:rPr lang="en-US" sz="1400" i="1" dirty="0">
                <a:latin typeface="Times New Roman" panose="02020603050405020304" pitchFamily="18" charset="0"/>
                <a:cs typeface="Times New Roman" panose="02020603050405020304" pitchFamily="18" charset="0"/>
              </a:rPr>
              <a:t>Safety culture in commercial aviation operations: Technical report </a:t>
            </a:r>
            <a:endParaRPr lang="en-US" sz="1400" dirty="0">
              <a:latin typeface="Times New Roman" panose="02020603050405020304" pitchFamily="18" charset="0"/>
              <a:cs typeface="Times New Roman" panose="02020603050405020304" pitchFamily="18" charset="0"/>
            </a:endParaRPr>
          </a:p>
          <a:p>
            <a:pPr indent="-457200"/>
            <a:r>
              <a:rPr lang="en-US" sz="1400" i="1" dirty="0" smtClean="0">
                <a:latin typeface="Times New Roman" panose="02020603050405020304" pitchFamily="18" charset="0"/>
                <a:cs typeface="Times New Roman" panose="02020603050405020304" pitchFamily="18" charset="0"/>
              </a:rPr>
              <a:t>     HFD-08-3/FAA-08-1</a:t>
            </a:r>
            <a:r>
              <a:rPr lang="en-US" sz="1400" i="1" dirty="0">
                <a:latin typeface="Times New Roman" panose="02020603050405020304" pitchFamily="18" charset="0"/>
                <a:cs typeface="Times New Roman" panose="02020603050405020304" pitchFamily="18" charset="0"/>
              </a:rPr>
              <a:t>.</a:t>
            </a:r>
            <a:r>
              <a:rPr lang="en-US" sz="1400" dirty="0">
                <a:latin typeface="Times New Roman" panose="02020603050405020304" pitchFamily="18" charset="0"/>
                <a:cs typeface="Times New Roman" panose="02020603050405020304" pitchFamily="18" charset="0"/>
              </a:rPr>
              <a:t> Savoy, IL: University of Illinois Human Factors Division </a:t>
            </a:r>
          </a:p>
          <a:p>
            <a:endParaRPr lang="en-US" sz="1400" dirty="0" smtClean="0">
              <a:latin typeface="Times New Roman" panose="02020603050405020304" pitchFamily="18" charset="0"/>
              <a:cs typeface="Times New Roman" panose="02020603050405020304" pitchFamily="18" charset="0"/>
            </a:endParaRPr>
          </a:p>
        </p:txBody>
      </p:sp>
      <p:sp>
        <p:nvSpPr>
          <p:cNvPr id="67" name="Rectangle 66"/>
          <p:cNvSpPr/>
          <p:nvPr/>
        </p:nvSpPr>
        <p:spPr>
          <a:xfrm>
            <a:off x="26183318" y="22995917"/>
            <a:ext cx="9883689" cy="277957"/>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6" name="Rectangle 65"/>
          <p:cNvSpPr/>
          <p:nvPr/>
        </p:nvSpPr>
        <p:spPr>
          <a:xfrm>
            <a:off x="26183318" y="22451886"/>
            <a:ext cx="9883689" cy="52711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600" b="1" dirty="0" smtClean="0">
                <a:solidFill>
                  <a:schemeClr val="tx1"/>
                </a:solidFill>
                <a:latin typeface="Avenir Black"/>
              </a:rPr>
              <a:t>REFERENCES </a:t>
            </a:r>
            <a:endParaRPr lang="en-US" sz="3600" b="1" dirty="0">
              <a:solidFill>
                <a:schemeClr val="tx1"/>
              </a:solidFill>
              <a:latin typeface="Avenir Black"/>
            </a:endParaRPr>
          </a:p>
        </p:txBody>
      </p:sp>
      <p:sp>
        <p:nvSpPr>
          <p:cNvPr id="13" name="TextBox 12"/>
          <p:cNvSpPr txBox="1"/>
          <p:nvPr/>
        </p:nvSpPr>
        <p:spPr>
          <a:xfrm>
            <a:off x="308928" y="4938257"/>
            <a:ext cx="10743118" cy="10002738"/>
          </a:xfrm>
          <a:prstGeom prst="rect">
            <a:avLst/>
          </a:prstGeom>
          <a:solidFill>
            <a:schemeClr val="bg1"/>
          </a:solidFill>
          <a:ln w="76200">
            <a:solidFill>
              <a:schemeClr val="tx1"/>
            </a:solidFill>
          </a:ln>
        </p:spPr>
        <p:txBody>
          <a:bodyPr wrap="square" rtlCol="0">
            <a:spAutoFit/>
          </a:bodyPr>
          <a:lstStyle/>
          <a:p>
            <a:pPr>
              <a:spcAft>
                <a:spcPts val="1200"/>
              </a:spcAft>
            </a:pPr>
            <a:endParaRPr lang="en-US" sz="3200" dirty="0" smtClean="0">
              <a:latin typeface="Times New Roman" panose="02020603050405020304" pitchFamily="18" charset="0"/>
              <a:cs typeface="Times New Roman" panose="02020603050405020304" pitchFamily="18" charset="0"/>
            </a:endParaRPr>
          </a:p>
          <a:p>
            <a:pPr>
              <a:spcAft>
                <a:spcPts val="1200"/>
              </a:spcAft>
            </a:pPr>
            <a:endParaRPr lang="en-US" sz="1600" dirty="0" smtClean="0">
              <a:latin typeface="Times New Roman" panose="02020603050405020304" pitchFamily="18" charset="0"/>
              <a:cs typeface="Times New Roman" panose="02020603050405020304" pitchFamily="18" charset="0"/>
            </a:endParaRPr>
          </a:p>
          <a:p>
            <a:pPr>
              <a:spcAft>
                <a:spcPts val="1200"/>
              </a:spcAft>
            </a:pPr>
            <a:r>
              <a:rPr lang="en-US" sz="3200" dirty="0" smtClean="0">
                <a:latin typeface="Times New Roman" panose="02020603050405020304" pitchFamily="18" charset="0"/>
                <a:cs typeface="Times New Roman" panose="02020603050405020304" pitchFamily="18" charset="0"/>
              </a:rPr>
              <a:t>The study used </a:t>
            </a:r>
            <a:r>
              <a:rPr lang="en-US" sz="3200" dirty="0">
                <a:latin typeface="Times New Roman" panose="02020603050405020304" pitchFamily="18" charset="0"/>
                <a:cs typeface="Times New Roman" panose="02020603050405020304" pitchFamily="18" charset="0"/>
              </a:rPr>
              <a:t>items from the Collegiate Aviation Program Safety Culture Assessment Survey (CAPSCAS</a:t>
            </a:r>
            <a:r>
              <a:rPr lang="en-US" sz="3200" dirty="0" smtClean="0">
                <a:latin typeface="Times New Roman" panose="02020603050405020304" pitchFamily="18" charset="0"/>
                <a:cs typeface="Times New Roman" panose="02020603050405020304" pitchFamily="18" charset="0"/>
              </a:rPr>
              <a:t>) (Adjekum, 2014) </a:t>
            </a:r>
            <a:r>
              <a:rPr lang="en-US" sz="3200" dirty="0">
                <a:latin typeface="Times New Roman" panose="02020603050405020304" pitchFamily="18" charset="0"/>
                <a:cs typeface="Times New Roman" panose="02020603050405020304" pitchFamily="18" charset="0"/>
              </a:rPr>
              <a:t>to assess </a:t>
            </a:r>
            <a:r>
              <a:rPr lang="en-US" sz="3200" dirty="0" smtClean="0">
                <a:latin typeface="Times New Roman" panose="02020603050405020304" pitchFamily="18" charset="0"/>
                <a:cs typeface="Times New Roman" panose="02020603050405020304" pitchFamily="18" charset="0"/>
              </a:rPr>
              <a:t>how  the </a:t>
            </a:r>
            <a:r>
              <a:rPr lang="en-US" sz="3200" dirty="0">
                <a:latin typeface="Times New Roman" panose="02020603050405020304" pitchFamily="18" charset="0"/>
                <a:cs typeface="Times New Roman" panose="02020603050405020304" pitchFamily="18" charset="0"/>
              </a:rPr>
              <a:t>safety culture </a:t>
            </a:r>
            <a:r>
              <a:rPr lang="en-US" sz="3200" dirty="0" smtClean="0">
                <a:latin typeface="Times New Roman" panose="02020603050405020304" pitchFamily="18" charset="0"/>
                <a:cs typeface="Times New Roman" panose="02020603050405020304" pitchFamily="18" charset="0"/>
              </a:rPr>
              <a:t>perceptions affected the </a:t>
            </a:r>
            <a:r>
              <a:rPr lang="en-US" sz="3200" dirty="0">
                <a:latin typeface="Times New Roman" panose="02020603050405020304" pitchFamily="18" charset="0"/>
                <a:cs typeface="Times New Roman" panose="02020603050405020304" pitchFamily="18" charset="0"/>
              </a:rPr>
              <a:t>safety </a:t>
            </a:r>
            <a:r>
              <a:rPr lang="en-US" sz="3200" dirty="0" smtClean="0">
                <a:latin typeface="Times New Roman" panose="02020603050405020304" pitchFamily="18" charset="0"/>
                <a:cs typeface="Times New Roman" panose="02020603050405020304" pitchFamily="18" charset="0"/>
              </a:rPr>
              <a:t>reporting behavior ( safety reporting frequency)  </a:t>
            </a:r>
            <a:r>
              <a:rPr lang="en-US" sz="3200" dirty="0">
                <a:latin typeface="Times New Roman" panose="02020603050405020304" pitchFamily="18" charset="0"/>
                <a:cs typeface="Times New Roman" panose="02020603050405020304" pitchFamily="18" charset="0"/>
              </a:rPr>
              <a:t>among flight students </a:t>
            </a:r>
            <a:r>
              <a:rPr lang="en-US" sz="3200" dirty="0" smtClean="0">
                <a:latin typeface="Times New Roman" panose="02020603050405020304" pitchFamily="18" charset="0"/>
                <a:cs typeface="Times New Roman" panose="02020603050405020304" pitchFamily="18" charset="0"/>
              </a:rPr>
              <a:t>and instructors (respondents). The study examined the  effects of gender and age on the safety reporting behavior of the respondents. Correlations, Linear Regressions and T-test of means were used for the analysis. The </a:t>
            </a:r>
            <a:r>
              <a:rPr lang="en-US" sz="3200" dirty="0">
                <a:latin typeface="Times New Roman" panose="02020603050405020304" pitchFamily="18" charset="0"/>
                <a:cs typeface="Times New Roman" panose="02020603050405020304" pitchFamily="18" charset="0"/>
              </a:rPr>
              <a:t>results (n=259) </a:t>
            </a:r>
            <a:r>
              <a:rPr lang="en-US" sz="3200" dirty="0" smtClean="0">
                <a:latin typeface="Times New Roman" panose="02020603050405020304" pitchFamily="18" charset="0"/>
                <a:cs typeface="Times New Roman" panose="02020603050405020304" pitchFamily="18" charset="0"/>
              </a:rPr>
              <a:t>indicated respondent Reporting </a:t>
            </a:r>
            <a:r>
              <a:rPr lang="en-US" sz="3200" dirty="0">
                <a:latin typeface="Times New Roman" panose="02020603050405020304" pitchFamily="18" charset="0"/>
                <a:cs typeface="Times New Roman" panose="02020603050405020304" pitchFamily="18" charset="0"/>
              </a:rPr>
              <a:t>Systems (RS) </a:t>
            </a:r>
            <a:r>
              <a:rPr lang="en-US" sz="3200" dirty="0" smtClean="0">
                <a:latin typeface="Times New Roman" panose="02020603050405020304" pitchFamily="18" charset="0"/>
                <a:cs typeface="Times New Roman" panose="02020603050405020304" pitchFamily="18" charset="0"/>
              </a:rPr>
              <a:t>perceptions were </a:t>
            </a:r>
            <a:r>
              <a:rPr lang="en-US" sz="3200" dirty="0">
                <a:latin typeface="Times New Roman" panose="02020603050405020304" pitchFamily="18" charset="0"/>
                <a:cs typeface="Times New Roman" panose="02020603050405020304" pitchFamily="18" charset="0"/>
              </a:rPr>
              <a:t>a positive </a:t>
            </a:r>
            <a:r>
              <a:rPr lang="en-US" sz="3200" dirty="0" smtClean="0">
                <a:latin typeface="Times New Roman" panose="02020603050405020304" pitchFamily="18" charset="0"/>
                <a:cs typeface="Times New Roman" panose="02020603050405020304" pitchFamily="18" charset="0"/>
              </a:rPr>
              <a:t>significant </a:t>
            </a:r>
            <a:r>
              <a:rPr lang="en-US" sz="3200" dirty="0">
                <a:latin typeface="Times New Roman" panose="02020603050405020304" pitchFamily="18" charset="0"/>
                <a:cs typeface="Times New Roman" panose="02020603050405020304" pitchFamily="18" charset="0"/>
              </a:rPr>
              <a:t>predictor of </a:t>
            </a:r>
            <a:r>
              <a:rPr lang="en-US" sz="3200" dirty="0" smtClean="0">
                <a:latin typeface="Times New Roman" panose="02020603050405020304" pitchFamily="18" charset="0"/>
                <a:cs typeface="Times New Roman" panose="02020603050405020304" pitchFamily="18" charset="0"/>
              </a:rPr>
              <a:t>safety reporting behavior.  However</a:t>
            </a:r>
            <a:r>
              <a:rPr lang="en-US" sz="3200" dirty="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perceptions </a:t>
            </a:r>
            <a:r>
              <a:rPr lang="en-US" sz="3200" dirty="0">
                <a:latin typeface="Times New Roman" panose="02020603050405020304" pitchFamily="18" charset="0"/>
                <a:cs typeface="Times New Roman" panose="02020603050405020304" pitchFamily="18" charset="0"/>
              </a:rPr>
              <a:t>of Safety Fundamentals (SF) </a:t>
            </a:r>
            <a:r>
              <a:rPr lang="en-US" sz="3200" dirty="0" smtClean="0">
                <a:latin typeface="Times New Roman" panose="02020603050405020304" pitchFamily="18" charset="0"/>
                <a:cs typeface="Times New Roman" panose="02020603050405020304" pitchFamily="18" charset="0"/>
              </a:rPr>
              <a:t>and the variable Age </a:t>
            </a:r>
            <a:r>
              <a:rPr lang="en-US" sz="3200" dirty="0">
                <a:latin typeface="Times New Roman" panose="02020603050405020304" pitchFamily="18" charset="0"/>
                <a:cs typeface="Times New Roman" panose="02020603050405020304" pitchFamily="18" charset="0"/>
              </a:rPr>
              <a:t>were </a:t>
            </a:r>
            <a:r>
              <a:rPr lang="en-US" sz="3200" dirty="0" smtClean="0">
                <a:latin typeface="Times New Roman" panose="02020603050405020304" pitchFamily="18" charset="0"/>
                <a:cs typeface="Times New Roman" panose="02020603050405020304" pitchFamily="18" charset="0"/>
              </a:rPr>
              <a:t>negative </a:t>
            </a:r>
            <a:r>
              <a:rPr lang="en-US" sz="3200" dirty="0">
                <a:latin typeface="Times New Roman" panose="02020603050405020304" pitchFamily="18" charset="0"/>
                <a:cs typeface="Times New Roman" panose="02020603050405020304" pitchFamily="18" charset="0"/>
              </a:rPr>
              <a:t>significant predictors of safety reporting behavior among respondents. Further research was recommended to identify variables that seem to inhibit older respondents from reporting safety issues in collegiate aviation programs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There was no statistical </a:t>
            </a:r>
            <a:r>
              <a:rPr lang="en-US" sz="3200" dirty="0" smtClean="0">
                <a:latin typeface="Times New Roman" panose="02020603050405020304" pitchFamily="18" charset="0"/>
                <a:cs typeface="Times New Roman" panose="02020603050405020304" pitchFamily="18" charset="0"/>
              </a:rPr>
              <a:t>significant difference </a:t>
            </a:r>
            <a:r>
              <a:rPr lang="en-US" sz="3200" dirty="0">
                <a:latin typeface="Times New Roman" panose="02020603050405020304" pitchFamily="18" charset="0"/>
                <a:cs typeface="Times New Roman" panose="02020603050405020304" pitchFamily="18" charset="0"/>
              </a:rPr>
              <a:t>between the </a:t>
            </a:r>
            <a:r>
              <a:rPr lang="en-US" sz="3200" dirty="0" smtClean="0">
                <a:latin typeface="Times New Roman" panose="02020603050405020304" pitchFamily="18" charset="0"/>
                <a:cs typeface="Times New Roman" panose="02020603050405020304" pitchFamily="18" charset="0"/>
              </a:rPr>
              <a:t>mean reporting frequencies </a:t>
            </a:r>
            <a:r>
              <a:rPr lang="en-US" sz="3200" dirty="0">
                <a:latin typeface="Times New Roman" panose="02020603050405020304" pitchFamily="18" charset="0"/>
                <a:cs typeface="Times New Roman" panose="02020603050405020304" pitchFamily="18" charset="0"/>
              </a:rPr>
              <a:t>among </a:t>
            </a:r>
            <a:r>
              <a:rPr lang="en-US" sz="3200" dirty="0" smtClean="0">
                <a:latin typeface="Times New Roman" panose="02020603050405020304" pitchFamily="18" charset="0"/>
                <a:cs typeface="Times New Roman" panose="02020603050405020304" pitchFamily="18" charset="0"/>
              </a:rPr>
              <a:t>genders.</a:t>
            </a:r>
            <a:r>
              <a:rPr lang="en-US" sz="2400" dirty="0" smtClean="0"/>
              <a:t> </a:t>
            </a:r>
            <a:r>
              <a:rPr lang="en-US" sz="3200" dirty="0" smtClean="0">
                <a:latin typeface="Times New Roman" panose="02020603050405020304" pitchFamily="18" charset="0"/>
                <a:cs typeface="Times New Roman" panose="02020603050405020304" pitchFamily="18" charset="0"/>
              </a:rPr>
              <a:t> </a:t>
            </a:r>
            <a:endParaRPr lang="en-US" sz="2400" dirty="0" smtClean="0">
              <a:latin typeface="Avenir Black"/>
              <a:cs typeface="Avenir Black"/>
            </a:endParaRPr>
          </a:p>
        </p:txBody>
      </p:sp>
      <p:sp>
        <p:nvSpPr>
          <p:cNvPr id="64" name="Rectangle 63"/>
          <p:cNvSpPr/>
          <p:nvPr/>
        </p:nvSpPr>
        <p:spPr>
          <a:xfrm>
            <a:off x="303950" y="4930007"/>
            <a:ext cx="10317031" cy="84861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200" b="1" dirty="0" smtClean="0">
                <a:solidFill>
                  <a:schemeClr val="tx1"/>
                </a:solidFill>
                <a:latin typeface="Avenir Black"/>
              </a:rPr>
              <a:t>Literature Review</a:t>
            </a:r>
            <a:endParaRPr lang="en-US" sz="4200" b="1" dirty="0">
              <a:solidFill>
                <a:schemeClr val="tx1"/>
              </a:solidFill>
              <a:latin typeface="Avenir Black"/>
            </a:endParaRPr>
          </a:p>
        </p:txBody>
      </p:sp>
      <p:sp>
        <p:nvSpPr>
          <p:cNvPr id="59" name="Rectangle 58"/>
          <p:cNvSpPr/>
          <p:nvPr/>
        </p:nvSpPr>
        <p:spPr>
          <a:xfrm>
            <a:off x="11528925" y="17009316"/>
            <a:ext cx="14035553" cy="63370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200" b="1" dirty="0" smtClean="0">
                <a:solidFill>
                  <a:schemeClr val="tx1"/>
                </a:solidFill>
                <a:latin typeface="Avenir Black"/>
              </a:rPr>
              <a:t>RESULTS</a:t>
            </a:r>
            <a:r>
              <a:rPr lang="en-US" sz="4200" dirty="0" smtClean="0">
                <a:solidFill>
                  <a:schemeClr val="tx1"/>
                </a:solidFill>
                <a:latin typeface="Avenir Black"/>
              </a:rPr>
              <a:t> </a:t>
            </a:r>
            <a:endParaRPr lang="en-US" sz="4200" dirty="0">
              <a:solidFill>
                <a:schemeClr val="tx1"/>
              </a:solidFill>
              <a:latin typeface="Avenir Black"/>
            </a:endParaRPr>
          </a:p>
        </p:txBody>
      </p:sp>
      <p:sp>
        <p:nvSpPr>
          <p:cNvPr id="44" name="Rectangle 43"/>
          <p:cNvSpPr/>
          <p:nvPr/>
        </p:nvSpPr>
        <p:spPr>
          <a:xfrm>
            <a:off x="11512102" y="4975531"/>
            <a:ext cx="14069210" cy="74131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200" b="1" dirty="0" smtClean="0">
                <a:solidFill>
                  <a:schemeClr val="tx1"/>
                </a:solidFill>
                <a:latin typeface="Avenir Black"/>
              </a:rPr>
              <a:t>RESEARCH QUESTIONS</a:t>
            </a:r>
            <a:endParaRPr lang="en-US" sz="4200" b="1" dirty="0">
              <a:solidFill>
                <a:schemeClr val="tx1"/>
              </a:solidFill>
              <a:latin typeface="Avenir Black"/>
            </a:endParaRPr>
          </a:p>
        </p:txBody>
      </p:sp>
      <p:sp>
        <p:nvSpPr>
          <p:cNvPr id="11" name="Rectangle 10"/>
          <p:cNvSpPr/>
          <p:nvPr/>
        </p:nvSpPr>
        <p:spPr>
          <a:xfrm>
            <a:off x="388173" y="4908515"/>
            <a:ext cx="10663873" cy="92674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200" b="1" dirty="0" smtClean="0">
                <a:solidFill>
                  <a:schemeClr val="tx1"/>
                </a:solidFill>
                <a:latin typeface="Avenir Black"/>
              </a:rPr>
              <a:t>ABSTRACT</a:t>
            </a:r>
            <a:endParaRPr lang="en-US" sz="4200" b="1" dirty="0">
              <a:solidFill>
                <a:schemeClr val="tx1"/>
              </a:solidFill>
              <a:latin typeface="Avenir Black"/>
            </a:endParaRPr>
          </a:p>
        </p:txBody>
      </p:sp>
      <p:sp>
        <p:nvSpPr>
          <p:cNvPr id="14" name="Rectangle 13"/>
          <p:cNvSpPr/>
          <p:nvPr/>
        </p:nvSpPr>
        <p:spPr>
          <a:xfrm>
            <a:off x="274321" y="5677727"/>
            <a:ext cx="10777724" cy="264029"/>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TextBox 11"/>
          <p:cNvSpPr txBox="1"/>
          <p:nvPr/>
        </p:nvSpPr>
        <p:spPr>
          <a:xfrm>
            <a:off x="132708" y="617799"/>
            <a:ext cx="35851126" cy="4312207"/>
          </a:xfrm>
          <a:prstGeom prst="rect">
            <a:avLst/>
          </a:prstGeom>
          <a:gradFill flip="none" rotWithShape="1">
            <a:gsLst>
              <a:gs pos="0">
                <a:schemeClr val="accent1"/>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effectLst/>
        </p:spPr>
        <p:style>
          <a:lnRef idx="2">
            <a:schemeClr val="accent1">
              <a:shade val="50000"/>
            </a:schemeClr>
          </a:lnRef>
          <a:fillRef idx="1">
            <a:schemeClr val="accent1"/>
          </a:fillRef>
          <a:effectRef idx="0">
            <a:schemeClr val="accent1"/>
          </a:effectRef>
          <a:fontRef idx="minor">
            <a:schemeClr val="lt1"/>
          </a:fontRef>
        </p:style>
        <p:txBody>
          <a:bodyPr wrap="square" rtlCol="0">
            <a:noAutofit/>
          </a:bodyPr>
          <a:lstStyle/>
          <a:p>
            <a:pPr algn="ctr"/>
            <a:r>
              <a:rPr lang="en-US" sz="6000" b="1" dirty="0" smtClean="0">
                <a:latin typeface="Times New Roman" panose="02020603050405020304" pitchFamily="18" charset="0"/>
                <a:cs typeface="Times New Roman" panose="02020603050405020304" pitchFamily="18" charset="0"/>
              </a:rPr>
              <a:t>Relationship Between Safety Culture Perceptions and Safety Reporting Behavior in Collegiate Aviation</a:t>
            </a:r>
            <a:endParaRPr lang="en-US" sz="6000" b="1" dirty="0">
              <a:latin typeface="Times New Roman" panose="02020603050405020304" pitchFamily="18" charset="0"/>
              <a:cs typeface="Times New Roman" panose="02020603050405020304" pitchFamily="18" charset="0"/>
            </a:endParaRPr>
          </a:p>
          <a:p>
            <a:pPr algn="ctr"/>
            <a:endParaRPr lang="en-US" sz="2800" b="1" dirty="0" smtClean="0">
              <a:latin typeface="Avenir Next Medium"/>
              <a:cs typeface="Avenir Next Medium"/>
            </a:endParaRPr>
          </a:p>
          <a:p>
            <a:pPr algn="ctr"/>
            <a:r>
              <a:rPr lang="en-US" sz="4800" b="1" i="1" dirty="0" smtClean="0">
                <a:latin typeface="Avenir Next Medium"/>
                <a:cs typeface="Avenir Next Medium"/>
              </a:rPr>
              <a:t>Kwasi Adjekum, Julius Keller and Micah Walala </a:t>
            </a:r>
          </a:p>
          <a:p>
            <a:pPr algn="ctr"/>
            <a:r>
              <a:rPr lang="en-US" sz="4800" b="1" i="1" dirty="0" smtClean="0">
                <a:latin typeface="Avenir Next Medium"/>
                <a:cs typeface="Avenir Next Medium"/>
              </a:rPr>
              <a:t>Faculty Advisor: Dr. Randal DeMik-Lewis University</a:t>
            </a:r>
          </a:p>
          <a:p>
            <a:pPr algn="ctr"/>
            <a:r>
              <a:rPr lang="en-US" sz="4400" dirty="0" smtClean="0">
                <a:latin typeface="Avenir Next Medium"/>
                <a:cs typeface="Avenir Next Medium"/>
              </a:rPr>
              <a:t>Special Thanks to the Participating Aviation Programs</a:t>
            </a:r>
          </a:p>
          <a:p>
            <a:pPr algn="ctr"/>
            <a:endParaRPr lang="en-US" sz="1800" dirty="0"/>
          </a:p>
        </p:txBody>
      </p:sp>
      <p:sp>
        <p:nvSpPr>
          <p:cNvPr id="10" name="Rectangle 9"/>
          <p:cNvSpPr/>
          <p:nvPr/>
        </p:nvSpPr>
        <p:spPr>
          <a:xfrm>
            <a:off x="308927" y="4258288"/>
            <a:ext cx="35851126" cy="263805"/>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C000"/>
              </a:solidFill>
            </a:endParaRPr>
          </a:p>
        </p:txBody>
      </p:sp>
      <p:sp>
        <p:nvSpPr>
          <p:cNvPr id="41" name="Rectangle 40"/>
          <p:cNvSpPr/>
          <p:nvPr/>
        </p:nvSpPr>
        <p:spPr>
          <a:xfrm>
            <a:off x="26158355" y="4998720"/>
            <a:ext cx="9883688" cy="7799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200" b="1" dirty="0" smtClean="0">
                <a:solidFill>
                  <a:schemeClr val="tx1"/>
                </a:solidFill>
                <a:latin typeface="Avenir Black"/>
              </a:rPr>
              <a:t>RESULTS</a:t>
            </a:r>
            <a:endParaRPr lang="en-US" sz="4200" b="1" dirty="0">
              <a:solidFill>
                <a:schemeClr val="tx1"/>
              </a:solidFill>
              <a:latin typeface="Avenir Black"/>
            </a:endParaRPr>
          </a:p>
        </p:txBody>
      </p:sp>
      <p:sp>
        <p:nvSpPr>
          <p:cNvPr id="42" name="Rectangle 41"/>
          <p:cNvSpPr/>
          <p:nvPr/>
        </p:nvSpPr>
        <p:spPr>
          <a:xfrm>
            <a:off x="26158353" y="11956791"/>
            <a:ext cx="9883689" cy="315724"/>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5" name="Rectangle 44"/>
          <p:cNvSpPr/>
          <p:nvPr/>
        </p:nvSpPr>
        <p:spPr>
          <a:xfrm>
            <a:off x="11512097" y="5687820"/>
            <a:ext cx="14069210" cy="243841"/>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p:cNvPicPr>
            <a:picLocks noChangeAspect="1"/>
          </p:cNvPicPr>
          <p:nvPr/>
        </p:nvPicPr>
        <p:blipFill>
          <a:blip r:embed="rId4"/>
          <a:stretch>
            <a:fillRect/>
          </a:stretch>
        </p:blipFill>
        <p:spPr>
          <a:xfrm>
            <a:off x="319931" y="1534828"/>
            <a:ext cx="7174963" cy="2723460"/>
          </a:xfrm>
          <a:prstGeom prst="rect">
            <a:avLst/>
          </a:prstGeom>
          <a:ln>
            <a:noFill/>
          </a:ln>
          <a:effectLst>
            <a:outerShdw blurRad="190500" dist="381000" algn="tl" rotWithShape="0">
              <a:srgbClr val="000000">
                <a:alpha val="70000"/>
              </a:srgbClr>
            </a:outerShdw>
            <a:softEdge rad="317500"/>
          </a:effectLst>
        </p:spPr>
      </p:pic>
      <p:sp>
        <p:nvSpPr>
          <p:cNvPr id="46" name="Rectangle 45"/>
          <p:cNvSpPr/>
          <p:nvPr/>
        </p:nvSpPr>
        <p:spPr>
          <a:xfrm>
            <a:off x="11512102" y="10587789"/>
            <a:ext cx="14069210" cy="67525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200" b="1" dirty="0" smtClean="0">
                <a:solidFill>
                  <a:schemeClr val="tx1"/>
                </a:solidFill>
                <a:latin typeface="Avenir Black"/>
              </a:rPr>
              <a:t>METHODOLOGY</a:t>
            </a:r>
            <a:r>
              <a:rPr lang="en-US" sz="4200" dirty="0" smtClean="0">
                <a:solidFill>
                  <a:schemeClr val="tx1"/>
                </a:solidFill>
                <a:latin typeface="Avenir Black"/>
              </a:rPr>
              <a:t> </a:t>
            </a:r>
            <a:endParaRPr lang="en-US" sz="4200" dirty="0">
              <a:solidFill>
                <a:schemeClr val="tx1"/>
              </a:solidFill>
              <a:latin typeface="Avenir Black"/>
            </a:endParaRPr>
          </a:p>
        </p:txBody>
      </p:sp>
      <p:pic>
        <p:nvPicPr>
          <p:cNvPr id="1032" name="Picture 8" descr="http://homes.cerias.purdue.edu/~spaf/images/PUsig_gold.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50484" y="1534828"/>
            <a:ext cx="7220573" cy="2723460"/>
          </a:xfrm>
          <a:prstGeom prst="rect">
            <a:avLst/>
          </a:prstGeom>
          <a:noFill/>
          <a:effectLst>
            <a:outerShdw blurRad="50800" dist="381000" dir="2700000" algn="tl" rotWithShape="0">
              <a:prstClr val="black">
                <a:alpha val="40000"/>
              </a:prstClr>
            </a:outerShdw>
            <a:softEdge rad="317500"/>
          </a:effectLst>
          <a:extLst>
            <a:ext uri="{909E8E84-426E-40DD-AFC4-6F175D3DCCD1}">
              <a14:hiddenFill xmlns:a14="http://schemas.microsoft.com/office/drawing/2010/main">
                <a:solidFill>
                  <a:srgbClr val="FFFFFF"/>
                </a:solidFill>
              </a14:hiddenFill>
            </a:ext>
          </a:extLst>
        </p:spPr>
      </p:pic>
      <p:sp>
        <p:nvSpPr>
          <p:cNvPr id="60" name="Rectangle 59"/>
          <p:cNvSpPr/>
          <p:nvPr/>
        </p:nvSpPr>
        <p:spPr>
          <a:xfrm>
            <a:off x="26183318" y="11394745"/>
            <a:ext cx="9883689" cy="54355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200" b="1" dirty="0" smtClean="0">
                <a:solidFill>
                  <a:schemeClr val="tx1"/>
                </a:solidFill>
                <a:latin typeface="Avenir Black"/>
              </a:rPr>
              <a:t>DISCUSSION </a:t>
            </a:r>
            <a:endParaRPr lang="en-US" sz="4200" b="1" dirty="0">
              <a:solidFill>
                <a:schemeClr val="tx1"/>
              </a:solidFill>
              <a:latin typeface="Avenir Black"/>
            </a:endParaRPr>
          </a:p>
        </p:txBody>
      </p:sp>
      <p:sp>
        <p:nvSpPr>
          <p:cNvPr id="61" name="Rectangle 60"/>
          <p:cNvSpPr/>
          <p:nvPr/>
        </p:nvSpPr>
        <p:spPr>
          <a:xfrm>
            <a:off x="11524579" y="11223649"/>
            <a:ext cx="14069210" cy="313427"/>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2" name="Rectangle 61"/>
          <p:cNvSpPr/>
          <p:nvPr/>
        </p:nvSpPr>
        <p:spPr>
          <a:xfrm>
            <a:off x="26142967" y="5716843"/>
            <a:ext cx="9899075" cy="339736"/>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0" name="Rectangle 29"/>
          <p:cNvSpPr/>
          <p:nvPr/>
        </p:nvSpPr>
        <p:spPr>
          <a:xfrm>
            <a:off x="11499613" y="17643019"/>
            <a:ext cx="14069210" cy="313427"/>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1" name="Rectangle 30"/>
          <p:cNvSpPr/>
          <p:nvPr/>
        </p:nvSpPr>
        <p:spPr>
          <a:xfrm>
            <a:off x="274321" y="15676355"/>
            <a:ext cx="10777724" cy="264029"/>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2" name="Rectangle 31"/>
          <p:cNvSpPr/>
          <p:nvPr/>
        </p:nvSpPr>
        <p:spPr>
          <a:xfrm>
            <a:off x="303950" y="14935201"/>
            <a:ext cx="10748095" cy="72261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200" b="1" dirty="0" smtClean="0">
                <a:solidFill>
                  <a:schemeClr val="tx1"/>
                </a:solidFill>
                <a:latin typeface="Avenir Black"/>
              </a:rPr>
              <a:t>LITERATURE REVIEW</a:t>
            </a:r>
            <a:endParaRPr lang="en-US" sz="4200" b="1" dirty="0">
              <a:solidFill>
                <a:schemeClr val="tx1"/>
              </a:solidFill>
              <a:latin typeface="Avenir Black"/>
            </a:endParaRPr>
          </a:p>
        </p:txBody>
      </p:sp>
      <p:pic>
        <p:nvPicPr>
          <p:cNvPr id="1026" name="Picture 2" descr="http://www.ntsb.gov/news/events/PublishingImages/GA_Safety_Forum_Logo.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52294" y="23685910"/>
            <a:ext cx="6421777" cy="3285495"/>
          </a:xfrm>
          <a:prstGeom prst="rect">
            <a:avLst/>
          </a:prstGeom>
          <a:noFill/>
          <a:ln w="76200">
            <a:solidFill>
              <a:schemeClr val="tx1"/>
            </a:solidFill>
          </a:ln>
          <a:effectLst>
            <a:outerShdw blurRad="190500" dist="381000" dir="2700000" algn="ctr">
              <a:srgbClr val="000000">
                <a:alpha val="30000"/>
              </a:srgbClr>
            </a:outerShdw>
          </a:effectLst>
          <a:scene3d>
            <a:camera prst="orthographicFront">
              <a:rot lat="0" lon="0" rev="0"/>
            </a:camera>
            <a:lightRig rig="glow" dir="t">
              <a:rot lat="0" lon="0" rev="4800000"/>
            </a:lightRig>
          </a:scene3d>
          <a:sp3d prstMaterial="matte">
            <a:bevelT w="127000" h="63500"/>
          </a:sp3d>
          <a:extLst>
            <a:ext uri="{909E8E84-426E-40DD-AFC4-6F175D3DCCD1}">
              <a14:hiddenFill xmlns:a14="http://schemas.microsoft.com/office/drawing/2010/main">
                <a:solidFill>
                  <a:srgbClr val="FFFFFF"/>
                </a:solidFill>
              </a14:hiddenFill>
            </a:ext>
          </a:extLst>
        </p:spPr>
      </p:pic>
      <p:pic>
        <p:nvPicPr>
          <p:cNvPr id="1028" name="Picture 4" descr="http://www.aea.net/images/aeatoday/FC_GA_480x240.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483754" y="12681325"/>
            <a:ext cx="6020284" cy="3656788"/>
          </a:xfrm>
          <a:prstGeom prst="rect">
            <a:avLst/>
          </a:prstGeom>
          <a:solidFill>
            <a:srgbClr val="FFFFFF">
              <a:shade val="85000"/>
            </a:srgbClr>
          </a:solidFill>
          <a:ln w="76200" cap="rnd">
            <a:solidFill>
              <a:srgbClr val="FFFFFF"/>
            </a:solidFill>
          </a:ln>
          <a:effectLst>
            <a:outerShdw blurRad="50800" dist="38100" algn="l" rotWithShape="0">
              <a:prstClr val="black">
                <a:alpha val="40000"/>
              </a:prstClr>
            </a:outerShdw>
          </a:effectLst>
          <a:scene3d>
            <a:camera prst="perspectiveContrastingLeftFacing">
              <a:rot lat="540000" lon="2100000" rev="0"/>
            </a:camera>
            <a:lightRig rig="soft" dir="t"/>
          </a:scene3d>
          <a:sp3d contourW="12700" prstMaterial="matte">
            <a:bevelT w="63500" h="50800"/>
            <a:contourClr>
              <a:srgbClr val="C0C0C0"/>
            </a:contourClr>
          </a:sp3d>
          <a:extLst/>
        </p:spPr>
      </p:pic>
    </p:spTree>
    <p:extLst>
      <p:ext uri="{BB962C8B-B14F-4D97-AF65-F5344CB8AC3E}">
        <p14:creationId xmlns:p14="http://schemas.microsoft.com/office/powerpoint/2010/main" val="26563454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4418</TotalTime>
  <Words>1085</Words>
  <Application>Microsoft Office PowerPoint</Application>
  <PresentationFormat>Custom</PresentationFormat>
  <Paragraphs>69</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Avenir Black</vt:lpstr>
      <vt:lpstr>Avenir Next Medium</vt:lpstr>
      <vt:lpstr>Calibri</vt:lpstr>
      <vt:lpstr>Garamond</vt:lpstr>
      <vt:lpstr>Times New Roman</vt:lpstr>
      <vt:lpstr>Wingdings</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 M</dc:creator>
  <cp:lastModifiedBy>Julius Keller</cp:lastModifiedBy>
  <cp:revision>152</cp:revision>
  <cp:lastPrinted>2015-05-26T19:08:46Z</cp:lastPrinted>
  <dcterms:created xsi:type="dcterms:W3CDTF">2013-04-10T17:33:24Z</dcterms:created>
  <dcterms:modified xsi:type="dcterms:W3CDTF">2015-07-04T19:30:10Z</dcterms:modified>
</cp:coreProperties>
</file>