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68" autoAdjust="0"/>
    <p:restoredTop sz="94701" autoAdjust="0"/>
  </p:normalViewPr>
  <p:slideViewPr>
    <p:cSldViewPr snapToGrid="0" snapToObjects="1" showGuides="1">
      <p:cViewPr>
        <p:scale>
          <a:sx n="33" d="100"/>
          <a:sy n="33" d="100"/>
        </p:scale>
        <p:origin x="618" y="-84"/>
      </p:cViewPr>
      <p:guideLst>
        <p:guide orient="horz" pos="3318"/>
        <p:guide orient="horz" pos="288"/>
        <p:guide orient="horz" pos="20160"/>
        <p:guide orient="horz"/>
        <p:guide orient="horz" pos="20036"/>
        <p:guide pos="581"/>
        <p:guide pos="2706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208111142018964E-2"/>
          <c:y val="2.7162127669821089E-2"/>
          <c:w val="0.7890925103966171"/>
          <c:h val="0.89338438199812176"/>
        </c:manualLayout>
      </c:layout>
      <c:barChart>
        <c:barDir val="col"/>
        <c:grouping val="clustered"/>
        <c:varyColors val="0"/>
        <c:ser>
          <c:idx val="0"/>
          <c:order val="0"/>
          <c:tx>
            <c:strRef>
              <c:f>Sheet1!$B$3</c:f>
              <c:strCache>
                <c:ptCount val="1"/>
                <c:pt idx="0">
                  <c:v>On-Time </c:v>
                </c:pt>
              </c:strCache>
            </c:strRef>
          </c:tx>
          <c:invertIfNegative val="0"/>
          <c:cat>
            <c:numRef>
              <c:f>Sheet1!$A$4:$A$18</c:f>
              <c:numCache>
                <c:formatCode>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Sheet1!$B$4:$B$18</c:f>
              <c:numCache>
                <c:formatCode>#,##0</c:formatCode>
                <c:ptCount val="15"/>
                <c:pt idx="0">
                  <c:v>310181</c:v>
                </c:pt>
                <c:pt idx="1">
                  <c:v>304446</c:v>
                </c:pt>
                <c:pt idx="2">
                  <c:v>315928</c:v>
                </c:pt>
                <c:pt idx="3">
                  <c:v>352535</c:v>
                </c:pt>
                <c:pt idx="4">
                  <c:v>365541</c:v>
                </c:pt>
                <c:pt idx="5">
                  <c:v>363022</c:v>
                </c:pt>
                <c:pt idx="6">
                  <c:v>349837</c:v>
                </c:pt>
                <c:pt idx="7">
                  <c:v>357415</c:v>
                </c:pt>
                <c:pt idx="8">
                  <c:v>376085</c:v>
                </c:pt>
                <c:pt idx="9">
                  <c:v>378075</c:v>
                </c:pt>
                <c:pt idx="10">
                  <c:v>379442</c:v>
                </c:pt>
                <c:pt idx="11">
                  <c:v>372780</c:v>
                </c:pt>
                <c:pt idx="12">
                  <c:v>389218</c:v>
                </c:pt>
                <c:pt idx="13">
                  <c:v>364738</c:v>
                </c:pt>
                <c:pt idx="14">
                  <c:v>348806</c:v>
                </c:pt>
              </c:numCache>
            </c:numRef>
          </c:val>
        </c:ser>
        <c:ser>
          <c:idx val="1"/>
          <c:order val="1"/>
          <c:tx>
            <c:strRef>
              <c:f>Sheet1!$C$3</c:f>
              <c:strCache>
                <c:ptCount val="1"/>
                <c:pt idx="0">
                  <c:v>Delayed</c:v>
                </c:pt>
              </c:strCache>
            </c:strRef>
          </c:tx>
          <c:invertIfNegative val="0"/>
          <c:cat>
            <c:numRef>
              <c:f>Sheet1!$A$4:$A$18</c:f>
              <c:numCache>
                <c:formatCode>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Sheet1!$C$4:$C$18</c:f>
              <c:numCache>
                <c:formatCode>#,##0</c:formatCode>
                <c:ptCount val="15"/>
                <c:pt idx="0">
                  <c:v>106730</c:v>
                </c:pt>
                <c:pt idx="1">
                  <c:v>95495</c:v>
                </c:pt>
                <c:pt idx="2">
                  <c:v>88533</c:v>
                </c:pt>
                <c:pt idx="3">
                  <c:v>82205</c:v>
                </c:pt>
                <c:pt idx="4">
                  <c:v>111782</c:v>
                </c:pt>
                <c:pt idx="5">
                  <c:v>121548</c:v>
                </c:pt>
                <c:pt idx="6">
                  <c:v>133497</c:v>
                </c:pt>
                <c:pt idx="7">
                  <c:v>134411</c:v>
                </c:pt>
                <c:pt idx="8">
                  <c:v>106818</c:v>
                </c:pt>
                <c:pt idx="9">
                  <c:v>101882</c:v>
                </c:pt>
                <c:pt idx="10">
                  <c:v>90100</c:v>
                </c:pt>
                <c:pt idx="11">
                  <c:v>82174</c:v>
                </c:pt>
                <c:pt idx="12">
                  <c:v>68283</c:v>
                </c:pt>
                <c:pt idx="13">
                  <c:v>84079</c:v>
                </c:pt>
                <c:pt idx="14">
                  <c:v>80139</c:v>
                </c:pt>
              </c:numCache>
            </c:numRef>
          </c:val>
        </c:ser>
        <c:ser>
          <c:idx val="2"/>
          <c:order val="2"/>
          <c:tx>
            <c:strRef>
              <c:f>Sheet1!$D$3</c:f>
              <c:strCache>
                <c:ptCount val="1"/>
                <c:pt idx="0">
                  <c:v>Total Departures</c:v>
                </c:pt>
              </c:strCache>
            </c:strRef>
          </c:tx>
          <c:invertIfNegative val="0"/>
          <c:cat>
            <c:numRef>
              <c:f>Sheet1!$A$4:$A$18</c:f>
              <c:numCache>
                <c:formatCode>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Sheet1!$D$4:$D$18</c:f>
              <c:numCache>
                <c:formatCode>#,##0</c:formatCode>
                <c:ptCount val="15"/>
                <c:pt idx="0">
                  <c:v>416911</c:v>
                </c:pt>
                <c:pt idx="1">
                  <c:v>399941</c:v>
                </c:pt>
                <c:pt idx="2">
                  <c:v>404461</c:v>
                </c:pt>
                <c:pt idx="3">
                  <c:v>434740</c:v>
                </c:pt>
                <c:pt idx="4">
                  <c:v>477323</c:v>
                </c:pt>
                <c:pt idx="5">
                  <c:v>484570</c:v>
                </c:pt>
                <c:pt idx="6">
                  <c:v>483334</c:v>
                </c:pt>
                <c:pt idx="7">
                  <c:v>491826</c:v>
                </c:pt>
                <c:pt idx="8">
                  <c:v>482903</c:v>
                </c:pt>
                <c:pt idx="9">
                  <c:v>479957</c:v>
                </c:pt>
                <c:pt idx="10">
                  <c:v>469542</c:v>
                </c:pt>
                <c:pt idx="11">
                  <c:v>454954</c:v>
                </c:pt>
                <c:pt idx="12">
                  <c:v>457501</c:v>
                </c:pt>
                <c:pt idx="13">
                  <c:v>448817</c:v>
                </c:pt>
                <c:pt idx="14">
                  <c:v>428945</c:v>
                </c:pt>
              </c:numCache>
            </c:numRef>
          </c:val>
        </c:ser>
        <c:dLbls>
          <c:showLegendKey val="0"/>
          <c:showVal val="0"/>
          <c:showCatName val="0"/>
          <c:showSerName val="0"/>
          <c:showPercent val="0"/>
          <c:showBubbleSize val="0"/>
        </c:dLbls>
        <c:gapWidth val="150"/>
        <c:axId val="95758976"/>
        <c:axId val="95757440"/>
      </c:barChart>
      <c:valAx>
        <c:axId val="95757440"/>
        <c:scaling>
          <c:orientation val="minMax"/>
        </c:scaling>
        <c:delete val="0"/>
        <c:axPos val="l"/>
        <c:majorGridlines/>
        <c:numFmt formatCode="#,##0" sourceLinked="1"/>
        <c:majorTickMark val="out"/>
        <c:minorTickMark val="none"/>
        <c:tickLblPos val="nextTo"/>
        <c:txPr>
          <a:bodyPr/>
          <a:lstStyle/>
          <a:p>
            <a:pPr>
              <a:defRPr sz="1400"/>
            </a:pPr>
            <a:endParaRPr lang="en-US"/>
          </a:p>
        </c:txPr>
        <c:crossAx val="95758976"/>
        <c:crosses val="autoZero"/>
        <c:crossBetween val="between"/>
      </c:valAx>
      <c:catAx>
        <c:axId val="95758976"/>
        <c:scaling>
          <c:orientation val="minMax"/>
        </c:scaling>
        <c:delete val="0"/>
        <c:axPos val="b"/>
        <c:numFmt formatCode="0" sourceLinked="1"/>
        <c:majorTickMark val="out"/>
        <c:minorTickMark val="none"/>
        <c:tickLblPos val="nextTo"/>
        <c:txPr>
          <a:bodyPr/>
          <a:lstStyle/>
          <a:p>
            <a:pPr>
              <a:defRPr sz="1400" baseline="0"/>
            </a:pPr>
            <a:endParaRPr lang="en-US"/>
          </a:p>
        </c:txPr>
        <c:crossAx val="95757440"/>
        <c:crosses val="autoZero"/>
        <c:auto val="1"/>
        <c:lblAlgn val="ctr"/>
        <c:lblOffset val="100"/>
        <c:noMultiLvlLbl val="0"/>
      </c:catAx>
      <c:spPr>
        <a:solidFill>
          <a:schemeClr val="bg1"/>
        </a:solidFill>
      </c:spPr>
    </c:plotArea>
    <c:legend>
      <c:legendPos val="r"/>
      <c:layout>
        <c:manualLayout>
          <c:xMode val="edge"/>
          <c:yMode val="edge"/>
          <c:x val="0.86648751185911588"/>
          <c:y val="0.34249916925521923"/>
          <c:w val="0.12296297588450028"/>
          <c:h val="0.28075089696356764"/>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174916520235077E-2"/>
          <c:y val="3.1646146339580329E-2"/>
          <c:w val="0.7580909619234254"/>
          <c:h val="0.8757839043249569"/>
        </c:manualLayout>
      </c:layout>
      <c:barChart>
        <c:barDir val="col"/>
        <c:grouping val="clustered"/>
        <c:varyColors val="0"/>
        <c:ser>
          <c:idx val="0"/>
          <c:order val="0"/>
          <c:tx>
            <c:strRef>
              <c:f>Sheet2!$B$6</c:f>
              <c:strCache>
                <c:ptCount val="1"/>
                <c:pt idx="0">
                  <c:v>% On Time Gate Departures</c:v>
                </c:pt>
              </c:strCache>
            </c:strRef>
          </c:tx>
          <c:invertIfNegative val="0"/>
          <c:cat>
            <c:numRef>
              <c:f>Sheet2!$A$7:$A$21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Sheet2!$B$7:$B$21</c:f>
              <c:numCache>
                <c:formatCode>General</c:formatCode>
                <c:ptCount val="15"/>
                <c:pt idx="0">
                  <c:v>74.400000000000006</c:v>
                </c:pt>
                <c:pt idx="1">
                  <c:v>76.12</c:v>
                </c:pt>
                <c:pt idx="2">
                  <c:v>78.11</c:v>
                </c:pt>
                <c:pt idx="3">
                  <c:v>81.09</c:v>
                </c:pt>
                <c:pt idx="4">
                  <c:v>76.58</c:v>
                </c:pt>
                <c:pt idx="5">
                  <c:v>74.92</c:v>
                </c:pt>
                <c:pt idx="6">
                  <c:v>72.38</c:v>
                </c:pt>
                <c:pt idx="7">
                  <c:v>72.67</c:v>
                </c:pt>
                <c:pt idx="8">
                  <c:v>77.88</c:v>
                </c:pt>
                <c:pt idx="9">
                  <c:v>78.77</c:v>
                </c:pt>
                <c:pt idx="10">
                  <c:v>80.81</c:v>
                </c:pt>
                <c:pt idx="11">
                  <c:v>81.94</c:v>
                </c:pt>
                <c:pt idx="12">
                  <c:v>85.07</c:v>
                </c:pt>
                <c:pt idx="13">
                  <c:v>81.27</c:v>
                </c:pt>
                <c:pt idx="14">
                  <c:v>81.319999999999993</c:v>
                </c:pt>
              </c:numCache>
            </c:numRef>
          </c:val>
        </c:ser>
        <c:ser>
          <c:idx val="1"/>
          <c:order val="1"/>
          <c:tx>
            <c:strRef>
              <c:f>Sheet2!$C$6</c:f>
              <c:strCache>
                <c:ptCount val="1"/>
                <c:pt idx="0">
                  <c:v>% On Time Airport Departures</c:v>
                </c:pt>
              </c:strCache>
            </c:strRef>
          </c:tx>
          <c:invertIfNegative val="0"/>
          <c:cat>
            <c:numRef>
              <c:f>Sheet2!$A$7:$A$21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Sheet2!$C$7:$C$21</c:f>
              <c:numCache>
                <c:formatCode>General</c:formatCode>
                <c:ptCount val="15"/>
                <c:pt idx="0">
                  <c:v>60.3</c:v>
                </c:pt>
                <c:pt idx="1">
                  <c:v>66.17</c:v>
                </c:pt>
                <c:pt idx="2">
                  <c:v>67.7</c:v>
                </c:pt>
                <c:pt idx="3">
                  <c:v>67.11</c:v>
                </c:pt>
                <c:pt idx="4">
                  <c:v>58.01</c:v>
                </c:pt>
                <c:pt idx="5">
                  <c:v>62.73</c:v>
                </c:pt>
                <c:pt idx="6">
                  <c:v>53.8</c:v>
                </c:pt>
                <c:pt idx="7">
                  <c:v>57.84</c:v>
                </c:pt>
                <c:pt idx="8">
                  <c:v>61.33</c:v>
                </c:pt>
                <c:pt idx="9">
                  <c:v>59.69</c:v>
                </c:pt>
                <c:pt idx="10">
                  <c:v>65.010000000000005</c:v>
                </c:pt>
                <c:pt idx="11">
                  <c:v>68.959999999999994</c:v>
                </c:pt>
                <c:pt idx="12">
                  <c:v>75.78</c:v>
                </c:pt>
                <c:pt idx="13">
                  <c:v>72.12</c:v>
                </c:pt>
                <c:pt idx="14">
                  <c:v>73.5</c:v>
                </c:pt>
              </c:numCache>
            </c:numRef>
          </c:val>
        </c:ser>
        <c:dLbls>
          <c:showLegendKey val="0"/>
          <c:showVal val="0"/>
          <c:showCatName val="0"/>
          <c:showSerName val="0"/>
          <c:showPercent val="0"/>
          <c:showBubbleSize val="0"/>
        </c:dLbls>
        <c:gapWidth val="150"/>
        <c:axId val="95787648"/>
        <c:axId val="95797632"/>
      </c:barChart>
      <c:catAx>
        <c:axId val="95787648"/>
        <c:scaling>
          <c:orientation val="minMax"/>
        </c:scaling>
        <c:delete val="0"/>
        <c:axPos val="b"/>
        <c:numFmt formatCode="General" sourceLinked="1"/>
        <c:majorTickMark val="out"/>
        <c:minorTickMark val="none"/>
        <c:tickLblPos val="nextTo"/>
        <c:txPr>
          <a:bodyPr/>
          <a:lstStyle/>
          <a:p>
            <a:pPr>
              <a:defRPr sz="1400"/>
            </a:pPr>
            <a:endParaRPr lang="en-US"/>
          </a:p>
        </c:txPr>
        <c:crossAx val="95797632"/>
        <c:crosses val="autoZero"/>
        <c:auto val="1"/>
        <c:lblAlgn val="ctr"/>
        <c:lblOffset val="100"/>
        <c:noMultiLvlLbl val="0"/>
      </c:catAx>
      <c:valAx>
        <c:axId val="95797632"/>
        <c:scaling>
          <c:orientation val="minMax"/>
        </c:scaling>
        <c:delete val="0"/>
        <c:axPos val="l"/>
        <c:majorGridlines/>
        <c:numFmt formatCode="General" sourceLinked="1"/>
        <c:majorTickMark val="out"/>
        <c:minorTickMark val="none"/>
        <c:tickLblPos val="nextTo"/>
        <c:crossAx val="95787648"/>
        <c:crosses val="autoZero"/>
        <c:crossBetween val="between"/>
      </c:valAx>
      <c:spPr>
        <a:solidFill>
          <a:schemeClr val="bg1"/>
        </a:solidFill>
      </c:spPr>
    </c:plotArea>
    <c:legend>
      <c:legendPos val="r"/>
      <c:layout>
        <c:manualLayout>
          <c:xMode val="edge"/>
          <c:yMode val="edge"/>
          <c:x val="0.81108107892021586"/>
          <c:y val="0.31878730994065424"/>
          <c:w val="0.15103485419712243"/>
          <c:h val="0.32390233039051936"/>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75"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76"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77"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78"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7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8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8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8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userDrawn="1"/>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9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40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40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40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userDrawn="1"/>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emf"/><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88" y="5251738"/>
            <a:ext cx="10056813" cy="12378751"/>
          </a:xfrm>
        </p:spPr>
        <p:txBody>
          <a:bodyPr/>
          <a:lstStyle/>
          <a:p>
            <a:pPr algn="just"/>
            <a:r>
              <a:rPr lang="en-US" sz="3200" dirty="0"/>
              <a:t>Air traffic control delays are not only frustrating to the public but also have tremendous impact on the quantity of fuel consumed which in turn lead to a negative impact on local air pollution. Inefficient routing management by air traffic control has been shown to exacerbate delays as well as generate unnecessary, wider-spread noise pollution. The purpose of this study was to determine the extent that air carrier departure delays at a large hub airport, Atlanta Hartsfield-Jackson International (ATL), were affected by precision navigation departure procedures that were implemented as part of the Federal Aviation Administration’s Next Generation air traffic control program (NEXTGEN</a:t>
            </a:r>
            <a:r>
              <a:rPr lang="en-US" sz="3200" dirty="0" smtClean="0"/>
              <a:t>). This </a:t>
            </a:r>
            <a:r>
              <a:rPr lang="en-US" sz="3200" dirty="0"/>
              <a:t>study examined the significant causes of the delays and how the causes relate to one another. It also examined the effects of delays and examined technology used to reduce delays. This study included data from the FAA, ATL, and the U.S. Department of Transportation (U.S. DOT) Bureau of Transportation Statistics (BTS). A statistical analysis of data from these sources was used to determine what effects the implementation of NEXTGEN precision departure procedures had on delays. Suggestions for future research are also outlined. </a:t>
            </a:r>
          </a:p>
          <a:p>
            <a:pPr algn="just"/>
            <a:endParaRPr lang="en-US" sz="3200" dirty="0"/>
          </a:p>
        </p:txBody>
      </p:sp>
      <p:sp>
        <p:nvSpPr>
          <p:cNvPr id="3" name="Text Placeholder 2"/>
          <p:cNvSpPr>
            <a:spLocks noGrp="1"/>
          </p:cNvSpPr>
          <p:nvPr>
            <p:ph type="body" sz="quarter" idx="11"/>
          </p:nvPr>
        </p:nvSpPr>
        <p:spPr/>
        <p:txBody>
          <a:bodyPr/>
          <a:lstStyle/>
          <a:p>
            <a:r>
              <a:rPr lang="en-US" dirty="0" smtClean="0"/>
              <a:t>ABSTRACT</a:t>
            </a:r>
            <a:endParaRPr lang="en-US" dirty="0"/>
          </a:p>
        </p:txBody>
      </p:sp>
      <p:sp>
        <p:nvSpPr>
          <p:cNvPr id="4" name="Text Placeholder 3"/>
          <p:cNvSpPr>
            <a:spLocks noGrp="1"/>
          </p:cNvSpPr>
          <p:nvPr>
            <p:ph type="body" sz="quarter" idx="20"/>
          </p:nvPr>
        </p:nvSpPr>
        <p:spPr>
          <a:xfrm>
            <a:off x="897837" y="16944637"/>
            <a:ext cx="10050462" cy="754045"/>
          </a:xfrm>
        </p:spPr>
        <p:txBody>
          <a:bodyPr/>
          <a:lstStyle/>
          <a:p>
            <a:r>
              <a:rPr lang="en-US" dirty="0" smtClean="0"/>
              <a:t>INTRODUCTION</a:t>
            </a:r>
            <a:endParaRPr lang="en-US" dirty="0"/>
          </a:p>
        </p:txBody>
      </p:sp>
      <p:sp>
        <p:nvSpPr>
          <p:cNvPr id="5" name="Text Placeholder 4"/>
          <p:cNvSpPr>
            <a:spLocks noGrp="1"/>
          </p:cNvSpPr>
          <p:nvPr>
            <p:ph type="body" sz="quarter" idx="21"/>
          </p:nvPr>
        </p:nvSpPr>
        <p:spPr>
          <a:xfrm>
            <a:off x="11640865" y="21188644"/>
            <a:ext cx="10048874" cy="9821893"/>
          </a:xfrm>
        </p:spPr>
        <p:txBody>
          <a:bodyPr/>
          <a:lstStyle/>
          <a:p>
            <a:pPr algn="just"/>
            <a:r>
              <a:rPr lang="en-US" sz="3200" dirty="0" smtClean="0"/>
              <a:t>Both qualitative literature reviews and </a:t>
            </a:r>
            <a:r>
              <a:rPr lang="en-US" sz="3200" dirty="0"/>
              <a:t>quantitative </a:t>
            </a:r>
            <a:r>
              <a:rPr lang="en-US" sz="3200" dirty="0" smtClean="0"/>
              <a:t>Mann-Whitney </a:t>
            </a:r>
            <a:r>
              <a:rPr lang="en-US" sz="3200" i="1" dirty="0" smtClean="0"/>
              <a:t>U </a:t>
            </a:r>
            <a:r>
              <a:rPr lang="en-US" sz="3200" dirty="0" smtClean="0"/>
              <a:t>(MWU) methodologies were used </a:t>
            </a:r>
            <a:r>
              <a:rPr lang="en-US" sz="3200" dirty="0"/>
              <a:t>to determine if </a:t>
            </a:r>
            <a:r>
              <a:rPr lang="en-US" sz="3200" dirty="0" smtClean="0"/>
              <a:t>NEXTGEN RNAV procedures had an effect on the length of delays at ATL. </a:t>
            </a:r>
            <a:endParaRPr lang="en-US" sz="3200" dirty="0"/>
          </a:p>
          <a:p>
            <a:pPr algn="just"/>
            <a:r>
              <a:rPr lang="en-US" sz="3200" dirty="0" smtClean="0"/>
              <a:t>With </a:t>
            </a:r>
            <a:r>
              <a:rPr lang="en-US" sz="3200" dirty="0"/>
              <a:t>the addition of RNAV ELSO procedures at ATL in October 2011, the FAA performed an operational test to determine the benefits of adding ELSO. Revised RNAV SID procedures </a:t>
            </a:r>
            <a:r>
              <a:rPr lang="en-US" sz="3200" dirty="0" smtClean="0"/>
              <a:t>added </a:t>
            </a:r>
            <a:r>
              <a:rPr lang="en-US" sz="3200" dirty="0"/>
              <a:t>a fourth departure route </a:t>
            </a:r>
            <a:r>
              <a:rPr lang="en-US" sz="3200" dirty="0" smtClean="0"/>
              <a:t>and </a:t>
            </a:r>
            <a:r>
              <a:rPr lang="en-US" sz="3200" dirty="0"/>
              <a:t>allowed divergent departures from two additional </a:t>
            </a:r>
            <a:r>
              <a:rPr lang="en-US" sz="3200" dirty="0" smtClean="0"/>
              <a:t>runways. A </a:t>
            </a:r>
            <a:r>
              <a:rPr lang="en-US" sz="3200" dirty="0"/>
              <a:t>1.5 minute reduction in delay was noted for each </a:t>
            </a:r>
            <a:r>
              <a:rPr lang="en-US" sz="3200" dirty="0" smtClean="0"/>
              <a:t>aircraft after RNAV ELSO departure procedures (Mayer</a:t>
            </a:r>
            <a:r>
              <a:rPr lang="en-US" sz="3200" dirty="0"/>
              <a:t>, et al., 2013). </a:t>
            </a:r>
          </a:p>
          <a:p>
            <a:pPr algn="just"/>
            <a:r>
              <a:rPr lang="en-US" sz="3200" dirty="0" smtClean="0"/>
              <a:t>Quantitative </a:t>
            </a:r>
            <a:r>
              <a:rPr lang="en-US" sz="3200" dirty="0"/>
              <a:t>data </a:t>
            </a:r>
            <a:r>
              <a:rPr lang="en-US" sz="3200" dirty="0" smtClean="0"/>
              <a:t>was obtained </a:t>
            </a:r>
            <a:r>
              <a:rPr lang="en-US" sz="3200" dirty="0"/>
              <a:t>from the </a:t>
            </a:r>
            <a:r>
              <a:rPr lang="en-US" sz="3200" dirty="0" smtClean="0"/>
              <a:t>FAA OPSNET database to examine the effect of revised RNAV departure procedures on the length of delayed gate departures and the average minutes of taxi out time for flights departing ATL. Statistical analysis of</a:t>
            </a:r>
            <a:r>
              <a:rPr lang="en-US" sz="3200" i="1" dirty="0"/>
              <a:t> ex post facto</a:t>
            </a:r>
            <a:r>
              <a:rPr lang="en-US" sz="3200" dirty="0" smtClean="0"/>
              <a:t> data from different year groups was completed using MWU</a:t>
            </a:r>
            <a:r>
              <a:rPr lang="en-US" sz="3200" i="1" dirty="0" smtClean="0"/>
              <a:t> </a:t>
            </a:r>
            <a:r>
              <a:rPr lang="en-US" sz="3200" dirty="0" smtClean="0"/>
              <a:t>tests </a:t>
            </a:r>
            <a:r>
              <a:rPr lang="en-US" sz="3200" dirty="0"/>
              <a:t>b</a:t>
            </a:r>
            <a:r>
              <a:rPr lang="en-US" sz="3200" dirty="0" smtClean="0"/>
              <a:t>ecause the data was not normally distributed. </a:t>
            </a:r>
            <a:endParaRPr lang="en-US" sz="3200" dirty="0"/>
          </a:p>
        </p:txBody>
      </p:sp>
      <p:sp>
        <p:nvSpPr>
          <p:cNvPr id="6" name="Text Placeholder 5"/>
          <p:cNvSpPr>
            <a:spLocks noGrp="1"/>
          </p:cNvSpPr>
          <p:nvPr>
            <p:ph type="body" sz="quarter" idx="22"/>
          </p:nvPr>
        </p:nvSpPr>
        <p:spPr>
          <a:xfrm>
            <a:off x="11682573" y="20527799"/>
            <a:ext cx="10048875" cy="754045"/>
          </a:xfrm>
        </p:spPr>
        <p:txBody>
          <a:bodyPr/>
          <a:lstStyle/>
          <a:p>
            <a:r>
              <a:rPr lang="en-US" dirty="0" smtClean="0"/>
              <a:t>METHODS</a:t>
            </a:r>
            <a:endParaRPr lang="en-US" dirty="0"/>
          </a:p>
        </p:txBody>
      </p:sp>
      <p:sp>
        <p:nvSpPr>
          <p:cNvPr id="7" name="Text Placeholder 6"/>
          <p:cNvSpPr>
            <a:spLocks noGrp="1"/>
          </p:cNvSpPr>
          <p:nvPr>
            <p:ph type="body" sz="quarter" idx="23"/>
          </p:nvPr>
        </p:nvSpPr>
        <p:spPr>
          <a:xfrm>
            <a:off x="22389076" y="9689451"/>
            <a:ext cx="10048874" cy="10408981"/>
          </a:xfrm>
        </p:spPr>
        <p:txBody>
          <a:bodyPr/>
          <a:lstStyle/>
          <a:p>
            <a:pPr algn="just"/>
            <a:r>
              <a:rPr lang="en-US" sz="3200" dirty="0" smtClean="0"/>
              <a:t>Multiple MWU tests were completed to compare data from before and after implementation of RNAV departure procedures and RNAV ELSO procedures. Most of the comparisons did show a statistically significant difference, but some showed a </a:t>
            </a:r>
            <a:r>
              <a:rPr lang="en-US" sz="3200" i="1" dirty="0" smtClean="0"/>
              <a:t>decrease</a:t>
            </a:r>
            <a:r>
              <a:rPr lang="en-US" sz="3200" dirty="0" smtClean="0"/>
              <a:t> in the length of delays and some showed an </a:t>
            </a:r>
            <a:r>
              <a:rPr lang="en-US" sz="3200" i="1" dirty="0" smtClean="0"/>
              <a:t>increase</a:t>
            </a:r>
            <a:r>
              <a:rPr lang="en-US" sz="3200" dirty="0" smtClean="0"/>
              <a:t> in the length of delays. One comparison showed no statistically significant difference.</a:t>
            </a:r>
          </a:p>
          <a:p>
            <a:pPr algn="just"/>
            <a:r>
              <a:rPr lang="en-US" sz="3200" dirty="0" smtClean="0"/>
              <a:t>The </a:t>
            </a:r>
            <a:r>
              <a:rPr lang="en-US" sz="3200" dirty="0"/>
              <a:t>MWU tests for the year groups of 2000 to 2005 and 2007 to 2012 indicated that </a:t>
            </a:r>
            <a:r>
              <a:rPr lang="en-US" sz="3200" dirty="0" smtClean="0"/>
              <a:t>a statistically significant </a:t>
            </a:r>
            <a:r>
              <a:rPr lang="en-US" sz="3200" dirty="0"/>
              <a:t>difference </a:t>
            </a:r>
            <a:r>
              <a:rPr lang="en-US" sz="3200" dirty="0" smtClean="0"/>
              <a:t>existed </a:t>
            </a:r>
            <a:r>
              <a:rPr lang="en-US" sz="3200" dirty="0"/>
              <a:t>between delayed gate departures </a:t>
            </a:r>
            <a:r>
              <a:rPr lang="en-US" sz="3200" dirty="0" smtClean="0"/>
              <a:t>and </a:t>
            </a:r>
            <a:r>
              <a:rPr lang="en-US" sz="3200" dirty="0"/>
              <a:t>between </a:t>
            </a:r>
            <a:r>
              <a:rPr lang="en-US" sz="3200" dirty="0" smtClean="0"/>
              <a:t>taxi-out </a:t>
            </a:r>
            <a:r>
              <a:rPr lang="en-US" sz="3200" dirty="0"/>
              <a:t>times. In both cases, an </a:t>
            </a:r>
            <a:r>
              <a:rPr lang="en-US" sz="3200" i="1" dirty="0"/>
              <a:t>increase</a:t>
            </a:r>
            <a:r>
              <a:rPr lang="en-US" sz="3200" dirty="0"/>
              <a:t> in the length of time of gate delays and taxi out time was shown </a:t>
            </a:r>
            <a:r>
              <a:rPr lang="en-US" sz="3200" i="1" dirty="0"/>
              <a:t>after</a:t>
            </a:r>
            <a:r>
              <a:rPr lang="en-US" sz="3200" dirty="0"/>
              <a:t> RNAV departure procedures were </a:t>
            </a:r>
            <a:r>
              <a:rPr lang="en-US" sz="3200" dirty="0" smtClean="0"/>
              <a:t>implemented. This </a:t>
            </a:r>
            <a:r>
              <a:rPr lang="en-US" sz="3200" dirty="0"/>
              <a:t>was likely influenced by the total number of departures and other factors, such as 9/11</a:t>
            </a:r>
            <a:r>
              <a:rPr lang="en-US" sz="3200" dirty="0" smtClean="0"/>
              <a:t>. With these results it </a:t>
            </a:r>
            <a:r>
              <a:rPr lang="en-US" sz="3200" dirty="0"/>
              <a:t>is difficult to claim that RNAV departure procedures have had much of a positive effect on delays, whether with gate departures or during taxi out, based on the analysis </a:t>
            </a:r>
            <a:r>
              <a:rPr lang="en-US" sz="3200" dirty="0" smtClean="0"/>
              <a:t>conducted. </a:t>
            </a:r>
            <a:r>
              <a:rPr lang="en-US" sz="3200" dirty="0"/>
              <a:t>Additional research might be able to uncover more affirmative results. </a:t>
            </a:r>
          </a:p>
        </p:txBody>
      </p:sp>
      <p:sp>
        <p:nvSpPr>
          <p:cNvPr id="8" name="Text Placeholder 7"/>
          <p:cNvSpPr>
            <a:spLocks noGrp="1"/>
          </p:cNvSpPr>
          <p:nvPr>
            <p:ph type="body" sz="quarter" idx="24"/>
          </p:nvPr>
        </p:nvSpPr>
        <p:spPr>
          <a:xfrm>
            <a:off x="22370022" y="9007456"/>
            <a:ext cx="10058400" cy="754045"/>
          </a:xfrm>
        </p:spPr>
        <p:txBody>
          <a:bodyPr/>
          <a:lstStyle/>
          <a:p>
            <a:r>
              <a:rPr lang="en-US" dirty="0" smtClean="0"/>
              <a:t>RESULTS</a:t>
            </a:r>
            <a:endParaRPr lang="en-US" dirty="0"/>
          </a:p>
        </p:txBody>
      </p:sp>
      <p:sp>
        <p:nvSpPr>
          <p:cNvPr id="9" name="Text Placeholder 8"/>
          <p:cNvSpPr>
            <a:spLocks noGrp="1"/>
          </p:cNvSpPr>
          <p:nvPr>
            <p:ph type="body" sz="quarter" idx="25"/>
          </p:nvPr>
        </p:nvSpPr>
        <p:spPr/>
        <p:txBody>
          <a:bodyPr/>
          <a:lstStyle/>
          <a:p>
            <a:r>
              <a:rPr lang="en-US" dirty="0" smtClean="0"/>
              <a:t>DISCUSSION</a:t>
            </a:r>
            <a:endParaRPr lang="en-US" dirty="0"/>
          </a:p>
        </p:txBody>
      </p:sp>
      <p:sp>
        <p:nvSpPr>
          <p:cNvPr id="10" name="Text Placeholder 9"/>
          <p:cNvSpPr>
            <a:spLocks noGrp="1"/>
          </p:cNvSpPr>
          <p:nvPr>
            <p:ph type="body" sz="quarter" idx="26"/>
          </p:nvPr>
        </p:nvSpPr>
        <p:spPr>
          <a:xfrm>
            <a:off x="32914027" y="5251738"/>
            <a:ext cx="10047018" cy="12258685"/>
          </a:xfrm>
        </p:spPr>
        <p:txBody>
          <a:bodyPr/>
          <a:lstStyle/>
          <a:p>
            <a:r>
              <a:rPr lang="en-US" sz="3200" dirty="0"/>
              <a:t>The problem of flight delays needs many solutions to be reduced significantly. Many methods of managing delays need to be put to use on a daily basis by airline, FAA, and airport employees</a:t>
            </a:r>
            <a:r>
              <a:rPr lang="en-US" sz="3200" dirty="0" smtClean="0"/>
              <a:t>. NEXTGEN </a:t>
            </a:r>
            <a:r>
              <a:rPr lang="en-US" sz="3200" dirty="0"/>
              <a:t>capabilities such as RNAV departure procedures have improved operations at ATL, but do not seem to show much of an impact on reducing the number or length of delayed flights, which is a troublesome problem. Many variables affect the length and number of delays, which makes it </a:t>
            </a:r>
            <a:r>
              <a:rPr lang="en-US" sz="3200" dirty="0" smtClean="0"/>
              <a:t>difficult to </a:t>
            </a:r>
            <a:r>
              <a:rPr lang="en-US" sz="3200" dirty="0"/>
              <a:t>isolate a specific improvement to determine the impact it had on delays. </a:t>
            </a:r>
            <a:r>
              <a:rPr lang="en-US" sz="3200" dirty="0" smtClean="0"/>
              <a:t>The 9/11 terrorist attacks, </a:t>
            </a:r>
            <a:r>
              <a:rPr lang="en-US" sz="3200" dirty="0"/>
              <a:t>variable economic conditions, and other factors dynamically affected daily airline operations at ATL </a:t>
            </a:r>
            <a:r>
              <a:rPr lang="en-US" sz="3200" dirty="0" smtClean="0"/>
              <a:t>during </a:t>
            </a:r>
            <a:r>
              <a:rPr lang="en-US" sz="3200" dirty="0"/>
              <a:t>the past 15 years. </a:t>
            </a:r>
            <a:r>
              <a:rPr lang="en-US" sz="3200" dirty="0" smtClean="0"/>
              <a:t>Delays </a:t>
            </a:r>
            <a:r>
              <a:rPr lang="en-US" sz="3200" dirty="0"/>
              <a:t>continue to be a serious problem at ATL and need to be addressed to improve safety, productivity, and efficiency</a:t>
            </a:r>
            <a:r>
              <a:rPr lang="en-US" sz="3200" dirty="0" smtClean="0"/>
              <a:t>. Other options to reduce delays could include larger capacity aircraft to reduce the number of operations, airport capacity restrictions, </a:t>
            </a:r>
            <a:r>
              <a:rPr lang="en-US" sz="3200" dirty="0"/>
              <a:t>24-hour-a-day operations, </a:t>
            </a:r>
            <a:r>
              <a:rPr lang="en-US" sz="3200" dirty="0" smtClean="0"/>
              <a:t>additional NEXTGEN capabilities, etc.    </a:t>
            </a:r>
            <a:endParaRPr lang="en-US" sz="3200" dirty="0"/>
          </a:p>
          <a:p>
            <a:r>
              <a:rPr lang="en-US" sz="3200" dirty="0"/>
              <a:t>Further study of the data related to RNAV and </a:t>
            </a:r>
            <a:r>
              <a:rPr lang="en-US" sz="3200" dirty="0" smtClean="0"/>
              <a:t>NEXTGEN </a:t>
            </a:r>
            <a:r>
              <a:rPr lang="en-US" sz="3200" dirty="0"/>
              <a:t>improvements might discover more conclusively the exact difference RNAV and other </a:t>
            </a:r>
            <a:r>
              <a:rPr lang="en-US" sz="3200" dirty="0" smtClean="0"/>
              <a:t>NEXTGEN </a:t>
            </a:r>
            <a:r>
              <a:rPr lang="en-US" sz="3200" dirty="0"/>
              <a:t>capabilities are making in reducing delays at ATL and throughout the NAS</a:t>
            </a:r>
            <a:r>
              <a:rPr lang="en-US" sz="3200" dirty="0" smtClean="0"/>
              <a:t>.</a:t>
            </a:r>
            <a:endParaRPr lang="en-US" sz="3200" dirty="0" smtClean="0"/>
          </a:p>
        </p:txBody>
      </p:sp>
      <p:sp>
        <p:nvSpPr>
          <p:cNvPr id="11" name="Text Placeholder 10"/>
          <p:cNvSpPr>
            <a:spLocks noGrp="1"/>
          </p:cNvSpPr>
          <p:nvPr>
            <p:ph type="body" sz="quarter" idx="27"/>
          </p:nvPr>
        </p:nvSpPr>
        <p:spPr>
          <a:xfrm>
            <a:off x="32908052" y="24687045"/>
            <a:ext cx="10047018" cy="754045"/>
          </a:xfrm>
        </p:spPr>
        <p:txBody>
          <a:bodyPr/>
          <a:lstStyle/>
          <a:p>
            <a:r>
              <a:rPr lang="en-US" dirty="0" smtClean="0"/>
              <a:t>REFERENCES</a:t>
            </a:r>
            <a:endParaRPr lang="en-US" dirty="0"/>
          </a:p>
        </p:txBody>
      </p:sp>
      <p:sp>
        <p:nvSpPr>
          <p:cNvPr id="13" name="Text Placeholder 12"/>
          <p:cNvSpPr>
            <a:spLocks noGrp="1"/>
          </p:cNvSpPr>
          <p:nvPr>
            <p:ph type="body" sz="quarter" idx="29"/>
          </p:nvPr>
        </p:nvSpPr>
        <p:spPr>
          <a:xfrm>
            <a:off x="32903020" y="27779866"/>
            <a:ext cx="10047018" cy="754045"/>
          </a:xfrm>
        </p:spPr>
        <p:txBody>
          <a:bodyPr/>
          <a:lstStyle/>
          <a:p>
            <a:r>
              <a:rPr lang="en-US" dirty="0" smtClean="0"/>
              <a:t>CONTACT</a:t>
            </a:r>
            <a:endParaRPr lang="en-US" dirty="0"/>
          </a:p>
        </p:txBody>
      </p:sp>
      <p:sp>
        <p:nvSpPr>
          <p:cNvPr id="14" name="Text Placeholder 13"/>
          <p:cNvSpPr>
            <a:spLocks noGrp="1"/>
          </p:cNvSpPr>
          <p:nvPr>
            <p:ph type="body" sz="quarter" idx="30"/>
          </p:nvPr>
        </p:nvSpPr>
        <p:spPr>
          <a:xfrm>
            <a:off x="32964830" y="28499818"/>
            <a:ext cx="10052050" cy="2254169"/>
          </a:xfrm>
        </p:spPr>
        <p:txBody>
          <a:bodyPr/>
          <a:lstStyle/>
          <a:p>
            <a:r>
              <a:rPr lang="en-US" sz="3200" dirty="0"/>
              <a:t>Direct all correspondence about this research to              Dr. David Ison, Research Chair, College of Aeronautics, Embry-Riddle Aeronautical University – Worldwide.             Email: </a:t>
            </a:r>
            <a:r>
              <a:rPr lang="en-US" sz="3200" dirty="0" smtClean="0"/>
              <a:t>david.ison@erau.edu  </a:t>
            </a:r>
            <a:endParaRPr lang="en-US" sz="3200" dirty="0"/>
          </a:p>
          <a:p>
            <a:endParaRPr lang="en-US" dirty="0"/>
          </a:p>
        </p:txBody>
      </p:sp>
      <p:sp>
        <p:nvSpPr>
          <p:cNvPr id="15" name="Text Placeholder 14"/>
          <p:cNvSpPr>
            <a:spLocks noGrp="1"/>
          </p:cNvSpPr>
          <p:nvPr>
            <p:ph type="body" sz="quarter" idx="96"/>
          </p:nvPr>
        </p:nvSpPr>
        <p:spPr>
          <a:xfrm>
            <a:off x="891486" y="17510423"/>
            <a:ext cx="10056813" cy="7454326"/>
          </a:xfrm>
        </p:spPr>
        <p:txBody>
          <a:bodyPr/>
          <a:lstStyle/>
          <a:p>
            <a:pPr algn="just"/>
            <a:r>
              <a:rPr lang="en-US" sz="3200" dirty="0" smtClean="0"/>
              <a:t>ATL </a:t>
            </a:r>
            <a:r>
              <a:rPr lang="en-US" sz="3200" dirty="0"/>
              <a:t>had a very low 58% on-time airport departure rate in 2004, based on 477,323 departures, but for 2014, 73.5% of 428,945 airport departures were on-time (FAA, 2015a). Delays </a:t>
            </a:r>
            <a:r>
              <a:rPr lang="en-US" sz="3200" dirty="0" smtClean="0"/>
              <a:t>remain </a:t>
            </a:r>
            <a:r>
              <a:rPr lang="en-US" sz="3200" dirty="0"/>
              <a:t>a serious problem for ATL and other major U.S. </a:t>
            </a:r>
            <a:r>
              <a:rPr lang="en-US" sz="3200" dirty="0" smtClean="0"/>
              <a:t>airports.</a:t>
            </a:r>
            <a:r>
              <a:rPr lang="en-US" sz="3200" dirty="0"/>
              <a:t> </a:t>
            </a:r>
            <a:r>
              <a:rPr lang="en-US" sz="3200" dirty="0" smtClean="0"/>
              <a:t>ATL </a:t>
            </a:r>
            <a:r>
              <a:rPr lang="en-US" sz="3200" dirty="0"/>
              <a:t>is an airport that is considered congested by the FAA and delays at ATL are forecasted to rise through 2020 (FAA, 2015, January). </a:t>
            </a:r>
            <a:endParaRPr lang="en-US" sz="3200" dirty="0" smtClean="0"/>
          </a:p>
          <a:p>
            <a:pPr algn="just"/>
            <a:r>
              <a:rPr lang="en-US" sz="3200" dirty="0" smtClean="0"/>
              <a:t>Many NEXTGEN capabilities have already been implemented at ATL, such as airport surface detection equipment (ASDE-X), performance based navigation (PBN) procedures, reduced divergence standard </a:t>
            </a:r>
            <a:r>
              <a:rPr lang="en-US" sz="3200" dirty="0"/>
              <a:t>instrument departure (SID)</a:t>
            </a:r>
            <a:r>
              <a:rPr lang="en-US" sz="3200" dirty="0" smtClean="0"/>
              <a:t> area navigation (RNAV) procedures, equivalent lateral spacing operations (ELSO), etc.   </a:t>
            </a:r>
            <a:endParaRPr lang="en-US" sz="3200" dirty="0"/>
          </a:p>
        </p:txBody>
      </p:sp>
      <p:sp>
        <p:nvSpPr>
          <p:cNvPr id="16" name="Text Placeholder 15"/>
          <p:cNvSpPr>
            <a:spLocks noGrp="1"/>
          </p:cNvSpPr>
          <p:nvPr>
            <p:ph type="body" sz="quarter" idx="150"/>
          </p:nvPr>
        </p:nvSpPr>
        <p:spPr/>
        <p:txBody>
          <a:bodyPr/>
          <a:lstStyle/>
          <a:p>
            <a:r>
              <a:rPr lang="en-US" dirty="0" smtClean="0"/>
              <a:t>Embry-Riddle Aeronautical University – Worldwide</a:t>
            </a:r>
            <a:endParaRPr lang="en-US" dirty="0"/>
          </a:p>
        </p:txBody>
      </p:sp>
      <p:sp>
        <p:nvSpPr>
          <p:cNvPr id="17" name="Text Placeholder 16"/>
          <p:cNvSpPr>
            <a:spLocks noGrp="1"/>
          </p:cNvSpPr>
          <p:nvPr>
            <p:ph type="body" sz="quarter" idx="151"/>
          </p:nvPr>
        </p:nvSpPr>
        <p:spPr/>
        <p:txBody>
          <a:bodyPr/>
          <a:lstStyle/>
          <a:p>
            <a:r>
              <a:rPr lang="en-US" dirty="0" smtClean="0"/>
              <a:t>Jon Hadler and Dr. David Ison</a:t>
            </a:r>
            <a:endParaRPr lang="en-US" dirty="0"/>
          </a:p>
        </p:txBody>
      </p:sp>
      <p:sp>
        <p:nvSpPr>
          <p:cNvPr id="18" name="Text Placeholder 17"/>
          <p:cNvSpPr>
            <a:spLocks noGrp="1"/>
          </p:cNvSpPr>
          <p:nvPr>
            <p:ph type="body" sz="quarter" idx="153"/>
          </p:nvPr>
        </p:nvSpPr>
        <p:spPr>
          <a:xfrm>
            <a:off x="5932592" y="580113"/>
            <a:ext cx="33796511" cy="1637973"/>
          </a:xfrm>
        </p:spPr>
        <p:txBody>
          <a:bodyPr>
            <a:normAutofit fontScale="55000" lnSpcReduction="20000"/>
          </a:bodyPr>
          <a:lstStyle/>
          <a:p>
            <a:r>
              <a:rPr lang="en-US" dirty="0"/>
              <a:t>Impacts of NEXTGEN Procedures on Delays at Atlanta </a:t>
            </a:r>
            <a:r>
              <a:rPr lang="en-US" dirty="0" smtClean="0"/>
              <a:t>Hartsfield-Jackson </a:t>
            </a:r>
            <a:r>
              <a:rPr lang="en-US" dirty="0"/>
              <a:t>International Airport</a:t>
            </a:r>
          </a:p>
        </p:txBody>
      </p:sp>
      <p:pic>
        <p:nvPicPr>
          <p:cNvPr id="19" name="Picture 4" descr="http://aviationed.net/wp-content/uploads/2015/04/Embry-Riddle_Aeronautical_University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8166" y="84486"/>
            <a:ext cx="3462176" cy="34621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13"/>
          <p:cNvSpPr txBox="1">
            <a:spLocks/>
          </p:cNvSpPr>
          <p:nvPr/>
        </p:nvSpPr>
        <p:spPr>
          <a:xfrm>
            <a:off x="32964830" y="25416944"/>
            <a:ext cx="10052050" cy="249912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a:t>To request relevant references, please </a:t>
            </a:r>
            <a:r>
              <a:rPr lang="en-US" sz="3200" dirty="0" smtClean="0"/>
              <a:t>contact the Embry-Riddle Worldwide student author, Jon Hadler.</a:t>
            </a:r>
          </a:p>
          <a:p>
            <a:r>
              <a:rPr lang="en-US" sz="3200" dirty="0" smtClean="0"/>
              <a:t>Email: jmhad88@gmail.com</a:t>
            </a:r>
            <a:endParaRPr lang="en-US" sz="3200" dirty="0"/>
          </a:p>
          <a:p>
            <a:endParaRPr lang="en-US" dirty="0"/>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1592" y="18570892"/>
            <a:ext cx="9119937" cy="542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4072" y="4987043"/>
            <a:ext cx="8970299" cy="357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descr="http://aviationed.net/wp-content/uploads/2015/04/Embry-Riddle_Aeronautical_University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95" y="236886"/>
            <a:ext cx="3462176" cy="34621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14075" y="25287914"/>
            <a:ext cx="8970299" cy="546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Chart 31"/>
          <p:cNvGraphicFramePr>
            <a:graphicFrameLocks/>
          </p:cNvGraphicFramePr>
          <p:nvPr>
            <p:extLst>
              <p:ext uri="{D42A27DB-BD31-4B8C-83A1-F6EECF244321}">
                <p14:modId xmlns:p14="http://schemas.microsoft.com/office/powerpoint/2010/main" val="1063179866"/>
              </p:ext>
            </p:extLst>
          </p:nvPr>
        </p:nvGraphicFramePr>
        <p:xfrm>
          <a:off x="1217362" y="25562862"/>
          <a:ext cx="9630777" cy="5191125"/>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a:xfrm>
            <a:off x="1217362" y="24770613"/>
            <a:ext cx="8593389"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Delayed Gate Departures</a:t>
            </a:r>
            <a:endParaRPr lang="en-US" sz="3600" dirty="0">
              <a:latin typeface="Times New Roman" panose="02020603050405020304" pitchFamily="18" charset="0"/>
              <a:cs typeface="Times New Roman" panose="02020603050405020304" pitchFamily="18" charset="0"/>
            </a:endParaRPr>
          </a:p>
        </p:txBody>
      </p:sp>
      <p:graphicFrame>
        <p:nvGraphicFramePr>
          <p:cNvPr id="33" name="Chart 32"/>
          <p:cNvGraphicFramePr>
            <a:graphicFrameLocks/>
          </p:cNvGraphicFramePr>
          <p:nvPr>
            <p:extLst>
              <p:ext uri="{D42A27DB-BD31-4B8C-83A1-F6EECF244321}">
                <p14:modId xmlns:p14="http://schemas.microsoft.com/office/powerpoint/2010/main" val="2254716407"/>
              </p:ext>
            </p:extLst>
          </p:nvPr>
        </p:nvGraphicFramePr>
        <p:xfrm>
          <a:off x="11932395" y="15979017"/>
          <a:ext cx="9507523" cy="4455582"/>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p:cNvSpPr txBox="1"/>
          <p:nvPr/>
        </p:nvSpPr>
        <p:spPr>
          <a:xfrm>
            <a:off x="11932395" y="15299357"/>
            <a:ext cx="8527305"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Gate vs. Airport Departure On-Time Rates</a:t>
            </a:r>
            <a:endParaRPr lang="en-US" sz="3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0686" y="4746148"/>
            <a:ext cx="9549232" cy="1003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14074" y="20983072"/>
            <a:ext cx="8970299" cy="376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914075" y="20142211"/>
            <a:ext cx="8970299"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ATL </a:t>
            </a:r>
            <a:r>
              <a:rPr lang="en-US" sz="3200" dirty="0">
                <a:latin typeface="Times New Roman" panose="02020603050405020304" pitchFamily="18" charset="0"/>
                <a:cs typeface="Times New Roman" panose="02020603050405020304" pitchFamily="18" charset="0"/>
              </a:rPr>
              <a:t>RNAV Standard Instrument Departures</a:t>
            </a:r>
          </a:p>
        </p:txBody>
      </p:sp>
      <p:sp>
        <p:nvSpPr>
          <p:cNvPr id="24" name="TextBox 23"/>
          <p:cNvSpPr txBox="1"/>
          <p:nvPr/>
        </p:nvSpPr>
        <p:spPr>
          <a:xfrm>
            <a:off x="33371592" y="17849850"/>
            <a:ext cx="9195029"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Overview of Atlanta Hartsfield-Jackson International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2124</TotalTime>
  <Words>998</Words>
  <Application>Microsoft Office PowerPoint</Application>
  <PresentationFormat>Custom</PresentationFormat>
  <Paragraphs>28</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Jon's</cp:lastModifiedBy>
  <cp:revision>136</cp:revision>
  <cp:lastPrinted>2015-06-29T17:31:11Z</cp:lastPrinted>
  <dcterms:created xsi:type="dcterms:W3CDTF">2012-02-03T19:11:35Z</dcterms:created>
  <dcterms:modified xsi:type="dcterms:W3CDTF">2016-05-17T16:01:30Z</dcterms:modified>
</cp:coreProperties>
</file>