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1"/>
  </p:sldMasterIdLst>
  <p:sldIdLst>
    <p:sldId id="256" r:id="rId2"/>
  </p:sldIdLst>
  <p:sldSz cx="43891200" cy="32918400"/>
  <p:notesSz cx="7010400" cy="9296400"/>
  <p:defaultTextStyle>
    <a:defPPr>
      <a:defRPr lang="en-US"/>
    </a:defPPr>
    <a:lvl1pPr marL="0" algn="l" defTabSz="4388352" rtl="0" eaLnBrk="1" latinLnBrk="0" hangingPunct="1">
      <a:defRPr sz="8600" kern="1200">
        <a:solidFill>
          <a:schemeClr val="tx1"/>
        </a:solidFill>
        <a:latin typeface="+mn-lt"/>
        <a:ea typeface="+mn-ea"/>
        <a:cs typeface="+mn-cs"/>
      </a:defRPr>
    </a:lvl1pPr>
    <a:lvl2pPr marL="2194176" algn="l" defTabSz="4388352" rtl="0" eaLnBrk="1" latinLnBrk="0" hangingPunct="1">
      <a:defRPr sz="8600" kern="1200">
        <a:solidFill>
          <a:schemeClr val="tx1"/>
        </a:solidFill>
        <a:latin typeface="+mn-lt"/>
        <a:ea typeface="+mn-ea"/>
        <a:cs typeface="+mn-cs"/>
      </a:defRPr>
    </a:lvl2pPr>
    <a:lvl3pPr marL="4388352" algn="l" defTabSz="4388352" rtl="0" eaLnBrk="1" latinLnBrk="0" hangingPunct="1">
      <a:defRPr sz="8600" kern="1200">
        <a:solidFill>
          <a:schemeClr val="tx1"/>
        </a:solidFill>
        <a:latin typeface="+mn-lt"/>
        <a:ea typeface="+mn-ea"/>
        <a:cs typeface="+mn-cs"/>
      </a:defRPr>
    </a:lvl3pPr>
    <a:lvl4pPr marL="6582528" algn="l" defTabSz="4388352" rtl="0" eaLnBrk="1" latinLnBrk="0" hangingPunct="1">
      <a:defRPr sz="8600" kern="1200">
        <a:solidFill>
          <a:schemeClr val="tx1"/>
        </a:solidFill>
        <a:latin typeface="+mn-lt"/>
        <a:ea typeface="+mn-ea"/>
        <a:cs typeface="+mn-cs"/>
      </a:defRPr>
    </a:lvl4pPr>
    <a:lvl5pPr marL="8776704" algn="l" defTabSz="4388352" rtl="0" eaLnBrk="1" latinLnBrk="0" hangingPunct="1">
      <a:defRPr sz="8600" kern="1200">
        <a:solidFill>
          <a:schemeClr val="tx1"/>
        </a:solidFill>
        <a:latin typeface="+mn-lt"/>
        <a:ea typeface="+mn-ea"/>
        <a:cs typeface="+mn-cs"/>
      </a:defRPr>
    </a:lvl5pPr>
    <a:lvl6pPr marL="10970880" algn="l" defTabSz="4388352" rtl="0" eaLnBrk="1" latinLnBrk="0" hangingPunct="1">
      <a:defRPr sz="8600" kern="1200">
        <a:solidFill>
          <a:schemeClr val="tx1"/>
        </a:solidFill>
        <a:latin typeface="+mn-lt"/>
        <a:ea typeface="+mn-ea"/>
        <a:cs typeface="+mn-cs"/>
      </a:defRPr>
    </a:lvl6pPr>
    <a:lvl7pPr marL="13165056" algn="l" defTabSz="4388352" rtl="0" eaLnBrk="1" latinLnBrk="0" hangingPunct="1">
      <a:defRPr sz="8600" kern="1200">
        <a:solidFill>
          <a:schemeClr val="tx1"/>
        </a:solidFill>
        <a:latin typeface="+mn-lt"/>
        <a:ea typeface="+mn-ea"/>
        <a:cs typeface="+mn-cs"/>
      </a:defRPr>
    </a:lvl7pPr>
    <a:lvl8pPr marL="15359232" algn="l" defTabSz="4388352" rtl="0" eaLnBrk="1" latinLnBrk="0" hangingPunct="1">
      <a:defRPr sz="8600" kern="1200">
        <a:solidFill>
          <a:schemeClr val="tx1"/>
        </a:solidFill>
        <a:latin typeface="+mn-lt"/>
        <a:ea typeface="+mn-ea"/>
        <a:cs typeface="+mn-cs"/>
      </a:defRPr>
    </a:lvl8pPr>
    <a:lvl9pPr marL="17553408" algn="l" defTabSz="4388352" rtl="0" eaLnBrk="1" latinLnBrk="0" hangingPunct="1">
      <a:defRPr sz="86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6912" userDrawn="1">
          <p15:clr>
            <a:srgbClr val="A4A3A4"/>
          </p15:clr>
        </p15:guide>
        <p15:guide id="2" pos="103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4382FF"/>
    <a:srgbClr val="99CC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3357" autoAdjust="0"/>
  </p:normalViewPr>
  <p:slideViewPr>
    <p:cSldViewPr>
      <p:cViewPr>
        <p:scale>
          <a:sx n="20" d="100"/>
          <a:sy n="20" d="100"/>
        </p:scale>
        <p:origin x="-1026" y="822"/>
      </p:cViewPr>
      <p:guideLst>
        <p:guide orient="horz" pos="10368"/>
        <p:guide pos="13824"/>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18561216"/>
            <a:ext cx="43891200" cy="14357184"/>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438912" tIns="219456" rIns="438912" bIns="219456" rtlCol="0" anchor="ctr"/>
          <a:lstStyle/>
          <a:p>
            <a:pPr algn="ctr"/>
            <a:endParaRPr lang="en-US"/>
          </a:p>
        </p:txBody>
      </p:sp>
      <p:sp>
        <p:nvSpPr>
          <p:cNvPr id="12" name="Rectangle 11"/>
          <p:cNvSpPr/>
          <p:nvPr/>
        </p:nvSpPr>
        <p:spPr>
          <a:xfrm>
            <a:off x="0" y="0"/>
            <a:ext cx="43891200" cy="18561216"/>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38912" tIns="219456" rIns="438912" bIns="219456" rtlCol="0" anchor="ctr"/>
          <a:lstStyle/>
          <a:p>
            <a:pPr algn="ctr"/>
            <a:endParaRPr lang="en-US" dirty="0"/>
          </a:p>
        </p:txBody>
      </p:sp>
      <p:sp>
        <p:nvSpPr>
          <p:cNvPr id="13" name="Rectangle 12"/>
          <p:cNvSpPr/>
          <p:nvPr/>
        </p:nvSpPr>
        <p:spPr>
          <a:xfrm>
            <a:off x="0" y="12731093"/>
            <a:ext cx="43891200" cy="109728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38912" tIns="219456" rIns="438912" bIns="219456" rtlCol="0" anchor="ctr"/>
          <a:lstStyle/>
          <a:p>
            <a:pPr algn="ctr"/>
            <a:endParaRPr lang="en-US"/>
          </a:p>
        </p:txBody>
      </p:sp>
      <p:sp>
        <p:nvSpPr>
          <p:cNvPr id="14" name="Oval 13"/>
          <p:cNvSpPr/>
          <p:nvPr/>
        </p:nvSpPr>
        <p:spPr>
          <a:xfrm>
            <a:off x="0" y="7680960"/>
            <a:ext cx="43891200" cy="2450592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38912" tIns="219456" rIns="438912" bIns="219456" rtlCol="0" anchor="ctr"/>
          <a:lstStyle/>
          <a:p>
            <a:pPr algn="ctr"/>
            <a:endParaRPr lang="en-US"/>
          </a:p>
        </p:txBody>
      </p:sp>
      <p:sp>
        <p:nvSpPr>
          <p:cNvPr id="3" name="Subtitle 2"/>
          <p:cNvSpPr>
            <a:spLocks noGrp="1"/>
          </p:cNvSpPr>
          <p:nvPr>
            <p:ph type="subTitle" idx="1"/>
          </p:nvPr>
        </p:nvSpPr>
        <p:spPr>
          <a:xfrm>
            <a:off x="7074216" y="24252219"/>
            <a:ext cx="27057648" cy="4234171"/>
          </a:xfrm>
        </p:spPr>
        <p:txBody>
          <a:bodyPr>
            <a:normAutofit/>
          </a:bodyPr>
          <a:lstStyle>
            <a:lvl1pPr marL="0" indent="0" algn="l">
              <a:buNone/>
              <a:defRPr sz="10600">
                <a:solidFill>
                  <a:schemeClr val="tx2"/>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FD1673E-CD18-41A6-A3A2-378C8CA15F54}" type="datetimeFigureOut">
              <a:rPr lang="en-US" smtClean="0"/>
              <a:pPr/>
              <a:t>5/29/2014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F003AA-FE36-4871-A35B-57DC64FFE966}" type="slidenum">
              <a:rPr lang="en-US" smtClean="0"/>
              <a:pPr/>
              <a:t>‹#›</a:t>
            </a:fld>
            <a:endParaRPr lang="en-US"/>
          </a:p>
        </p:txBody>
      </p:sp>
      <p:sp>
        <p:nvSpPr>
          <p:cNvPr id="2" name="Title 1"/>
          <p:cNvSpPr>
            <a:spLocks noGrp="1"/>
          </p:cNvSpPr>
          <p:nvPr>
            <p:ph type="ctrTitle"/>
          </p:nvPr>
        </p:nvSpPr>
        <p:spPr>
          <a:xfrm>
            <a:off x="3924391" y="15034994"/>
            <a:ext cx="34441685" cy="8607202"/>
          </a:xfrm>
          <a:effectLst/>
        </p:spPr>
        <p:txBody>
          <a:bodyPr>
            <a:noAutofit/>
          </a:bodyPr>
          <a:lstStyle>
            <a:lvl1pPr marL="3072384" indent="-2194560" algn="l">
              <a:defRPr sz="259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9144000" y="3511291"/>
            <a:ext cx="30723840" cy="1667865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D1673E-CD18-41A6-A3A2-378C8CA15F54}" type="datetimeFigureOut">
              <a:rPr lang="en-US" smtClean="0"/>
              <a:pPr/>
              <a:t>5/29/2014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F003AA-FE36-4871-A35B-57DC64FFE966}"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38038" y="1807284"/>
            <a:ext cx="9875520" cy="25144027"/>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15955745" y="3511294"/>
            <a:ext cx="23180578" cy="234946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D1673E-CD18-41A6-A3A2-378C8CA15F54}" type="datetimeFigureOut">
              <a:rPr lang="en-US" smtClean="0"/>
              <a:pPr/>
              <a:t>5/29/2014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F003AA-FE36-4871-A35B-57DC64FFE966}"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FD1673E-CD18-41A6-A3A2-378C8CA15F54}" type="datetimeFigureOut">
              <a:rPr lang="en-US" smtClean="0"/>
              <a:pPr/>
              <a:t>5/29/2014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F003AA-FE36-4871-A35B-57DC64FFE966}"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5486400" y="3511296"/>
            <a:ext cx="30723840" cy="166786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18561216"/>
            <a:ext cx="43891200" cy="14357184"/>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438912" tIns="219456" rIns="438912" bIns="219456" rtlCol="0" anchor="ctr"/>
          <a:lstStyle/>
          <a:p>
            <a:pPr algn="ctr"/>
            <a:endParaRPr lang="en-US"/>
          </a:p>
        </p:txBody>
      </p:sp>
      <p:sp>
        <p:nvSpPr>
          <p:cNvPr id="8" name="Rectangle 7"/>
          <p:cNvSpPr/>
          <p:nvPr/>
        </p:nvSpPr>
        <p:spPr>
          <a:xfrm>
            <a:off x="0" y="0"/>
            <a:ext cx="43891200" cy="18561216"/>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38912" tIns="219456" rIns="438912" bIns="219456" rtlCol="0" anchor="ctr"/>
          <a:lstStyle/>
          <a:p>
            <a:pPr algn="ctr"/>
            <a:endParaRPr lang="en-US" dirty="0"/>
          </a:p>
        </p:txBody>
      </p:sp>
      <p:sp>
        <p:nvSpPr>
          <p:cNvPr id="9" name="Rectangle 8"/>
          <p:cNvSpPr/>
          <p:nvPr/>
        </p:nvSpPr>
        <p:spPr>
          <a:xfrm>
            <a:off x="0" y="12731093"/>
            <a:ext cx="43891200" cy="109728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38912" tIns="219456" rIns="438912" bIns="219456" rtlCol="0" anchor="ctr"/>
          <a:lstStyle/>
          <a:p>
            <a:pPr algn="ctr"/>
            <a:endParaRPr lang="en-US"/>
          </a:p>
        </p:txBody>
      </p:sp>
      <p:sp>
        <p:nvSpPr>
          <p:cNvPr id="10" name="Oval 9"/>
          <p:cNvSpPr/>
          <p:nvPr/>
        </p:nvSpPr>
        <p:spPr>
          <a:xfrm>
            <a:off x="0" y="7680960"/>
            <a:ext cx="43891200" cy="2450592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38912" tIns="219456" rIns="438912" bIns="219456" rtlCol="0" anchor="ctr"/>
          <a:lstStyle/>
          <a:p>
            <a:pPr algn="ctr"/>
            <a:endParaRPr lang="en-US"/>
          </a:p>
        </p:txBody>
      </p:sp>
      <p:sp>
        <p:nvSpPr>
          <p:cNvPr id="2" name="Title 1"/>
          <p:cNvSpPr>
            <a:spLocks noGrp="1"/>
          </p:cNvSpPr>
          <p:nvPr>
            <p:ph type="title"/>
          </p:nvPr>
        </p:nvSpPr>
        <p:spPr>
          <a:xfrm>
            <a:off x="9759336" y="10428710"/>
            <a:ext cx="28639997" cy="11632061"/>
          </a:xfrm>
          <a:effectLst/>
        </p:spPr>
        <p:txBody>
          <a:bodyPr anchor="b"/>
          <a:lstStyle>
            <a:lvl1pPr algn="r">
              <a:defRPr sz="221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9707703" y="22116053"/>
            <a:ext cx="28658371" cy="4010208"/>
          </a:xfrm>
        </p:spPr>
        <p:txBody>
          <a:bodyPr anchor="t"/>
          <a:lstStyle>
            <a:lvl1pPr marL="0" indent="0" algn="r">
              <a:buNone/>
              <a:defRPr sz="9600">
                <a:solidFill>
                  <a:schemeClr val="tx2"/>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D1673E-CD18-41A6-A3A2-378C8CA15F54}" type="datetimeFigureOut">
              <a:rPr lang="en-US" smtClean="0"/>
              <a:pPr/>
              <a:t>5/29/2014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F003AA-FE36-4871-A35B-57DC64FFE966}"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FD1673E-CD18-41A6-A3A2-378C8CA15F54}" type="datetimeFigureOut">
              <a:rPr lang="en-US" smtClean="0"/>
              <a:pPr/>
              <a:t>5/29/2014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F003AA-FE36-4871-A35B-57DC64FFE966}"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5486395" y="3511291"/>
            <a:ext cx="16064179" cy="166786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22296730" y="3511296"/>
            <a:ext cx="16064179" cy="166786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486400" y="3511296"/>
            <a:ext cx="16064179" cy="3070858"/>
          </a:xfrm>
        </p:spPr>
        <p:txBody>
          <a:bodyPr anchor="b">
            <a:noAutofit/>
          </a:bodyPr>
          <a:lstStyle>
            <a:lvl1pPr marL="0" indent="0" algn="ctr">
              <a:buNone/>
              <a:defRPr lang="en-US" sz="115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5550946" y="6721570"/>
            <a:ext cx="16064179" cy="13167360"/>
          </a:xfrm>
        </p:spPr>
        <p:txBody>
          <a:bodyPr>
            <a:normAutofit/>
          </a:bodyPr>
          <a:lstStyle>
            <a:lvl1pPr>
              <a:defRPr sz="8600"/>
            </a:lvl1pPr>
            <a:lvl2pPr>
              <a:defRPr sz="8600"/>
            </a:lvl2pPr>
            <a:lvl3pPr>
              <a:defRPr sz="77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22307050" y="3511296"/>
            <a:ext cx="16064179" cy="3070858"/>
          </a:xfrm>
        </p:spPr>
        <p:txBody>
          <a:bodyPr anchor="b">
            <a:noAutofit/>
          </a:bodyPr>
          <a:lstStyle>
            <a:lvl1pPr marL="0" indent="0" algn="ctr">
              <a:buNone/>
              <a:defRPr lang="en-US" sz="115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marL="0" lvl="0" indent="0" algn="ctr" defTabSz="4389120" rtl="0" eaLnBrk="1" latinLnBrk="0" hangingPunct="1">
              <a:spcBef>
                <a:spcPct val="20000"/>
              </a:spcBef>
              <a:spcAft>
                <a:spcPts val="144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22296120" y="6715354"/>
            <a:ext cx="16064179" cy="13167360"/>
          </a:xfrm>
        </p:spPr>
        <p:txBody>
          <a:bodyPr>
            <a:normAutofit/>
          </a:bodyPr>
          <a:lstStyle>
            <a:lvl1pPr>
              <a:defRPr sz="8600"/>
            </a:lvl1pPr>
            <a:lvl2pPr>
              <a:defRPr sz="8600"/>
            </a:lvl2pPr>
            <a:lvl3pPr>
              <a:defRPr sz="77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FD1673E-CD18-41A6-A3A2-378C8CA15F54}" type="datetimeFigureOut">
              <a:rPr lang="en-US" smtClean="0"/>
              <a:pPr/>
              <a:t>5/29/2014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F003AA-FE36-4871-A35B-57DC64FFE966}"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FD1673E-CD18-41A6-A3A2-378C8CA15F54}" type="datetimeFigureOut">
              <a:rPr lang="en-US" smtClean="0"/>
              <a:pPr/>
              <a:t>5/29/2014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F003AA-FE36-4871-A35B-57DC64FFE966}"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D1673E-CD18-41A6-A3A2-378C8CA15F54}" type="datetimeFigureOut">
              <a:rPr lang="en-US" smtClean="0"/>
              <a:pPr/>
              <a:t>5/29/2014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F003AA-FE36-4871-A35B-57DC64FFE966}"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27658" y="10607043"/>
            <a:ext cx="17453208" cy="6040766"/>
          </a:xfrm>
          <a:effectLst/>
        </p:spPr>
        <p:txBody>
          <a:bodyPr anchor="b">
            <a:noAutofit/>
          </a:bodyPr>
          <a:lstStyle>
            <a:lvl1pPr marL="1097280" indent="-1097280" algn="l">
              <a:defRPr sz="134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22048874" y="3511296"/>
            <a:ext cx="19282008" cy="23494704"/>
          </a:xfrm>
        </p:spPr>
        <p:txBody>
          <a:bodyPr anchor="ctr"/>
          <a:lstStyle>
            <a:lvl1pPr>
              <a:defRPr sz="10600"/>
            </a:lvl1pPr>
            <a:lvl2pPr>
              <a:defRPr sz="9600"/>
            </a:lvl2pPr>
            <a:lvl3pPr>
              <a:defRPr sz="8600"/>
            </a:lvl3pPr>
            <a:lvl4pPr>
              <a:defRPr sz="7700"/>
            </a:lvl4pPr>
            <a:lvl5pPr>
              <a:defRPr sz="67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163672" y="16789450"/>
            <a:ext cx="16265568" cy="10269686"/>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D1673E-CD18-41A6-A3A2-378C8CA15F54}" type="datetimeFigureOut">
              <a:rPr lang="en-US" smtClean="0"/>
              <a:pPr/>
              <a:t>5/29/2014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F003AA-FE36-4871-A35B-57DC64FFE966}"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18561216"/>
            <a:ext cx="43891200" cy="14357184"/>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438912" tIns="219456" rIns="438912" bIns="219456" rtlCol="0" anchor="ctr"/>
          <a:lstStyle/>
          <a:p>
            <a:pPr algn="ctr"/>
            <a:endParaRPr lang="en-US"/>
          </a:p>
        </p:txBody>
      </p:sp>
      <p:sp>
        <p:nvSpPr>
          <p:cNvPr id="9" name="Rectangle 8"/>
          <p:cNvSpPr/>
          <p:nvPr/>
        </p:nvSpPr>
        <p:spPr>
          <a:xfrm>
            <a:off x="0" y="0"/>
            <a:ext cx="43891200" cy="18561216"/>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38912" tIns="219456" rIns="438912" bIns="219456" rtlCol="0" anchor="ctr"/>
          <a:lstStyle/>
          <a:p>
            <a:pPr algn="ctr"/>
            <a:endParaRPr lang="en-US" dirty="0"/>
          </a:p>
        </p:txBody>
      </p:sp>
      <p:sp>
        <p:nvSpPr>
          <p:cNvPr id="10" name="Rectangle 9"/>
          <p:cNvSpPr/>
          <p:nvPr/>
        </p:nvSpPr>
        <p:spPr>
          <a:xfrm>
            <a:off x="0" y="12731093"/>
            <a:ext cx="43891200" cy="109728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38912" tIns="219456" rIns="438912" bIns="219456" rtlCol="0" anchor="ctr"/>
          <a:lstStyle/>
          <a:p>
            <a:pPr algn="ctr"/>
            <a:endParaRPr lang="en-US"/>
          </a:p>
        </p:txBody>
      </p:sp>
      <p:sp>
        <p:nvSpPr>
          <p:cNvPr id="11" name="Oval 10"/>
          <p:cNvSpPr/>
          <p:nvPr/>
        </p:nvSpPr>
        <p:spPr>
          <a:xfrm>
            <a:off x="0" y="7680960"/>
            <a:ext cx="43891200" cy="2450592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38912" tIns="219456" rIns="438912" bIns="219456" rtlCol="0" anchor="ctr"/>
          <a:lstStyle/>
          <a:p>
            <a:pPr algn="ctr"/>
            <a:endParaRPr lang="en-US"/>
          </a:p>
        </p:txBody>
      </p:sp>
      <p:sp>
        <p:nvSpPr>
          <p:cNvPr id="3" name="Picture Placeholder 2"/>
          <p:cNvSpPr>
            <a:spLocks noGrp="1"/>
          </p:cNvSpPr>
          <p:nvPr>
            <p:ph type="pic" idx="1"/>
          </p:nvPr>
        </p:nvSpPr>
        <p:spPr>
          <a:xfrm>
            <a:off x="21480840" y="5486400"/>
            <a:ext cx="19751040" cy="15013469"/>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96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smtClean="0"/>
              <a:t>Click icon to add picture</a:t>
            </a:r>
            <a:endParaRPr lang="en-US" dirty="0"/>
          </a:p>
        </p:txBody>
      </p:sp>
      <p:sp>
        <p:nvSpPr>
          <p:cNvPr id="4" name="Text Placeholder 3"/>
          <p:cNvSpPr>
            <a:spLocks noGrp="1"/>
          </p:cNvSpPr>
          <p:nvPr>
            <p:ph type="body" sz="half" idx="2"/>
          </p:nvPr>
        </p:nvSpPr>
        <p:spPr>
          <a:xfrm>
            <a:off x="4213858" y="4850333"/>
            <a:ext cx="17731747" cy="10382496"/>
          </a:xfrm>
        </p:spPr>
        <p:txBody>
          <a:bodyPr anchor="b"/>
          <a:lstStyle>
            <a:lvl1pPr marL="877824" indent="-877824">
              <a:buFont typeface="Georgia" pitchFamily="18" charset="0"/>
              <a:buChar char="*"/>
              <a:defRPr sz="7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D1673E-CD18-41A6-A3A2-378C8CA15F54}" type="datetimeFigureOut">
              <a:rPr lang="en-US" smtClean="0"/>
              <a:pPr/>
              <a:t>5/29/2014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F003AA-FE36-4871-A35B-57DC64FFE966}" type="slidenum">
              <a:rPr lang="en-US" smtClean="0"/>
              <a:pPr/>
              <a:t>‹#›</a:t>
            </a:fld>
            <a:endParaRPr lang="en-US"/>
          </a:p>
        </p:txBody>
      </p:sp>
      <p:sp>
        <p:nvSpPr>
          <p:cNvPr id="2" name="Title 1"/>
          <p:cNvSpPr>
            <a:spLocks noGrp="1"/>
          </p:cNvSpPr>
          <p:nvPr>
            <p:ph type="title"/>
          </p:nvPr>
        </p:nvSpPr>
        <p:spPr>
          <a:xfrm>
            <a:off x="3490887" y="21429221"/>
            <a:ext cx="30640982" cy="5486400"/>
          </a:xfrm>
        </p:spPr>
        <p:txBody>
          <a:bodyPr anchor="b">
            <a:noAutofit/>
          </a:bodyPr>
          <a:lstStyle>
            <a:lvl1pPr algn="l">
              <a:defRPr sz="221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24505920"/>
            <a:ext cx="43891200" cy="84124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438912" tIns="219456" rIns="438912" bIns="219456" rtlCol="0" anchor="ctr"/>
          <a:lstStyle/>
          <a:p>
            <a:pPr algn="ctr"/>
            <a:endParaRPr lang="en-US"/>
          </a:p>
        </p:txBody>
      </p:sp>
      <p:sp>
        <p:nvSpPr>
          <p:cNvPr id="8" name="Rectangle 7"/>
          <p:cNvSpPr/>
          <p:nvPr/>
        </p:nvSpPr>
        <p:spPr>
          <a:xfrm>
            <a:off x="0" y="0"/>
            <a:ext cx="43891200" cy="24505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38912" tIns="219456" rIns="438912" bIns="219456" rtlCol="0" anchor="ctr"/>
          <a:lstStyle/>
          <a:p>
            <a:pPr algn="ctr"/>
            <a:endParaRPr lang="en-US" dirty="0"/>
          </a:p>
        </p:txBody>
      </p:sp>
      <p:sp>
        <p:nvSpPr>
          <p:cNvPr id="9" name="Rectangle 8"/>
          <p:cNvSpPr/>
          <p:nvPr/>
        </p:nvSpPr>
        <p:spPr>
          <a:xfrm>
            <a:off x="0" y="18087859"/>
            <a:ext cx="43891200" cy="109728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38912" tIns="219456" rIns="438912" bIns="219456" rtlCol="0" anchor="ctr"/>
          <a:lstStyle/>
          <a:p>
            <a:pPr algn="ctr"/>
            <a:endParaRPr lang="en-US"/>
          </a:p>
        </p:txBody>
      </p:sp>
      <p:sp>
        <p:nvSpPr>
          <p:cNvPr id="10" name="Oval 9"/>
          <p:cNvSpPr/>
          <p:nvPr/>
        </p:nvSpPr>
        <p:spPr>
          <a:xfrm>
            <a:off x="0" y="7680960"/>
            <a:ext cx="43891200" cy="2450592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38912" tIns="219456" rIns="438912" bIns="219456" rtlCol="0" anchor="ctr"/>
          <a:lstStyle/>
          <a:p>
            <a:pPr algn="ctr"/>
            <a:endParaRPr lang="en-US"/>
          </a:p>
        </p:txBody>
      </p:sp>
      <p:sp>
        <p:nvSpPr>
          <p:cNvPr id="2" name="Title Placeholder 1"/>
          <p:cNvSpPr>
            <a:spLocks noGrp="1"/>
          </p:cNvSpPr>
          <p:nvPr>
            <p:ph type="title"/>
          </p:nvPr>
        </p:nvSpPr>
        <p:spPr>
          <a:xfrm>
            <a:off x="8607790" y="20986406"/>
            <a:ext cx="31260053" cy="5486400"/>
          </a:xfrm>
          <a:prstGeom prst="rect">
            <a:avLst/>
          </a:prstGeom>
          <a:effectLst/>
        </p:spPr>
        <p:txBody>
          <a:bodyPr vert="horz" lIns="438912" tIns="219456" rIns="438912" bIns="219456"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5486400" y="3514848"/>
            <a:ext cx="30723840" cy="16678656"/>
          </a:xfrm>
          <a:prstGeom prst="rect">
            <a:avLst/>
          </a:prstGeom>
        </p:spPr>
        <p:txBody>
          <a:bodyPr vert="horz" lIns="438912" tIns="219456" rIns="438912" bIns="2194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9626560" y="29626562"/>
            <a:ext cx="12070080" cy="1752600"/>
          </a:xfrm>
          <a:prstGeom prst="rect">
            <a:avLst/>
          </a:prstGeom>
        </p:spPr>
        <p:txBody>
          <a:bodyPr vert="horz" lIns="438912" tIns="219456" rIns="438912" bIns="219456" rtlCol="0" anchor="ctr"/>
          <a:lstStyle>
            <a:lvl1pPr algn="r">
              <a:defRPr sz="5300" b="1">
                <a:solidFill>
                  <a:schemeClr val="tx1">
                    <a:lumMod val="50000"/>
                    <a:lumOff val="50000"/>
                  </a:schemeClr>
                </a:solidFill>
              </a:defRPr>
            </a:lvl1pPr>
          </a:lstStyle>
          <a:p>
            <a:fld id="{0FD1673E-CD18-41A6-A3A2-378C8CA15F54}" type="datetimeFigureOut">
              <a:rPr lang="en-US" smtClean="0"/>
              <a:pPr/>
              <a:t>5/29/2014</a:t>
            </a:fld>
            <a:endParaRPr lang="en-US"/>
          </a:p>
        </p:txBody>
      </p:sp>
      <p:sp>
        <p:nvSpPr>
          <p:cNvPr id="5" name="Footer Placeholder 4"/>
          <p:cNvSpPr>
            <a:spLocks noGrp="1"/>
          </p:cNvSpPr>
          <p:nvPr>
            <p:ph type="ftr" sz="quarter" idx="3"/>
          </p:nvPr>
        </p:nvSpPr>
        <p:spPr>
          <a:xfrm>
            <a:off x="2194558" y="29626562"/>
            <a:ext cx="16093445" cy="1752600"/>
          </a:xfrm>
          <a:prstGeom prst="rect">
            <a:avLst/>
          </a:prstGeom>
        </p:spPr>
        <p:txBody>
          <a:bodyPr vert="horz" lIns="438912" tIns="219456" rIns="438912" bIns="219456" rtlCol="0" anchor="ctr"/>
          <a:lstStyle>
            <a:lvl1pPr algn="l">
              <a:defRPr sz="53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8288000" y="29626562"/>
            <a:ext cx="8778240" cy="1752600"/>
          </a:xfrm>
          <a:prstGeom prst="rect">
            <a:avLst/>
          </a:prstGeom>
        </p:spPr>
        <p:txBody>
          <a:bodyPr vert="horz" lIns="438912" tIns="219456" rIns="438912" bIns="219456" rtlCol="0" anchor="ctr"/>
          <a:lstStyle>
            <a:lvl1pPr algn="ctr">
              <a:defRPr sz="5800" b="1">
                <a:solidFill>
                  <a:schemeClr val="tx1">
                    <a:lumMod val="50000"/>
                    <a:lumOff val="50000"/>
                  </a:schemeClr>
                </a:solidFill>
              </a:defRPr>
            </a:lvl1pPr>
          </a:lstStyle>
          <a:p>
            <a:fld id="{01F003AA-FE36-4871-A35B-57DC64FFE96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iming>
    <p:tnLst>
      <p:par>
        <p:cTn id="1" dur="indefinite" restart="never" nodeType="tmRoot"/>
      </p:par>
    </p:tnLst>
  </p:timing>
  <p:txStyles>
    <p:titleStyle>
      <a:lvl1pPr marL="1536192" indent="-1536192" algn="r" defTabSz="4389120" rtl="0" eaLnBrk="1" latinLnBrk="0" hangingPunct="1">
        <a:spcBef>
          <a:spcPct val="0"/>
        </a:spcBef>
        <a:buClr>
          <a:schemeClr val="accent6">
            <a:lumMod val="75000"/>
          </a:schemeClr>
        </a:buClr>
        <a:buSzPct val="128000"/>
        <a:buFont typeface="Georgia" pitchFamily="18" charset="0"/>
        <a:buChar char="*"/>
        <a:defRPr sz="221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097280" indent="-877824" algn="l" defTabSz="4389120" rtl="0" eaLnBrk="1" latinLnBrk="0" hangingPunct="1">
        <a:spcBef>
          <a:spcPct val="20000"/>
        </a:spcBef>
        <a:spcAft>
          <a:spcPts val="1440"/>
        </a:spcAft>
        <a:buClr>
          <a:schemeClr val="accent6">
            <a:lumMod val="75000"/>
          </a:schemeClr>
        </a:buClr>
        <a:buSzPct val="130000"/>
        <a:buFont typeface="Georgia" pitchFamily="18" charset="0"/>
        <a:buChar char="*"/>
        <a:defRPr sz="10600" kern="1200">
          <a:solidFill>
            <a:schemeClr val="tx1">
              <a:lumMod val="75000"/>
              <a:lumOff val="25000"/>
            </a:schemeClr>
          </a:solidFill>
          <a:latin typeface="+mn-lt"/>
          <a:ea typeface="+mn-ea"/>
          <a:cs typeface="+mn-cs"/>
        </a:defRPr>
      </a:lvl1pPr>
      <a:lvl2pPr marL="2633472" indent="-877824" algn="l" defTabSz="4389120" rtl="0" eaLnBrk="1" latinLnBrk="0" hangingPunct="1">
        <a:spcBef>
          <a:spcPct val="20000"/>
        </a:spcBef>
        <a:spcAft>
          <a:spcPts val="1440"/>
        </a:spcAft>
        <a:buClr>
          <a:schemeClr val="accent6">
            <a:lumMod val="75000"/>
          </a:schemeClr>
        </a:buClr>
        <a:buSzPct val="130000"/>
        <a:buFont typeface="Georgia" pitchFamily="18" charset="0"/>
        <a:buChar char="*"/>
        <a:defRPr sz="9600" kern="1200">
          <a:solidFill>
            <a:schemeClr val="tx1">
              <a:lumMod val="75000"/>
              <a:lumOff val="25000"/>
            </a:schemeClr>
          </a:solidFill>
          <a:latin typeface="+mn-lt"/>
          <a:ea typeface="+mn-ea"/>
          <a:cs typeface="+mn-cs"/>
        </a:defRPr>
      </a:lvl2pPr>
      <a:lvl3pPr marL="3950208" indent="-877824" algn="l" defTabSz="4389120" rtl="0" eaLnBrk="1" latinLnBrk="0" hangingPunct="1">
        <a:spcBef>
          <a:spcPct val="20000"/>
        </a:spcBef>
        <a:spcAft>
          <a:spcPts val="1440"/>
        </a:spcAft>
        <a:buClr>
          <a:schemeClr val="accent6">
            <a:lumMod val="75000"/>
          </a:schemeClr>
        </a:buClr>
        <a:buSzPct val="130000"/>
        <a:buFont typeface="Georgia" pitchFamily="18" charset="0"/>
        <a:buChar char="*"/>
        <a:defRPr sz="8600" kern="1200">
          <a:solidFill>
            <a:schemeClr val="tx1">
              <a:lumMod val="75000"/>
              <a:lumOff val="25000"/>
            </a:schemeClr>
          </a:solidFill>
          <a:latin typeface="+mn-lt"/>
          <a:ea typeface="+mn-ea"/>
          <a:cs typeface="+mn-cs"/>
        </a:defRPr>
      </a:lvl3pPr>
      <a:lvl4pPr marL="5266944" indent="-877824" algn="l" defTabSz="4389120" rtl="0" eaLnBrk="1" latinLnBrk="0" hangingPunct="1">
        <a:spcBef>
          <a:spcPct val="20000"/>
        </a:spcBef>
        <a:spcAft>
          <a:spcPts val="1440"/>
        </a:spcAft>
        <a:buClr>
          <a:schemeClr val="accent6">
            <a:lumMod val="75000"/>
          </a:schemeClr>
        </a:buClr>
        <a:buSzPct val="130000"/>
        <a:buFont typeface="Georgia" pitchFamily="18" charset="0"/>
        <a:buChar char="*"/>
        <a:defRPr sz="7700" kern="1200">
          <a:solidFill>
            <a:schemeClr val="tx1">
              <a:lumMod val="75000"/>
              <a:lumOff val="25000"/>
            </a:schemeClr>
          </a:solidFill>
          <a:latin typeface="+mn-lt"/>
          <a:ea typeface="+mn-ea"/>
          <a:cs typeface="+mn-cs"/>
        </a:defRPr>
      </a:lvl4pPr>
      <a:lvl5pPr marL="6671462" indent="-877824" algn="l" defTabSz="4389120" rtl="0" eaLnBrk="1" latinLnBrk="0" hangingPunct="1">
        <a:spcBef>
          <a:spcPct val="20000"/>
        </a:spcBef>
        <a:spcAft>
          <a:spcPts val="1440"/>
        </a:spcAft>
        <a:buClr>
          <a:schemeClr val="accent6">
            <a:lumMod val="75000"/>
          </a:schemeClr>
        </a:buClr>
        <a:buSzPct val="130000"/>
        <a:buFont typeface="Georgia" pitchFamily="18" charset="0"/>
        <a:buChar char="*"/>
        <a:defRPr sz="6700" kern="1200">
          <a:solidFill>
            <a:schemeClr val="tx1">
              <a:lumMod val="75000"/>
              <a:lumOff val="25000"/>
            </a:schemeClr>
          </a:solidFill>
          <a:latin typeface="+mn-lt"/>
          <a:ea typeface="+mn-ea"/>
          <a:cs typeface="+mn-cs"/>
        </a:defRPr>
      </a:lvl5pPr>
      <a:lvl6pPr marL="7988198" indent="-877824" algn="l" defTabSz="4389120" rtl="0" eaLnBrk="1" latinLnBrk="0" hangingPunct="1">
        <a:spcBef>
          <a:spcPct val="20000"/>
        </a:spcBef>
        <a:spcAft>
          <a:spcPts val="1440"/>
        </a:spcAft>
        <a:buClr>
          <a:schemeClr val="accent6">
            <a:lumMod val="75000"/>
          </a:schemeClr>
        </a:buClr>
        <a:buSzPct val="130000"/>
        <a:buFont typeface="Georgia" pitchFamily="18" charset="0"/>
        <a:buChar char="*"/>
        <a:defRPr sz="6700" kern="1200">
          <a:solidFill>
            <a:schemeClr val="tx1">
              <a:lumMod val="75000"/>
              <a:lumOff val="25000"/>
            </a:schemeClr>
          </a:solidFill>
          <a:latin typeface="+mn-lt"/>
          <a:ea typeface="+mn-ea"/>
          <a:cs typeface="+mn-cs"/>
        </a:defRPr>
      </a:lvl6pPr>
      <a:lvl7pPr marL="9436608" indent="-877824" algn="l" defTabSz="4389120" rtl="0" eaLnBrk="1" latinLnBrk="0" hangingPunct="1">
        <a:spcBef>
          <a:spcPct val="20000"/>
        </a:spcBef>
        <a:spcAft>
          <a:spcPts val="1440"/>
        </a:spcAft>
        <a:buClr>
          <a:schemeClr val="accent6">
            <a:lumMod val="75000"/>
          </a:schemeClr>
        </a:buClr>
        <a:buSzPct val="130000"/>
        <a:buFont typeface="Georgia" pitchFamily="18" charset="0"/>
        <a:buChar char="*"/>
        <a:defRPr sz="6700" kern="1200">
          <a:solidFill>
            <a:schemeClr val="tx1">
              <a:lumMod val="75000"/>
              <a:lumOff val="25000"/>
            </a:schemeClr>
          </a:solidFill>
          <a:latin typeface="+mn-lt"/>
          <a:ea typeface="+mn-ea"/>
          <a:cs typeface="+mn-cs"/>
        </a:defRPr>
      </a:lvl7pPr>
      <a:lvl8pPr marL="10972800" indent="-877824" algn="l" defTabSz="4389120" rtl="0" eaLnBrk="1" latinLnBrk="0" hangingPunct="1">
        <a:spcBef>
          <a:spcPct val="20000"/>
        </a:spcBef>
        <a:spcAft>
          <a:spcPts val="1440"/>
        </a:spcAft>
        <a:buClr>
          <a:schemeClr val="accent6">
            <a:lumMod val="75000"/>
          </a:schemeClr>
        </a:buClr>
        <a:buSzPct val="130000"/>
        <a:buFont typeface="Georgia" pitchFamily="18" charset="0"/>
        <a:buChar char="*"/>
        <a:defRPr sz="6700" kern="1200">
          <a:solidFill>
            <a:schemeClr val="tx1">
              <a:lumMod val="75000"/>
              <a:lumOff val="25000"/>
            </a:schemeClr>
          </a:solidFill>
          <a:latin typeface="+mn-lt"/>
          <a:ea typeface="+mn-ea"/>
          <a:cs typeface="+mn-cs"/>
        </a:defRPr>
      </a:lvl8pPr>
      <a:lvl9pPr marL="12421210" indent="-877824" algn="l" defTabSz="4389120" rtl="0" eaLnBrk="1" latinLnBrk="0" hangingPunct="1">
        <a:spcBef>
          <a:spcPct val="20000"/>
        </a:spcBef>
        <a:spcAft>
          <a:spcPts val="1440"/>
        </a:spcAft>
        <a:buClr>
          <a:schemeClr val="accent6">
            <a:lumMod val="75000"/>
          </a:schemeClr>
        </a:buClr>
        <a:buSzPct val="130000"/>
        <a:buFont typeface="Georgia" pitchFamily="18" charset="0"/>
        <a:buChar char="*"/>
        <a:defRPr sz="6700" kern="1200">
          <a:solidFill>
            <a:schemeClr val="tx1">
              <a:lumMod val="75000"/>
              <a:lumOff val="25000"/>
            </a:schemeClr>
          </a:solidFill>
          <a:latin typeface="+mn-lt"/>
          <a:ea typeface="+mn-ea"/>
          <a:cs typeface="+mn-cs"/>
        </a:defRPr>
      </a:lvl9pPr>
    </p:bodyStyle>
    <p:other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hdphoto" Target="../media/hdphoto1.wdp"/><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duotone>
              <a:schemeClr val="accent1">
                <a:shade val="45000"/>
                <a:satMod val="135000"/>
              </a:schemeClr>
              <a:prstClr val="white"/>
            </a:duotone>
            <a:extLst>
              <a:ext uri="{BEBA8EAE-BF5A-486C-A8C5-ECC9F3942E4B}">
                <a14:imgProps xmlns:a14="http://schemas.microsoft.com/office/drawing/2010/main" xmlns="">
                  <a14:imgLayer r:embed="rId3">
                    <a14:imgEffect>
                      <a14:artisticTexturizer/>
                    </a14:imgEffect>
                  </a14:imgLayer>
                </a14:imgProps>
              </a:ext>
              <a:ext uri="{28A0092B-C50C-407E-A947-70E740481C1C}">
                <a14:useLocalDpi xmlns:a14="http://schemas.microsoft.com/office/drawing/2010/main" xmlns="" val="0"/>
              </a:ext>
            </a:extLst>
          </a:blip>
          <a:srcRect t="10172" r="5112" b="9578"/>
          <a:stretch/>
        </p:blipFill>
        <p:spPr bwMode="auto">
          <a:xfrm>
            <a:off x="12117106" y="209551"/>
            <a:ext cx="18953443" cy="7063608"/>
          </a:xfrm>
          <a:prstGeom prst="rect">
            <a:avLst/>
          </a:prstGeom>
          <a:noFill/>
          <a:ln>
            <a:noFill/>
          </a:ln>
          <a:effectLst>
            <a:glow rad="787400">
              <a:schemeClr val="accent2">
                <a:satMod val="175000"/>
                <a:alpha val="11000"/>
              </a:schemeClr>
            </a:glow>
            <a:outerShdw dir="2700000" algn="ctr" rotWithShape="0">
              <a:schemeClr val="accent1"/>
            </a:outerShdw>
          </a:effectLst>
          <a:extLst>
            <a:ext uri="{909E8E84-426E-40DD-AFC4-6F175D3DCCD1}">
              <a14:hiddenFill xmlns:a14="http://schemas.microsoft.com/office/drawing/2010/main" xmlns="">
                <a:solidFill>
                  <a:schemeClr val="folHlink"/>
                </a:solidFill>
              </a14:hiddenFill>
            </a:ext>
            <a:ext uri="{91240B29-F687-4F45-9708-019B960494DF}">
              <a14:hiddenLine xmlns:a14="http://schemas.microsoft.com/office/drawing/2010/main" xmlns="" w="9525" cap="flat">
                <a:solidFill>
                  <a:schemeClr val="bg1"/>
                </a:solidFill>
                <a:miter lim="800000"/>
                <a:headEnd/>
                <a:tailEnd/>
              </a14:hiddenLine>
            </a:ext>
          </a:extLst>
        </p:spPr>
      </p:pic>
      <p:sp>
        <p:nvSpPr>
          <p:cNvPr id="4" name="TextBox 3"/>
          <p:cNvSpPr txBox="1"/>
          <p:nvPr/>
        </p:nvSpPr>
        <p:spPr>
          <a:xfrm>
            <a:off x="762001" y="3278296"/>
            <a:ext cx="10591800" cy="16907320"/>
          </a:xfrm>
          <a:prstGeom prst="rect">
            <a:avLst/>
          </a:prstGeom>
          <a:noFill/>
        </p:spPr>
        <p:txBody>
          <a:bodyPr wrap="square" lIns="147451" tIns="73723" rIns="147451" bIns="73723" rtlCol="0">
            <a:spAutoFit/>
          </a:bodyPr>
          <a:lstStyle/>
          <a:p>
            <a:pPr algn="ctr"/>
            <a:r>
              <a:rPr lang="en-US" sz="5800" dirty="0"/>
              <a:t>Abstract</a:t>
            </a:r>
          </a:p>
          <a:p>
            <a:endParaRPr lang="en-US" sz="4300" dirty="0"/>
          </a:p>
          <a:p>
            <a:r>
              <a:rPr lang="en-US" sz="3800" dirty="0"/>
              <a:t>The Advanced Aviation Analytics Institute for Research (A³IR- CORE), a University-level Center of Research Excellence that resides in the Department of Aviation Technology, is focused on the dual mission of solving industry problems and providing educational experiences for students by actively involving both graduate and undergraduate student researchers working closely with faculty mentors in a highly-collaborative multidisciplinary environment.  The Center is sponsored by industry partners, and a portion of the research performed is done so in conjunction with those partners.  The research agenda of the Center is concentrated primarily in the area of operational assessment and improvement of the aviation enterprise.  This work is accomplished through three divisions: an internal division which works with the Aviation Technology Department’s flight and maintenance operations, an external division working with industry sponsors, and a scholarship division which disseminates the research of the first two divisions through internationally-recognized conferences and peer-reviewed scholarly journals. </a:t>
            </a:r>
          </a:p>
        </p:txBody>
      </p:sp>
      <p:sp>
        <p:nvSpPr>
          <p:cNvPr id="7" name="TextBox 6"/>
          <p:cNvSpPr txBox="1"/>
          <p:nvPr/>
        </p:nvSpPr>
        <p:spPr>
          <a:xfrm>
            <a:off x="10990135" y="24681230"/>
            <a:ext cx="11253653" cy="2457240"/>
          </a:xfrm>
          <a:prstGeom prst="rect">
            <a:avLst/>
          </a:prstGeom>
          <a:noFill/>
        </p:spPr>
        <p:txBody>
          <a:bodyPr wrap="square" lIns="147451" tIns="73723" rIns="147451" bIns="73723" rtlCol="0">
            <a:spAutoFit/>
          </a:bodyPr>
          <a:lstStyle/>
          <a:p>
            <a:pPr algn="ctr"/>
            <a:r>
              <a:rPr lang="en-US" sz="5800" dirty="0"/>
              <a:t>Organizational Structure</a:t>
            </a:r>
          </a:p>
          <a:p>
            <a:endParaRPr lang="en-US" sz="4300" dirty="0"/>
          </a:p>
          <a:p>
            <a:endParaRPr lang="en-US" sz="4300" dirty="0"/>
          </a:p>
        </p:txBody>
      </p:sp>
      <p:sp>
        <p:nvSpPr>
          <p:cNvPr id="9" name="TextBox 8"/>
          <p:cNvSpPr txBox="1"/>
          <p:nvPr/>
        </p:nvSpPr>
        <p:spPr>
          <a:xfrm>
            <a:off x="32467114" y="1371600"/>
            <a:ext cx="11110674" cy="17707539"/>
          </a:xfrm>
          <a:prstGeom prst="rect">
            <a:avLst/>
          </a:prstGeom>
          <a:noFill/>
        </p:spPr>
        <p:txBody>
          <a:bodyPr wrap="square" lIns="147451" tIns="73723" rIns="147451" bIns="73723" rtlCol="0">
            <a:spAutoFit/>
          </a:bodyPr>
          <a:lstStyle/>
          <a:p>
            <a:pPr algn="ctr"/>
            <a:r>
              <a:rPr lang="en-US" sz="5800" dirty="0"/>
              <a:t>Current Research</a:t>
            </a:r>
          </a:p>
          <a:p>
            <a:endParaRPr lang="en-US" sz="3800" dirty="0"/>
          </a:p>
          <a:p>
            <a:r>
              <a:rPr lang="en-US" sz="3800" b="1" dirty="0" smtClean="0"/>
              <a:t>Applied </a:t>
            </a:r>
            <a:r>
              <a:rPr lang="en-US" sz="3800" b="1" dirty="0"/>
              <a:t>External Research</a:t>
            </a:r>
          </a:p>
          <a:p>
            <a:pPr marL="575981" indent="-575981">
              <a:buFont typeface="Arial" panose="020B0604020202020204" pitchFamily="34" charset="0"/>
              <a:buChar char="•"/>
            </a:pPr>
            <a:r>
              <a:rPr lang="en-US" sz="3600" dirty="0"/>
              <a:t>United </a:t>
            </a:r>
            <a:r>
              <a:rPr lang="en-US" sz="3600" dirty="0" smtClean="0"/>
              <a:t>Airlines</a:t>
            </a:r>
          </a:p>
          <a:p>
            <a:pPr marL="1193800" lvl="1"/>
            <a:r>
              <a:rPr lang="en-US" sz="3400" dirty="0" smtClean="0"/>
              <a:t>United Airlines has partnered with Purdue to work on projects regarding Resource </a:t>
            </a:r>
            <a:r>
              <a:rPr lang="en-US" sz="3400" dirty="0"/>
              <a:t>Optimization and </a:t>
            </a:r>
            <a:r>
              <a:rPr lang="en-US" sz="3400" dirty="0" smtClean="0"/>
              <a:t>Planning. Some of the work included developing dynamic staffing models for overtime, cargo running, and baggage service office operations. Both undergraduate and graduate students have visited United’s hubs to gather observations and data </a:t>
            </a:r>
            <a:r>
              <a:rPr lang="en-US" sz="3400" dirty="0" smtClean="0"/>
              <a:t>needed and </a:t>
            </a:r>
            <a:r>
              <a:rPr lang="en-US" sz="3400" dirty="0" smtClean="0"/>
              <a:t>deliver presentations. </a:t>
            </a:r>
          </a:p>
          <a:p>
            <a:pPr marL="1193800" lvl="1"/>
            <a:endParaRPr lang="en-US" sz="3400" dirty="0" smtClean="0"/>
          </a:p>
          <a:p>
            <a:pPr marL="1193800" lvl="1"/>
            <a:endParaRPr lang="en-US" sz="3400" dirty="0" smtClean="0"/>
          </a:p>
          <a:p>
            <a:pPr marL="1193800" lvl="1"/>
            <a:endParaRPr lang="en-US" sz="3400" dirty="0"/>
          </a:p>
          <a:p>
            <a:pPr marL="1193800" lvl="1"/>
            <a:endParaRPr lang="en-US" sz="3400" dirty="0" smtClean="0"/>
          </a:p>
          <a:p>
            <a:pPr marL="575981" indent="-575981">
              <a:buFont typeface="Arial" panose="020B0604020202020204" pitchFamily="34" charset="0"/>
              <a:buChar char="•"/>
            </a:pPr>
            <a:r>
              <a:rPr lang="en-US" sz="3600" dirty="0" smtClean="0"/>
              <a:t>Delta </a:t>
            </a:r>
            <a:r>
              <a:rPr lang="en-US" sz="3600" dirty="0"/>
              <a:t>Airlines</a:t>
            </a:r>
          </a:p>
          <a:p>
            <a:pPr marL="1190625" lvl="1"/>
            <a:r>
              <a:rPr lang="en-US" sz="3400" dirty="0" smtClean="0"/>
              <a:t>Delta Air Lines has launched </a:t>
            </a:r>
            <a:r>
              <a:rPr lang="en-US" sz="3400" dirty="0"/>
              <a:t>a Human Factors Sustainability Initiative and partnered with Purdue University for access to research and data analysis. The project involves investigating impacts of safety from a human factors perspective in Delta's Line Maintenance division. Data is gathered from existing databases and reports. Graduate and undergraduate students also visit Delta's hub stations to carry out observations and surveys of line maintenance employees.</a:t>
            </a:r>
          </a:p>
          <a:p>
            <a:pPr marL="2682389" lvl="1" indent="-575981">
              <a:buFont typeface="Arial" panose="020B0604020202020204" pitchFamily="34" charset="0"/>
              <a:buChar char="•"/>
            </a:pPr>
            <a:endParaRPr lang="en-US" sz="3800" dirty="0"/>
          </a:p>
          <a:p>
            <a:pPr marL="2682389" lvl="1" indent="-575981">
              <a:buFont typeface="Arial" panose="020B0604020202020204" pitchFamily="34" charset="0"/>
              <a:buChar char="•"/>
            </a:pPr>
            <a:endParaRPr lang="en-US" sz="3800" dirty="0"/>
          </a:p>
          <a:p>
            <a:endParaRPr lang="en-US" sz="4300" dirty="0"/>
          </a:p>
        </p:txBody>
      </p:sp>
      <p:sp>
        <p:nvSpPr>
          <p:cNvPr id="8" name="TextBox 7"/>
          <p:cNvSpPr txBox="1"/>
          <p:nvPr/>
        </p:nvSpPr>
        <p:spPr>
          <a:xfrm>
            <a:off x="32467114" y="20917226"/>
            <a:ext cx="11110674" cy="10382457"/>
          </a:xfrm>
          <a:prstGeom prst="rect">
            <a:avLst/>
          </a:prstGeom>
          <a:noFill/>
        </p:spPr>
        <p:txBody>
          <a:bodyPr wrap="square" lIns="147451" tIns="73723" rIns="147451" bIns="73723" rtlCol="0">
            <a:spAutoFit/>
          </a:bodyPr>
          <a:lstStyle/>
          <a:p>
            <a:pPr algn="ctr"/>
            <a:r>
              <a:rPr lang="en-US" sz="5800" dirty="0"/>
              <a:t>Flagship Functions</a:t>
            </a:r>
          </a:p>
          <a:p>
            <a:endParaRPr lang="en-US" sz="2900" dirty="0"/>
          </a:p>
          <a:p>
            <a:pPr marL="575981" indent="-575981">
              <a:buFont typeface="Arial" panose="020B0604020202020204" pitchFamily="34" charset="0"/>
              <a:buChar char="•"/>
            </a:pPr>
            <a:r>
              <a:rPr lang="en-US" sz="3400" dirty="0"/>
              <a:t>Cultivate undergraduate research by facilitating teams composed of faculty mentors working alongside graduate and undergraduate students </a:t>
            </a:r>
          </a:p>
          <a:p>
            <a:pPr marL="575981" indent="-575981">
              <a:buFont typeface="Arial" panose="020B0604020202020204" pitchFamily="34" charset="0"/>
              <a:buChar char="•"/>
            </a:pPr>
            <a:r>
              <a:rPr lang="en-US" sz="3400" dirty="0"/>
              <a:t>Offer graduate students opportunities to lead research teams</a:t>
            </a:r>
          </a:p>
          <a:p>
            <a:pPr marL="575981" indent="-575981">
              <a:buFont typeface="Arial" panose="020B0604020202020204" pitchFamily="34" charset="0"/>
              <a:buChar char="•"/>
            </a:pPr>
            <a:r>
              <a:rPr lang="en-US" sz="3400" dirty="0"/>
              <a:t>Explore new and emerging research methodologies and apply those methods to existing and innovative research ideas</a:t>
            </a:r>
          </a:p>
          <a:p>
            <a:pPr marL="575981" indent="-575981">
              <a:buFont typeface="Arial" panose="020B0604020202020204" pitchFamily="34" charset="0"/>
              <a:buChar char="•"/>
            </a:pPr>
            <a:r>
              <a:rPr lang="en-US" sz="3400" dirty="0"/>
              <a:t>Contribute to Purdue e-Pubs, a subsidiary of Purdue University Libraries</a:t>
            </a:r>
          </a:p>
          <a:p>
            <a:pPr marL="2682389" lvl="1" indent="-575981">
              <a:buFont typeface="Arial" panose="020B0604020202020204" pitchFamily="34" charset="0"/>
              <a:buChar char="•"/>
            </a:pPr>
            <a:r>
              <a:rPr lang="en-US" sz="3400" dirty="0"/>
              <a:t>Open access publishing</a:t>
            </a:r>
          </a:p>
          <a:p>
            <a:pPr marL="575981" indent="-575981">
              <a:buFont typeface="Arial" panose="020B0604020202020204" pitchFamily="34" charset="0"/>
              <a:buChar char="•"/>
            </a:pPr>
            <a:r>
              <a:rPr lang="en-US" sz="3400" dirty="0"/>
              <a:t>Contribute to Journal of Aviation Technology and Engineering (JATE) </a:t>
            </a:r>
          </a:p>
          <a:p>
            <a:pPr marL="2682389" lvl="1" indent="-575981">
              <a:buFont typeface="Arial" panose="020B0604020202020204" pitchFamily="34" charset="0"/>
              <a:buChar char="•"/>
            </a:pPr>
            <a:r>
              <a:rPr lang="en-US" sz="3400" dirty="0"/>
              <a:t>Double-blind, peer- reviewed journal published biannually</a:t>
            </a:r>
          </a:p>
          <a:p>
            <a:pPr marL="2682389" lvl="1" indent="-575981">
              <a:buFont typeface="Arial" panose="020B0604020202020204" pitchFamily="34" charset="0"/>
              <a:buChar char="•"/>
            </a:pPr>
            <a:r>
              <a:rPr lang="en-US" sz="3400" dirty="0"/>
              <a:t>Promotes the bridging of aviation technology and engineering</a:t>
            </a:r>
          </a:p>
        </p:txBody>
      </p:sp>
      <p:grpSp>
        <p:nvGrpSpPr>
          <p:cNvPr id="2" name="Group 1"/>
          <p:cNvGrpSpPr/>
          <p:nvPr/>
        </p:nvGrpSpPr>
        <p:grpSpPr>
          <a:xfrm>
            <a:off x="12559799" y="26012861"/>
            <a:ext cx="8736512" cy="6161842"/>
            <a:chOff x="20906502" y="29935527"/>
            <a:chExt cx="11554698" cy="4049673"/>
          </a:xfrm>
        </p:grpSpPr>
        <p:sp>
          <p:nvSpPr>
            <p:cNvPr id="11" name="Rectangle 10"/>
            <p:cNvSpPr/>
            <p:nvPr/>
          </p:nvSpPr>
          <p:spPr>
            <a:xfrm>
              <a:off x="25080442" y="29935527"/>
              <a:ext cx="1737360" cy="914400"/>
            </a:xfrm>
            <a:prstGeom prst="rect">
              <a:avLst/>
            </a:prstGeom>
            <a:solidFill>
              <a:srgbClr val="A21B1C"/>
            </a:solidFill>
            <a:ln>
              <a:solidFill>
                <a:srgbClr val="334876"/>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TextBox 11"/>
            <p:cNvSpPr txBox="1"/>
            <p:nvPr/>
          </p:nvSpPr>
          <p:spPr>
            <a:xfrm>
              <a:off x="25080444" y="30224407"/>
              <a:ext cx="1738647" cy="424780"/>
            </a:xfrm>
            <a:prstGeom prst="rect">
              <a:avLst/>
            </a:prstGeom>
            <a:noFill/>
          </p:spPr>
          <p:txBody>
            <a:bodyPr wrap="square" rtlCol="0">
              <a:spAutoFit/>
            </a:bodyPr>
            <a:lstStyle/>
            <a:p>
              <a:pPr algn="ctr"/>
              <a:r>
                <a:rPr lang="en-US" sz="1800" dirty="0">
                  <a:solidFill>
                    <a:schemeClr val="bg1"/>
                  </a:solidFill>
                  <a:latin typeface="Times New Roman" panose="02020603050405020304" pitchFamily="18" charset="0"/>
                  <a:cs typeface="Times New Roman" panose="02020603050405020304" pitchFamily="18" charset="0"/>
                </a:rPr>
                <a:t>A</a:t>
              </a:r>
              <a:r>
                <a:rPr lang="en-US" sz="1800" baseline="30000" dirty="0">
                  <a:solidFill>
                    <a:schemeClr val="bg1"/>
                  </a:solidFill>
                  <a:latin typeface="Times New Roman" panose="02020603050405020304" pitchFamily="18" charset="0"/>
                  <a:cs typeface="Times New Roman" panose="02020603050405020304" pitchFamily="18" charset="0"/>
                </a:rPr>
                <a:t>3</a:t>
              </a:r>
              <a:r>
                <a:rPr lang="en-US" sz="1800" dirty="0">
                  <a:solidFill>
                    <a:schemeClr val="bg1"/>
                  </a:solidFill>
                  <a:latin typeface="Times New Roman" panose="02020603050405020304" pitchFamily="18" charset="0"/>
                  <a:cs typeface="Times New Roman" panose="02020603050405020304" pitchFamily="18" charset="0"/>
                </a:rPr>
                <a:t>IR-CORE</a:t>
              </a:r>
              <a:endParaRPr lang="en-US" sz="1800" dirty="0"/>
            </a:p>
          </p:txBody>
        </p:sp>
        <p:sp>
          <p:nvSpPr>
            <p:cNvPr id="13" name="Rectangle 12"/>
            <p:cNvSpPr/>
            <p:nvPr/>
          </p:nvSpPr>
          <p:spPr>
            <a:xfrm>
              <a:off x="20913751" y="31343470"/>
              <a:ext cx="1737360" cy="914400"/>
            </a:xfrm>
            <a:prstGeom prst="rect">
              <a:avLst/>
            </a:prstGeom>
            <a:solidFill>
              <a:srgbClr val="A21B1C"/>
            </a:solidFill>
            <a:ln>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 name="Rectangle 13"/>
            <p:cNvSpPr/>
            <p:nvPr/>
          </p:nvSpPr>
          <p:spPr>
            <a:xfrm>
              <a:off x="25081086" y="31342017"/>
              <a:ext cx="1737360" cy="914400"/>
            </a:xfrm>
            <a:prstGeom prst="rect">
              <a:avLst/>
            </a:prstGeom>
            <a:solidFill>
              <a:srgbClr val="A21B1C"/>
            </a:solidFill>
            <a:ln>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Times New Roman" panose="02020603050405020304" pitchFamily="18" charset="0"/>
                <a:cs typeface="Times New Roman" panose="02020603050405020304" pitchFamily="18" charset="0"/>
              </a:endParaRPr>
            </a:p>
          </p:txBody>
        </p:sp>
        <p:sp>
          <p:nvSpPr>
            <p:cNvPr id="15" name="Rectangle 14"/>
            <p:cNvSpPr/>
            <p:nvPr/>
          </p:nvSpPr>
          <p:spPr>
            <a:xfrm>
              <a:off x="29465314" y="31342017"/>
              <a:ext cx="1737360" cy="914400"/>
            </a:xfrm>
            <a:prstGeom prst="rect">
              <a:avLst/>
            </a:prstGeom>
            <a:solidFill>
              <a:srgbClr val="A21B1C"/>
            </a:solidFill>
            <a:ln>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latin typeface="Times New Roman" panose="02020603050405020304" pitchFamily="18" charset="0"/>
                  <a:cs typeface="Times New Roman" panose="02020603050405020304" pitchFamily="18" charset="0"/>
                </a:rPr>
                <a:t>Scholarship</a:t>
              </a:r>
            </a:p>
          </p:txBody>
        </p:sp>
        <p:sp>
          <p:nvSpPr>
            <p:cNvPr id="16" name="Rectangle 15"/>
            <p:cNvSpPr/>
            <p:nvPr/>
          </p:nvSpPr>
          <p:spPr>
            <a:xfrm>
              <a:off x="20906502" y="33066251"/>
              <a:ext cx="1737360" cy="914400"/>
            </a:xfrm>
            <a:prstGeom prst="rect">
              <a:avLst/>
            </a:prstGeom>
            <a:solidFill>
              <a:srgbClr val="A21B1C"/>
            </a:solidFill>
            <a:ln>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Rectangle 16"/>
            <p:cNvSpPr/>
            <p:nvPr/>
          </p:nvSpPr>
          <p:spPr>
            <a:xfrm>
              <a:off x="23769548" y="33066251"/>
              <a:ext cx="1737360" cy="914400"/>
            </a:xfrm>
            <a:prstGeom prst="rect">
              <a:avLst/>
            </a:prstGeom>
            <a:solidFill>
              <a:srgbClr val="A21B1C"/>
            </a:solidFill>
            <a:ln>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8" name="Rectangle 17"/>
            <p:cNvSpPr/>
            <p:nvPr/>
          </p:nvSpPr>
          <p:spPr>
            <a:xfrm>
              <a:off x="26272407" y="33066251"/>
              <a:ext cx="1737360" cy="914400"/>
            </a:xfrm>
            <a:prstGeom prst="rect">
              <a:avLst/>
            </a:prstGeom>
            <a:solidFill>
              <a:srgbClr val="A21B1C"/>
            </a:solidFill>
            <a:ln>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 name="Rectangle 18"/>
            <p:cNvSpPr/>
            <p:nvPr/>
          </p:nvSpPr>
          <p:spPr>
            <a:xfrm>
              <a:off x="28596634" y="33070800"/>
              <a:ext cx="1737360" cy="914400"/>
            </a:xfrm>
            <a:prstGeom prst="rect">
              <a:avLst/>
            </a:prstGeom>
            <a:solidFill>
              <a:srgbClr val="A21B1C"/>
            </a:solidFill>
            <a:ln>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0" name="Rectangle 19"/>
            <p:cNvSpPr/>
            <p:nvPr/>
          </p:nvSpPr>
          <p:spPr>
            <a:xfrm>
              <a:off x="30614264" y="33066251"/>
              <a:ext cx="1737360" cy="914400"/>
            </a:xfrm>
            <a:prstGeom prst="rect">
              <a:avLst/>
            </a:prstGeom>
            <a:solidFill>
              <a:srgbClr val="A21B1C"/>
            </a:solidFill>
            <a:ln>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1" name="TextBox 20"/>
            <p:cNvSpPr txBox="1"/>
            <p:nvPr/>
          </p:nvSpPr>
          <p:spPr>
            <a:xfrm>
              <a:off x="25153999" y="31445880"/>
              <a:ext cx="1602378" cy="606829"/>
            </a:xfrm>
            <a:prstGeom prst="rect">
              <a:avLst/>
            </a:prstGeom>
            <a:noFill/>
          </p:spPr>
          <p:txBody>
            <a:bodyPr wrap="square" rtlCol="0">
              <a:spAutoFit/>
            </a:bodyPr>
            <a:lstStyle/>
            <a:p>
              <a:pPr algn="ctr"/>
              <a:r>
                <a:rPr lang="en-US" sz="1800" dirty="0">
                  <a:solidFill>
                    <a:schemeClr val="bg1"/>
                  </a:solidFill>
                  <a:latin typeface="Times New Roman" panose="02020603050405020304" pitchFamily="18" charset="0"/>
                  <a:cs typeface="Times New Roman" panose="02020603050405020304" pitchFamily="18" charset="0"/>
                </a:rPr>
                <a:t>Applied External Research</a:t>
              </a:r>
            </a:p>
          </p:txBody>
        </p:sp>
        <p:sp>
          <p:nvSpPr>
            <p:cNvPr id="22" name="TextBox 21"/>
            <p:cNvSpPr txBox="1"/>
            <p:nvPr/>
          </p:nvSpPr>
          <p:spPr>
            <a:xfrm>
              <a:off x="21048733" y="31450355"/>
              <a:ext cx="1527794" cy="606829"/>
            </a:xfrm>
            <a:prstGeom prst="rect">
              <a:avLst/>
            </a:prstGeom>
            <a:noFill/>
          </p:spPr>
          <p:txBody>
            <a:bodyPr wrap="square" rtlCol="0">
              <a:spAutoFit/>
            </a:bodyPr>
            <a:lstStyle/>
            <a:p>
              <a:pPr algn="ctr"/>
              <a:r>
                <a:rPr lang="en-US" sz="1800" dirty="0">
                  <a:solidFill>
                    <a:schemeClr val="bg1"/>
                  </a:solidFill>
                  <a:latin typeface="Times New Roman" panose="02020603050405020304" pitchFamily="18" charset="0"/>
                  <a:cs typeface="Times New Roman" panose="02020603050405020304" pitchFamily="18" charset="0"/>
                </a:rPr>
                <a:t>Applied Internal Research</a:t>
              </a:r>
            </a:p>
          </p:txBody>
        </p:sp>
        <p:sp>
          <p:nvSpPr>
            <p:cNvPr id="23" name="TextBox 22"/>
            <p:cNvSpPr txBox="1"/>
            <p:nvPr/>
          </p:nvSpPr>
          <p:spPr>
            <a:xfrm>
              <a:off x="20906502" y="33155684"/>
              <a:ext cx="1737362" cy="788878"/>
            </a:xfrm>
            <a:prstGeom prst="rect">
              <a:avLst/>
            </a:prstGeom>
            <a:noFill/>
          </p:spPr>
          <p:txBody>
            <a:bodyPr wrap="square" rtlCol="0">
              <a:spAutoFit/>
            </a:bodyPr>
            <a:lstStyle/>
            <a:p>
              <a:pPr algn="ctr"/>
              <a:r>
                <a:rPr lang="en-US" sz="1800" dirty="0">
                  <a:solidFill>
                    <a:schemeClr val="bg1"/>
                  </a:solidFill>
                  <a:latin typeface="Times New Roman" panose="02020603050405020304" pitchFamily="18" charset="0"/>
                  <a:cs typeface="Times New Roman" panose="02020603050405020304" pitchFamily="18" charset="0"/>
                </a:rPr>
                <a:t>Aviation Technology Operations Center</a:t>
              </a:r>
            </a:p>
          </p:txBody>
        </p:sp>
        <p:sp>
          <p:nvSpPr>
            <p:cNvPr id="24" name="TextBox 23"/>
            <p:cNvSpPr txBox="1"/>
            <p:nvPr/>
          </p:nvSpPr>
          <p:spPr>
            <a:xfrm>
              <a:off x="23718867" y="33261842"/>
              <a:ext cx="1811306" cy="424780"/>
            </a:xfrm>
            <a:prstGeom prst="rect">
              <a:avLst/>
            </a:prstGeom>
            <a:noFill/>
          </p:spPr>
          <p:txBody>
            <a:bodyPr wrap="square" rtlCol="0">
              <a:spAutoFit/>
            </a:bodyPr>
            <a:lstStyle/>
            <a:p>
              <a:pPr algn="ctr"/>
              <a:r>
                <a:rPr lang="en-US" sz="1800" dirty="0" smtClean="0">
                  <a:solidFill>
                    <a:schemeClr val="bg1"/>
                  </a:solidFill>
                  <a:latin typeface="Times New Roman" panose="02020603050405020304" pitchFamily="18" charset="0"/>
                  <a:cs typeface="Times New Roman" panose="02020603050405020304" pitchFamily="18" charset="0"/>
                </a:rPr>
                <a:t>Airline Partnerships </a:t>
              </a:r>
              <a:endParaRPr lang="en-US" sz="1800" dirty="0">
                <a:solidFill>
                  <a:schemeClr val="bg1"/>
                </a:solidFill>
                <a:latin typeface="Times New Roman" panose="02020603050405020304" pitchFamily="18" charset="0"/>
                <a:cs typeface="Times New Roman" panose="02020603050405020304" pitchFamily="18" charset="0"/>
              </a:endParaRPr>
            </a:p>
          </p:txBody>
        </p:sp>
        <p:sp>
          <p:nvSpPr>
            <p:cNvPr id="25" name="TextBox 24"/>
            <p:cNvSpPr txBox="1"/>
            <p:nvPr/>
          </p:nvSpPr>
          <p:spPr>
            <a:xfrm>
              <a:off x="26271211" y="33261842"/>
              <a:ext cx="1724834" cy="606829"/>
            </a:xfrm>
            <a:prstGeom prst="rect">
              <a:avLst/>
            </a:prstGeom>
            <a:noFill/>
          </p:spPr>
          <p:txBody>
            <a:bodyPr wrap="square" rtlCol="0">
              <a:spAutoFit/>
            </a:bodyPr>
            <a:lstStyle/>
            <a:p>
              <a:pPr algn="ctr"/>
              <a:r>
                <a:rPr lang="en-US" sz="1800" dirty="0">
                  <a:solidFill>
                    <a:schemeClr val="bg1"/>
                  </a:solidFill>
                  <a:latin typeface="Times New Roman" panose="02020603050405020304" pitchFamily="18" charset="0"/>
                  <a:cs typeface="Times New Roman" panose="02020603050405020304" pitchFamily="18" charset="0"/>
                </a:rPr>
                <a:t>Other Research Projects</a:t>
              </a:r>
            </a:p>
          </p:txBody>
        </p:sp>
        <p:sp>
          <p:nvSpPr>
            <p:cNvPr id="26" name="TextBox 25"/>
            <p:cNvSpPr txBox="1"/>
            <p:nvPr/>
          </p:nvSpPr>
          <p:spPr>
            <a:xfrm>
              <a:off x="28596634" y="33331610"/>
              <a:ext cx="1737362" cy="242732"/>
            </a:xfrm>
            <a:prstGeom prst="rect">
              <a:avLst/>
            </a:prstGeom>
            <a:noFill/>
          </p:spPr>
          <p:txBody>
            <a:bodyPr wrap="square" rtlCol="0">
              <a:spAutoFit/>
            </a:bodyPr>
            <a:lstStyle/>
            <a:p>
              <a:pPr algn="ctr"/>
              <a:r>
                <a:rPr lang="en-US" sz="1800" dirty="0">
                  <a:solidFill>
                    <a:schemeClr val="bg1"/>
                  </a:solidFill>
                  <a:latin typeface="Times New Roman" panose="02020603050405020304" pitchFamily="18" charset="0"/>
                  <a:cs typeface="Times New Roman" panose="02020603050405020304" pitchFamily="18" charset="0"/>
                </a:rPr>
                <a:t>JATE</a:t>
              </a:r>
            </a:p>
          </p:txBody>
        </p:sp>
        <p:sp>
          <p:nvSpPr>
            <p:cNvPr id="27" name="TextBox 26"/>
            <p:cNvSpPr txBox="1"/>
            <p:nvPr/>
          </p:nvSpPr>
          <p:spPr>
            <a:xfrm>
              <a:off x="30723842" y="33327062"/>
              <a:ext cx="1737358" cy="242732"/>
            </a:xfrm>
            <a:prstGeom prst="rect">
              <a:avLst/>
            </a:prstGeom>
            <a:noFill/>
          </p:spPr>
          <p:txBody>
            <a:bodyPr wrap="square" rtlCol="0">
              <a:spAutoFit/>
            </a:bodyPr>
            <a:lstStyle/>
            <a:p>
              <a:pPr algn="ctr"/>
              <a:r>
                <a:rPr lang="en-US" sz="1800" dirty="0">
                  <a:solidFill>
                    <a:schemeClr val="bg1"/>
                  </a:solidFill>
                  <a:latin typeface="Times New Roman" panose="02020603050405020304" pitchFamily="18" charset="0"/>
                  <a:cs typeface="Times New Roman" panose="02020603050405020304" pitchFamily="18" charset="0"/>
                </a:rPr>
                <a:t>E-Pubs</a:t>
              </a:r>
            </a:p>
          </p:txBody>
        </p:sp>
        <p:cxnSp>
          <p:nvCxnSpPr>
            <p:cNvPr id="28" name="Straight Connector 27"/>
            <p:cNvCxnSpPr>
              <a:endCxn id="14" idx="0"/>
            </p:cNvCxnSpPr>
            <p:nvPr/>
          </p:nvCxnSpPr>
          <p:spPr>
            <a:xfrm flipH="1">
              <a:off x="25949766" y="30849927"/>
              <a:ext cx="5420" cy="492090"/>
            </a:xfrm>
            <a:prstGeom prst="line">
              <a:avLst/>
            </a:prstGeom>
            <a:ln>
              <a:solidFill>
                <a:srgbClr val="334876"/>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endCxn id="16" idx="0"/>
            </p:cNvCxnSpPr>
            <p:nvPr/>
          </p:nvCxnSpPr>
          <p:spPr>
            <a:xfrm>
              <a:off x="21775182" y="32253150"/>
              <a:ext cx="0" cy="813101"/>
            </a:xfrm>
            <a:prstGeom prst="line">
              <a:avLst/>
            </a:prstGeom>
            <a:ln>
              <a:solidFill>
                <a:srgbClr val="334876"/>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24624519" y="32253150"/>
              <a:ext cx="1324281" cy="813101"/>
            </a:xfrm>
            <a:prstGeom prst="line">
              <a:avLst/>
            </a:prstGeom>
            <a:ln>
              <a:solidFill>
                <a:srgbClr val="334876"/>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endCxn id="18" idx="0"/>
            </p:cNvCxnSpPr>
            <p:nvPr/>
          </p:nvCxnSpPr>
          <p:spPr>
            <a:xfrm>
              <a:off x="25955186" y="32281848"/>
              <a:ext cx="1185901" cy="784403"/>
            </a:xfrm>
            <a:prstGeom prst="line">
              <a:avLst/>
            </a:prstGeom>
            <a:ln>
              <a:solidFill>
                <a:srgbClr val="334876"/>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15" idx="2"/>
              <a:endCxn id="19" idx="0"/>
            </p:cNvCxnSpPr>
            <p:nvPr/>
          </p:nvCxnSpPr>
          <p:spPr>
            <a:xfrm flipH="1">
              <a:off x="29465314" y="32256417"/>
              <a:ext cx="868680" cy="814383"/>
            </a:xfrm>
            <a:prstGeom prst="line">
              <a:avLst/>
            </a:prstGeom>
            <a:ln>
              <a:solidFill>
                <a:srgbClr val="334876"/>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15" idx="2"/>
              <a:endCxn id="20" idx="0"/>
            </p:cNvCxnSpPr>
            <p:nvPr/>
          </p:nvCxnSpPr>
          <p:spPr>
            <a:xfrm>
              <a:off x="30333994" y="32256417"/>
              <a:ext cx="1148950" cy="809834"/>
            </a:xfrm>
            <a:prstGeom prst="line">
              <a:avLst/>
            </a:prstGeom>
            <a:ln>
              <a:solidFill>
                <a:srgbClr val="334876"/>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endCxn id="15" idx="1"/>
            </p:cNvCxnSpPr>
            <p:nvPr/>
          </p:nvCxnSpPr>
          <p:spPr>
            <a:xfrm>
              <a:off x="26817802" y="31796198"/>
              <a:ext cx="2647512" cy="3019"/>
            </a:xfrm>
            <a:prstGeom prst="line">
              <a:avLst/>
            </a:prstGeom>
            <a:ln>
              <a:solidFill>
                <a:srgbClr val="013366"/>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endCxn id="14" idx="1"/>
            </p:cNvCxnSpPr>
            <p:nvPr/>
          </p:nvCxnSpPr>
          <p:spPr>
            <a:xfrm>
              <a:off x="22643862" y="31796198"/>
              <a:ext cx="2437224" cy="3019"/>
            </a:xfrm>
            <a:prstGeom prst="line">
              <a:avLst/>
            </a:prstGeom>
            <a:ln>
              <a:solidFill>
                <a:srgbClr val="013366"/>
              </a:solidFill>
            </a:ln>
          </p:spPr>
          <p:style>
            <a:lnRef idx="1">
              <a:schemeClr val="accent1"/>
            </a:lnRef>
            <a:fillRef idx="0">
              <a:schemeClr val="accent1"/>
            </a:fillRef>
            <a:effectRef idx="0">
              <a:schemeClr val="accent1"/>
            </a:effectRef>
            <a:fontRef idx="minor">
              <a:schemeClr val="tx1"/>
            </a:fontRef>
          </p:style>
        </p:cxnSp>
      </p:grpSp>
      <p:sp>
        <p:nvSpPr>
          <p:cNvPr id="36" name="TextBox 35"/>
          <p:cNvSpPr txBox="1"/>
          <p:nvPr/>
        </p:nvSpPr>
        <p:spPr>
          <a:xfrm>
            <a:off x="17654908" y="5491531"/>
            <a:ext cx="13415642" cy="1503103"/>
          </a:xfrm>
          <a:prstGeom prst="rect">
            <a:avLst/>
          </a:prstGeom>
          <a:noFill/>
        </p:spPr>
        <p:txBody>
          <a:bodyPr wrap="square" lIns="147451" tIns="73723" rIns="147451" bIns="73723" rtlCol="0">
            <a:spAutoFit/>
          </a:bodyPr>
          <a:lstStyle/>
          <a:p>
            <a:pPr algn="ctr"/>
            <a:r>
              <a:rPr lang="en-US" sz="4400" dirty="0"/>
              <a:t>The Advanced Aviation Analytics Institute for Research a Center Of Research Excellence</a:t>
            </a:r>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6938180" y="17893286"/>
            <a:ext cx="10119163" cy="674821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1868516" y="26091562"/>
            <a:ext cx="10119163" cy="667864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7" name="TextBox 46"/>
          <p:cNvSpPr txBox="1"/>
          <p:nvPr/>
        </p:nvSpPr>
        <p:spPr>
          <a:xfrm>
            <a:off x="21213461" y="24641502"/>
            <a:ext cx="11253653" cy="2457240"/>
          </a:xfrm>
          <a:prstGeom prst="rect">
            <a:avLst/>
          </a:prstGeom>
          <a:noFill/>
        </p:spPr>
        <p:txBody>
          <a:bodyPr wrap="square" lIns="147451" tIns="73723" rIns="147451" bIns="73723" rtlCol="0">
            <a:spAutoFit/>
          </a:bodyPr>
          <a:lstStyle/>
          <a:p>
            <a:pPr algn="ctr"/>
            <a:r>
              <a:rPr lang="en-US" sz="5800" dirty="0"/>
              <a:t>Purdue’s Fleet</a:t>
            </a:r>
          </a:p>
          <a:p>
            <a:endParaRPr lang="en-US" sz="4300" dirty="0"/>
          </a:p>
          <a:p>
            <a:endParaRPr lang="en-US" sz="4300" dirty="0"/>
          </a:p>
        </p:txBody>
      </p:sp>
      <p:sp>
        <p:nvSpPr>
          <p:cNvPr id="48" name="TextBox 47"/>
          <p:cNvSpPr txBox="1"/>
          <p:nvPr/>
        </p:nvSpPr>
        <p:spPr>
          <a:xfrm>
            <a:off x="16220383" y="16861451"/>
            <a:ext cx="11738042" cy="2364877"/>
          </a:xfrm>
          <a:prstGeom prst="rect">
            <a:avLst/>
          </a:prstGeom>
          <a:noFill/>
        </p:spPr>
        <p:txBody>
          <a:bodyPr wrap="square" lIns="147451" tIns="73723" rIns="147451" bIns="73723" rtlCol="0">
            <a:spAutoFit/>
          </a:bodyPr>
          <a:lstStyle/>
          <a:p>
            <a:pPr algn="ctr"/>
            <a:r>
              <a:rPr lang="en-US" sz="5800" dirty="0"/>
              <a:t>Purdue Aviation Operations Center</a:t>
            </a:r>
          </a:p>
          <a:p>
            <a:endParaRPr lang="en-US" sz="4300" dirty="0"/>
          </a:p>
          <a:p>
            <a:endParaRPr lang="en-US" sz="4300" dirty="0"/>
          </a:p>
        </p:txBody>
      </p:sp>
      <p:sp>
        <p:nvSpPr>
          <p:cNvPr id="10" name="Rectangle 9"/>
          <p:cNvSpPr/>
          <p:nvPr/>
        </p:nvSpPr>
        <p:spPr>
          <a:xfrm>
            <a:off x="1033518" y="1371600"/>
            <a:ext cx="8239579" cy="1446530"/>
          </a:xfrm>
          <a:prstGeom prst="rect">
            <a:avLst/>
          </a:prstGeom>
        </p:spPr>
        <p:txBody>
          <a:bodyPr wrap="square" lIns="91426" tIns="45710" rIns="91426" bIns="45710">
            <a:spAutoFit/>
          </a:bodyPr>
          <a:lstStyle/>
          <a:p>
            <a:r>
              <a:rPr lang="en-US" sz="4400" dirty="0"/>
              <a:t>John Mott Faculty Advisor </a:t>
            </a:r>
          </a:p>
          <a:p>
            <a:r>
              <a:rPr lang="en-US" sz="4400" dirty="0"/>
              <a:t>Mark Ball Graduate Researcher</a:t>
            </a:r>
          </a:p>
        </p:txBody>
      </p:sp>
      <p:pic>
        <p:nvPicPr>
          <p:cNvPr id="37" name="Picture 36" descr="Screen Clipping"/>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34103301" y="31367613"/>
            <a:ext cx="8202170" cy="1038370"/>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noChangeArrowheads="1"/>
          </p:cNvPicPr>
          <p:nvPr/>
        </p:nvPicPr>
        <p:blipFill rotWithShape="1">
          <a:blip r:embed="rId7" cstate="print">
            <a:extLst>
              <a:ext uri="{28A0092B-C50C-407E-A947-70E740481C1C}">
                <a14:useLocalDpi xmlns:a14="http://schemas.microsoft.com/office/drawing/2010/main" xmlns="" val="0"/>
              </a:ext>
            </a:extLst>
          </a:blip>
          <a:srcRect l="20009"/>
          <a:stretch/>
        </p:blipFill>
        <p:spPr bwMode="auto">
          <a:xfrm>
            <a:off x="762000" y="27431785"/>
            <a:ext cx="8548643" cy="5029200"/>
          </a:xfrm>
          <a:prstGeom prst="rect">
            <a:avLst/>
          </a:prstGeom>
          <a:noFill/>
          <a:ln>
            <a:noFill/>
          </a:ln>
          <a:effectLst>
            <a:glow>
              <a:schemeClr val="accent1">
                <a:alpha val="40000"/>
              </a:schemeClr>
            </a:glow>
            <a:softEdge rad="889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4" name="TextBox 43"/>
          <p:cNvSpPr txBox="1"/>
          <p:nvPr/>
        </p:nvSpPr>
        <p:spPr>
          <a:xfrm>
            <a:off x="12144509" y="7848600"/>
            <a:ext cx="18953443" cy="9012851"/>
          </a:xfrm>
          <a:prstGeom prst="rect">
            <a:avLst/>
          </a:prstGeom>
          <a:noFill/>
        </p:spPr>
        <p:txBody>
          <a:bodyPr wrap="square" lIns="147451" tIns="73723" rIns="147451" bIns="73723" rtlCol="0">
            <a:spAutoFit/>
          </a:bodyPr>
          <a:lstStyle/>
          <a:p>
            <a:pPr algn="ctr"/>
            <a:r>
              <a:rPr lang="en-US" sz="5800" dirty="0"/>
              <a:t>Current Research</a:t>
            </a:r>
          </a:p>
          <a:p>
            <a:endParaRPr lang="en-US" sz="3800" dirty="0"/>
          </a:p>
          <a:p>
            <a:r>
              <a:rPr lang="en-US" sz="3800" b="1" dirty="0"/>
              <a:t>Applied Internal Research</a:t>
            </a:r>
          </a:p>
          <a:p>
            <a:pPr marL="639979" indent="-639979">
              <a:buFont typeface="Arial" panose="020B0604020202020204" pitchFamily="34" charset="0"/>
              <a:buChar char="•"/>
            </a:pPr>
            <a:r>
              <a:rPr lang="en-US" sz="3600" dirty="0"/>
              <a:t>Operations </a:t>
            </a:r>
            <a:r>
              <a:rPr lang="en-US" sz="3600" dirty="0" smtClean="0"/>
              <a:t>Center</a:t>
            </a:r>
          </a:p>
          <a:p>
            <a:pPr marL="1200150" lvl="1"/>
            <a:r>
              <a:rPr lang="en-US" sz="3400" dirty="0" smtClean="0"/>
              <a:t>The Purdue Aviation Technology Operation Center is </a:t>
            </a:r>
            <a:r>
              <a:rPr lang="en-US" sz="3400" dirty="0"/>
              <a:t>focused on tracking and monitoring multiple aspects of the operation of Purdue University’s aircraft fleet. </a:t>
            </a:r>
            <a:r>
              <a:rPr lang="en-US" sz="3400" dirty="0" smtClean="0"/>
              <a:t>Responsibilities include </a:t>
            </a:r>
            <a:r>
              <a:rPr lang="en-US" sz="3400" dirty="0"/>
              <a:t>managing the Research Center’s computer system, automating data inputs, troubleshooting various information systems, </a:t>
            </a:r>
            <a:r>
              <a:rPr lang="en-US" sz="3400" dirty="0" smtClean="0"/>
              <a:t>among other tasks. </a:t>
            </a:r>
            <a:r>
              <a:rPr lang="en-US" sz="3400" dirty="0"/>
              <a:t>This is a unique </a:t>
            </a:r>
            <a:r>
              <a:rPr lang="en-US" sz="3400" dirty="0" smtClean="0"/>
              <a:t>opportunity for students </a:t>
            </a:r>
            <a:r>
              <a:rPr lang="en-US" sz="3400" dirty="0"/>
              <a:t>to jumpstart professional development, networking and resume </a:t>
            </a:r>
            <a:r>
              <a:rPr lang="en-US" sz="3400" dirty="0" smtClean="0"/>
              <a:t>building. The focus areas are</a:t>
            </a:r>
            <a:endParaRPr lang="en-US" sz="3400" dirty="0"/>
          </a:p>
          <a:p>
            <a:pPr marL="2682389" lvl="1" indent="-575981">
              <a:buFont typeface="Arial" panose="020B0604020202020204" pitchFamily="34" charset="0"/>
              <a:buChar char="•"/>
            </a:pPr>
            <a:r>
              <a:rPr lang="en-US" sz="3400" dirty="0"/>
              <a:t>Fleet Utilization  </a:t>
            </a:r>
          </a:p>
          <a:p>
            <a:pPr marL="2682389" lvl="1" indent="-575981">
              <a:buFont typeface="Arial" panose="020B0604020202020204" pitchFamily="34" charset="0"/>
              <a:buChar char="•"/>
            </a:pPr>
            <a:r>
              <a:rPr lang="en-US" sz="3400" dirty="0"/>
              <a:t>Maintenance</a:t>
            </a:r>
          </a:p>
          <a:p>
            <a:pPr marL="2682389" lvl="1" indent="-575981">
              <a:buFont typeface="Arial" panose="020B0604020202020204" pitchFamily="34" charset="0"/>
              <a:buChar char="•"/>
            </a:pPr>
            <a:r>
              <a:rPr lang="en-US" sz="3400" dirty="0"/>
              <a:t>Weather</a:t>
            </a:r>
          </a:p>
          <a:p>
            <a:pPr marL="2682389" lvl="1" indent="-575981">
              <a:buFont typeface="Arial" panose="020B0604020202020204" pitchFamily="34" charset="0"/>
              <a:buChar char="•"/>
            </a:pPr>
            <a:r>
              <a:rPr lang="en-US" sz="3400" dirty="0"/>
              <a:t>Air Traffic </a:t>
            </a:r>
            <a:r>
              <a:rPr lang="en-US" sz="3400" dirty="0" smtClean="0"/>
              <a:t>Control</a:t>
            </a:r>
            <a:endParaRPr lang="en-US" sz="3400" dirty="0"/>
          </a:p>
          <a:p>
            <a:pPr marL="2682389" lvl="1" indent="-575981">
              <a:buFont typeface="Arial" panose="020B0604020202020204" pitchFamily="34" charset="0"/>
              <a:buChar char="•"/>
            </a:pPr>
            <a:r>
              <a:rPr lang="en-US" sz="3400" dirty="0"/>
              <a:t>Dispatch</a:t>
            </a:r>
          </a:p>
          <a:p>
            <a:pPr marL="2682389" lvl="1" indent="-575981">
              <a:buFont typeface="Arial" panose="020B0604020202020204" pitchFamily="34" charset="0"/>
              <a:buChar char="•"/>
            </a:pPr>
            <a:r>
              <a:rPr lang="en-US" sz="3400" dirty="0"/>
              <a:t>Ramp </a:t>
            </a:r>
            <a:r>
              <a:rPr lang="en-US" sz="3400" dirty="0" smtClean="0"/>
              <a:t>Control</a:t>
            </a:r>
            <a:endParaRPr lang="en-US" sz="3400" dirty="0"/>
          </a:p>
        </p:txBody>
      </p:sp>
      <p:sp>
        <p:nvSpPr>
          <p:cNvPr id="46" name="TextBox 45"/>
          <p:cNvSpPr txBox="1"/>
          <p:nvPr/>
        </p:nvSpPr>
        <p:spPr>
          <a:xfrm>
            <a:off x="762000" y="20345400"/>
            <a:ext cx="10591801" cy="5365699"/>
          </a:xfrm>
          <a:prstGeom prst="rect">
            <a:avLst/>
          </a:prstGeom>
          <a:noFill/>
        </p:spPr>
        <p:txBody>
          <a:bodyPr wrap="square" lIns="147451" tIns="73723" rIns="147451" bIns="73723" rtlCol="0">
            <a:spAutoFit/>
          </a:bodyPr>
          <a:lstStyle/>
          <a:p>
            <a:pPr algn="ctr"/>
            <a:r>
              <a:rPr lang="en-US" sz="5800" dirty="0" smtClean="0"/>
              <a:t>Introduction</a:t>
            </a:r>
            <a:endParaRPr lang="en-US" sz="5800" dirty="0"/>
          </a:p>
          <a:p>
            <a:endParaRPr lang="en-US" sz="4300" dirty="0"/>
          </a:p>
          <a:p>
            <a:r>
              <a:rPr lang="en-US" sz="3400" dirty="0" smtClean="0"/>
              <a:t>Within Purdue’s Department of Aviation Technology there is a need for undergraduate participation in department research and practical use of new knowledge outside of the classroom. Using what students learn in class, undergraduates work in teams led by graduate students and solve industry issues and learn research methods concurrently. </a:t>
            </a:r>
            <a:endParaRPr lang="en-US" sz="3400" dirty="0"/>
          </a:p>
        </p:txBody>
      </p:sp>
      <p:pic>
        <p:nvPicPr>
          <p:cNvPr id="38" name="Picture 6"/>
          <p:cNvPicPr>
            <a:picLocks noChangeAspect="1" noChangeArrowheads="1"/>
          </p:cNvPicPr>
          <p:nvPr/>
        </p:nvPicPr>
        <p:blipFill rotWithShape="1">
          <a:blip r:embed="rId8" cstate="print">
            <a:extLst>
              <a:ext uri="{28A0092B-C50C-407E-A947-70E740481C1C}">
                <a14:useLocalDpi xmlns:a14="http://schemas.microsoft.com/office/drawing/2010/main" xmlns="" val="0"/>
              </a:ext>
            </a:extLst>
          </a:blip>
          <a:srcRect t="33790" b="37332"/>
          <a:stretch/>
        </p:blipFill>
        <p:spPr bwMode="auto">
          <a:xfrm>
            <a:off x="35628584" y="9225303"/>
            <a:ext cx="5151603" cy="14001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31" name="Picture 7"/>
          <p:cNvPicPr>
            <a:picLocks noChangeAspect="1" noChangeArrowheads="1"/>
          </p:cNvPicPr>
          <p:nvPr/>
        </p:nvPicPr>
        <p:blipFill rotWithShape="1">
          <a:blip r:embed="rId9" cstate="print">
            <a:extLst>
              <a:ext uri="{28A0092B-C50C-407E-A947-70E740481C1C}">
                <a14:useLocalDpi xmlns:a14="http://schemas.microsoft.com/office/drawing/2010/main" xmlns="" val="0"/>
              </a:ext>
            </a:extLst>
          </a:blip>
          <a:srcRect l="5633" t="9675"/>
          <a:stretch/>
        </p:blipFill>
        <p:spPr bwMode="auto">
          <a:xfrm>
            <a:off x="36069405" y="17243274"/>
            <a:ext cx="3906092" cy="24925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36075028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523</TotalTime>
  <Words>561</Words>
  <Application>Microsoft Office PowerPoint</Application>
  <PresentationFormat>Custom</PresentationFormat>
  <Paragraphs>54</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Slipstream</vt:lpstr>
      <vt:lpstr>Slide 1</vt:lpstr>
    </vt:vector>
  </TitlesOfParts>
  <Company>Engineering Computer Network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Ball, Mark C</dc:creator>
  <cp:lastModifiedBy>User</cp:lastModifiedBy>
  <cp:revision>27</cp:revision>
  <cp:lastPrinted>2014-05-15T18:48:29Z</cp:lastPrinted>
  <dcterms:created xsi:type="dcterms:W3CDTF">2013-09-17T16:24:49Z</dcterms:created>
  <dcterms:modified xsi:type="dcterms:W3CDTF">2014-05-30T00:24:45Z</dcterms:modified>
</cp:coreProperties>
</file>