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2" r:id="rId1"/>
  </p:sldMasterIdLst>
  <p:handoutMasterIdLst>
    <p:handoutMasterId r:id="rId3"/>
  </p:handoutMasterIdLst>
  <p:sldIdLst>
    <p:sldId id="256" r:id="rId2"/>
  </p:sldIdLst>
  <p:sldSz cx="43891200" cy="32918400"/>
  <p:notesSz cx="7010400" cy="9271000"/>
  <p:defaultTextStyle>
    <a:defPPr>
      <a:defRPr lang="en-US"/>
    </a:defPPr>
    <a:lvl1pPr marL="0" algn="l" defTabSz="3756396" rtl="0" eaLnBrk="1" latinLnBrk="0" hangingPunct="1">
      <a:defRPr sz="7400" kern="1200">
        <a:solidFill>
          <a:schemeClr val="tx1"/>
        </a:solidFill>
        <a:latin typeface="+mn-lt"/>
        <a:ea typeface="+mn-ea"/>
        <a:cs typeface="+mn-cs"/>
      </a:defRPr>
    </a:lvl1pPr>
    <a:lvl2pPr marL="1878198" algn="l" defTabSz="3756396" rtl="0" eaLnBrk="1" latinLnBrk="0" hangingPunct="1">
      <a:defRPr sz="7400" kern="1200">
        <a:solidFill>
          <a:schemeClr val="tx1"/>
        </a:solidFill>
        <a:latin typeface="+mn-lt"/>
        <a:ea typeface="+mn-ea"/>
        <a:cs typeface="+mn-cs"/>
      </a:defRPr>
    </a:lvl2pPr>
    <a:lvl3pPr marL="3756396" algn="l" defTabSz="3756396" rtl="0" eaLnBrk="1" latinLnBrk="0" hangingPunct="1">
      <a:defRPr sz="7400" kern="1200">
        <a:solidFill>
          <a:schemeClr val="tx1"/>
        </a:solidFill>
        <a:latin typeface="+mn-lt"/>
        <a:ea typeface="+mn-ea"/>
        <a:cs typeface="+mn-cs"/>
      </a:defRPr>
    </a:lvl3pPr>
    <a:lvl4pPr marL="5634594" algn="l" defTabSz="3756396" rtl="0" eaLnBrk="1" latinLnBrk="0" hangingPunct="1">
      <a:defRPr sz="7400" kern="1200">
        <a:solidFill>
          <a:schemeClr val="tx1"/>
        </a:solidFill>
        <a:latin typeface="+mn-lt"/>
        <a:ea typeface="+mn-ea"/>
        <a:cs typeface="+mn-cs"/>
      </a:defRPr>
    </a:lvl4pPr>
    <a:lvl5pPr marL="7512797" algn="l" defTabSz="3756396" rtl="0" eaLnBrk="1" latinLnBrk="0" hangingPunct="1">
      <a:defRPr sz="7400" kern="1200">
        <a:solidFill>
          <a:schemeClr val="tx1"/>
        </a:solidFill>
        <a:latin typeface="+mn-lt"/>
        <a:ea typeface="+mn-ea"/>
        <a:cs typeface="+mn-cs"/>
      </a:defRPr>
    </a:lvl5pPr>
    <a:lvl6pPr marL="9390995" algn="l" defTabSz="3756396" rtl="0" eaLnBrk="1" latinLnBrk="0" hangingPunct="1">
      <a:defRPr sz="7400" kern="1200">
        <a:solidFill>
          <a:schemeClr val="tx1"/>
        </a:solidFill>
        <a:latin typeface="+mn-lt"/>
        <a:ea typeface="+mn-ea"/>
        <a:cs typeface="+mn-cs"/>
      </a:defRPr>
    </a:lvl6pPr>
    <a:lvl7pPr marL="11269197" algn="l" defTabSz="3756396" rtl="0" eaLnBrk="1" latinLnBrk="0" hangingPunct="1">
      <a:defRPr sz="7400" kern="1200">
        <a:solidFill>
          <a:schemeClr val="tx1"/>
        </a:solidFill>
        <a:latin typeface="+mn-lt"/>
        <a:ea typeface="+mn-ea"/>
        <a:cs typeface="+mn-cs"/>
      </a:defRPr>
    </a:lvl7pPr>
    <a:lvl8pPr marL="13147395" algn="l" defTabSz="3756396" rtl="0" eaLnBrk="1" latinLnBrk="0" hangingPunct="1">
      <a:defRPr sz="7400" kern="1200">
        <a:solidFill>
          <a:schemeClr val="tx1"/>
        </a:solidFill>
        <a:latin typeface="+mn-lt"/>
        <a:ea typeface="+mn-ea"/>
        <a:cs typeface="+mn-cs"/>
      </a:defRPr>
    </a:lvl8pPr>
    <a:lvl9pPr marL="15025593" algn="l" defTabSz="3756396" rtl="0" eaLnBrk="1" latinLnBrk="0" hangingPunct="1">
      <a:defRPr sz="7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342"/>
    <a:srgbClr val="F96A1B"/>
    <a:srgbClr val="613318"/>
    <a:srgbClr val="ADD632"/>
    <a:srgbClr val="FFCC00"/>
    <a:srgbClr val="000000"/>
    <a:srgbClr val="00334D"/>
    <a:srgbClr val="BD4F19"/>
    <a:srgbClr val="E3DEB8"/>
    <a:srgbClr val="0C79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5" autoAdjust="0"/>
    <p:restoredTop sz="94710" autoAdjust="0"/>
  </p:normalViewPr>
  <p:slideViewPr>
    <p:cSldViewPr>
      <p:cViewPr>
        <p:scale>
          <a:sx n="50" d="100"/>
          <a:sy n="50" d="100"/>
        </p:scale>
        <p:origin x="1568" y="3320"/>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550"/>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3550"/>
          </a:xfrm>
          <a:prstGeom prst="rect">
            <a:avLst/>
          </a:prstGeom>
        </p:spPr>
        <p:txBody>
          <a:bodyPr vert="horz" lIns="93031" tIns="46516" rIns="93031" bIns="46516" rtlCol="0"/>
          <a:lstStyle>
            <a:lvl1pPr algn="r">
              <a:defRPr sz="1200"/>
            </a:lvl1pPr>
          </a:lstStyle>
          <a:p>
            <a:fld id="{302F586B-0015-43FB-918D-31E1A09780E3}" type="datetimeFigureOut">
              <a:rPr lang="en-US" smtClean="0"/>
              <a:t>8/26/15</a:t>
            </a:fld>
            <a:endParaRPr lang="en-US"/>
          </a:p>
        </p:txBody>
      </p:sp>
      <p:sp>
        <p:nvSpPr>
          <p:cNvPr id="4" name="Footer Placeholder 3"/>
          <p:cNvSpPr>
            <a:spLocks noGrp="1"/>
          </p:cNvSpPr>
          <p:nvPr>
            <p:ph type="ftr" sz="quarter" idx="2"/>
          </p:nvPr>
        </p:nvSpPr>
        <p:spPr>
          <a:xfrm>
            <a:off x="0" y="8805841"/>
            <a:ext cx="3037840" cy="463550"/>
          </a:xfrm>
          <a:prstGeom prst="rect">
            <a:avLst/>
          </a:prstGeom>
        </p:spPr>
        <p:txBody>
          <a:bodyPr vert="horz" lIns="93031" tIns="46516" rIns="93031" bIns="4651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05841"/>
            <a:ext cx="3037840" cy="463550"/>
          </a:xfrm>
          <a:prstGeom prst="rect">
            <a:avLst/>
          </a:prstGeom>
        </p:spPr>
        <p:txBody>
          <a:bodyPr vert="horz" lIns="93031" tIns="46516" rIns="93031" bIns="46516" rtlCol="0" anchor="b"/>
          <a:lstStyle>
            <a:lvl1pPr algn="r">
              <a:defRPr sz="1200"/>
            </a:lvl1pPr>
          </a:lstStyle>
          <a:p>
            <a:fld id="{5F29C2D4-4424-41A2-A90C-29D31B733A95}" type="slidenum">
              <a:rPr lang="en-US" smtClean="0"/>
              <a:t>‹#›</a:t>
            </a:fld>
            <a:endParaRPr lang="en-US"/>
          </a:p>
        </p:txBody>
      </p:sp>
    </p:spTree>
    <p:extLst>
      <p:ext uri="{BB962C8B-B14F-4D97-AF65-F5344CB8AC3E}">
        <p14:creationId xmlns:p14="http://schemas.microsoft.com/office/powerpoint/2010/main" val="39555133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191000" y="2057400"/>
            <a:ext cx="28422600" cy="4457700"/>
          </a:xfrm>
        </p:spPr>
        <p:txBody>
          <a:bodyPr lIns="0" tIns="0" rIns="0" bIns="0">
            <a:noAutofit/>
          </a:bodyPr>
          <a:lstStyle>
            <a:lvl1pPr marL="0" indent="0">
              <a:spcBef>
                <a:spcPts val="0"/>
              </a:spcBef>
              <a:buFontTx/>
              <a:buNone/>
              <a:defRPr sz="5400" b="1" baseline="0">
                <a:solidFill>
                  <a:schemeClr val="tx2"/>
                </a:solidFill>
                <a:latin typeface="Arial" pitchFamily="34" charset="0"/>
                <a:cs typeface="Arial" pitchFamily="34" charset="0"/>
              </a:defRPr>
            </a:lvl1pPr>
          </a:lstStyle>
          <a:p>
            <a:pPr lvl="0"/>
            <a:r>
              <a:rPr lang="en-US" dirty="0" smtClean="0"/>
              <a:t>This is a Scientific Poster Template created by </a:t>
            </a:r>
            <a:r>
              <a:rPr lang="en-US" dirty="0" err="1" smtClean="0"/>
              <a:t>Graphicsland</a:t>
            </a:r>
            <a:r>
              <a:rPr lang="en-US" dirty="0" smtClean="0"/>
              <a:t> &amp; MakeSigns.com. </a:t>
            </a:r>
            <a:br>
              <a:rPr lang="en-US" dirty="0" smtClean="0"/>
            </a:br>
            <a:r>
              <a:rPr lang="en-US" dirty="0" smtClean="0"/>
              <a:t>Your poster title would go on these lines.</a:t>
            </a:r>
            <a:endParaRPr lang="en-US" dirty="0"/>
          </a:p>
        </p:txBody>
      </p:sp>
      <p:sp>
        <p:nvSpPr>
          <p:cNvPr id="4" name="Text Placeholder 3"/>
          <p:cNvSpPr>
            <a:spLocks noGrp="1"/>
          </p:cNvSpPr>
          <p:nvPr>
            <p:ph type="body" sz="quarter" idx="14" hasCustomPrompt="1"/>
          </p:nvPr>
        </p:nvSpPr>
        <p:spPr>
          <a:xfrm>
            <a:off x="3886200" y="4457700"/>
            <a:ext cx="28727400" cy="2286000"/>
          </a:xfrm>
        </p:spPr>
        <p:txBody>
          <a:bodyPr>
            <a:noAutofit/>
          </a:bodyPr>
          <a:lstStyle>
            <a:lvl1pPr marL="0" indent="0">
              <a:buNone/>
              <a:defRPr sz="3600" b="1" baseline="0">
                <a:solidFill>
                  <a:schemeClr val="tx1">
                    <a:lumMod val="75000"/>
                    <a:lumOff val="25000"/>
                  </a:schemeClr>
                </a:solidFill>
                <a:latin typeface="Arial" pitchFamily="34" charset="0"/>
                <a:cs typeface="Arial" pitchFamily="34" charset="0"/>
              </a:defRPr>
            </a:lvl1pPr>
          </a:lstStyle>
          <a:p>
            <a:pPr lvl="0"/>
            <a:r>
              <a:rPr lang="en-US" dirty="0" smtClean="0"/>
              <a:t>Author Name, RN1; Author Name, Ph.D2; Author Name, RN2,3; Author Name, Ph.D1,4</a:t>
            </a:r>
            <a:br>
              <a:rPr lang="en-US" dirty="0" smtClean="0"/>
            </a:br>
            <a:r>
              <a:rPr lang="en-US" dirty="0" smtClean="0"/>
              <a:t>1Name of University, City, State; 2Name of University, City, State; 3Name of University, City, State</a:t>
            </a:r>
            <a:endParaRPr lang="en-US" dirty="0"/>
          </a:p>
        </p:txBody>
      </p:sp>
    </p:spTree>
    <p:extLst>
      <p:ext uri="{BB962C8B-B14F-4D97-AF65-F5344CB8AC3E}">
        <p14:creationId xmlns:p14="http://schemas.microsoft.com/office/powerpoint/2010/main" val="1698831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EE5B7-680E-44FF-962F-3113FAB5030E}" type="datetimeFigureOut">
              <a:rPr lang="en-US" smtClean="0"/>
              <a:t>8/26/15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3504731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9" y="4221482"/>
            <a:ext cx="47404018" cy="8987790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7" y="4221482"/>
            <a:ext cx="141480542" cy="898779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EE5B7-680E-44FF-962F-3113FAB5030E}" type="datetimeFigureOut">
              <a:rPr lang="en-US" smtClean="0"/>
              <a:t>8/26/15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1640196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EE5B7-680E-44FF-962F-3113FAB5030E}" type="datetimeFigureOut">
              <a:rPr lang="en-US" smtClean="0"/>
              <a:t>8/26/15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1737604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37"/>
            <a:ext cx="37307520" cy="6537960"/>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7"/>
          </a:xfrm>
        </p:spPr>
        <p:txBody>
          <a:bodyPr anchor="b"/>
          <a:lstStyle>
            <a:lvl1pPr marL="0" indent="0">
              <a:buNone/>
              <a:defRPr sz="8200">
                <a:solidFill>
                  <a:schemeClr val="tx1">
                    <a:tint val="75000"/>
                  </a:schemeClr>
                </a:solidFill>
              </a:defRPr>
            </a:lvl1pPr>
            <a:lvl2pPr marL="1878667" indent="0">
              <a:buNone/>
              <a:defRPr sz="7400">
                <a:solidFill>
                  <a:schemeClr val="tx1">
                    <a:tint val="75000"/>
                  </a:schemeClr>
                </a:solidFill>
              </a:defRPr>
            </a:lvl2pPr>
            <a:lvl3pPr marL="3757334" indent="0">
              <a:buNone/>
              <a:defRPr sz="6600">
                <a:solidFill>
                  <a:schemeClr val="tx1">
                    <a:tint val="75000"/>
                  </a:schemeClr>
                </a:solidFill>
              </a:defRPr>
            </a:lvl3pPr>
            <a:lvl4pPr marL="5636001" indent="0">
              <a:buNone/>
              <a:defRPr sz="5800">
                <a:solidFill>
                  <a:schemeClr val="tx1">
                    <a:tint val="75000"/>
                  </a:schemeClr>
                </a:solidFill>
              </a:defRPr>
            </a:lvl4pPr>
            <a:lvl5pPr marL="7514669" indent="0">
              <a:buNone/>
              <a:defRPr sz="5800">
                <a:solidFill>
                  <a:schemeClr val="tx1">
                    <a:tint val="75000"/>
                  </a:schemeClr>
                </a:solidFill>
              </a:defRPr>
            </a:lvl5pPr>
            <a:lvl6pPr marL="9393336" indent="0">
              <a:buNone/>
              <a:defRPr sz="5800">
                <a:solidFill>
                  <a:schemeClr val="tx1">
                    <a:tint val="75000"/>
                  </a:schemeClr>
                </a:solidFill>
              </a:defRPr>
            </a:lvl6pPr>
            <a:lvl7pPr marL="11272007" indent="0">
              <a:buNone/>
              <a:defRPr sz="5800">
                <a:solidFill>
                  <a:schemeClr val="tx1">
                    <a:tint val="75000"/>
                  </a:schemeClr>
                </a:solidFill>
              </a:defRPr>
            </a:lvl7pPr>
            <a:lvl8pPr marL="13150674" indent="0">
              <a:buNone/>
              <a:defRPr sz="5800">
                <a:solidFill>
                  <a:schemeClr val="tx1">
                    <a:tint val="75000"/>
                  </a:schemeClr>
                </a:solidFill>
              </a:defRPr>
            </a:lvl8pPr>
            <a:lvl9pPr marL="15029341"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3EE5B7-680E-44FF-962F-3113FAB5030E}" type="datetimeFigureOut">
              <a:rPr lang="en-US" smtClean="0"/>
              <a:t>8/26/15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69406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24582122"/>
            <a:ext cx="94442280" cy="69517263"/>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24582122"/>
            <a:ext cx="94442280" cy="69517263"/>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3EE5B7-680E-44FF-962F-3113FAB5030E}" type="datetimeFigureOut">
              <a:rPr lang="en-US" smtClean="0"/>
              <a:t>8/26/15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191297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3"/>
            <a:ext cx="19392902" cy="3070857"/>
          </a:xfrm>
        </p:spPr>
        <p:txBody>
          <a:bodyPr anchor="b"/>
          <a:lstStyle>
            <a:lvl1pPr marL="0" indent="0">
              <a:buNone/>
              <a:defRPr sz="9900" b="1"/>
            </a:lvl1pPr>
            <a:lvl2pPr marL="1878667" indent="0">
              <a:buNone/>
              <a:defRPr sz="8200" b="1"/>
            </a:lvl2pPr>
            <a:lvl3pPr marL="3757334" indent="0">
              <a:buNone/>
              <a:defRPr sz="7400" b="1"/>
            </a:lvl3pPr>
            <a:lvl4pPr marL="5636001" indent="0">
              <a:buNone/>
              <a:defRPr sz="6600" b="1"/>
            </a:lvl4pPr>
            <a:lvl5pPr marL="7514669" indent="0">
              <a:buNone/>
              <a:defRPr sz="6600" b="1"/>
            </a:lvl5pPr>
            <a:lvl6pPr marL="9393336" indent="0">
              <a:buNone/>
              <a:defRPr sz="6600" b="1"/>
            </a:lvl6pPr>
            <a:lvl7pPr marL="11272007" indent="0">
              <a:buNone/>
              <a:defRPr sz="6600" b="1"/>
            </a:lvl7pPr>
            <a:lvl8pPr marL="13150674" indent="0">
              <a:buNone/>
              <a:defRPr sz="6600" b="1"/>
            </a:lvl8pPr>
            <a:lvl9pPr marL="15029341"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3"/>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3"/>
            <a:ext cx="19400520" cy="3070857"/>
          </a:xfrm>
        </p:spPr>
        <p:txBody>
          <a:bodyPr anchor="b"/>
          <a:lstStyle>
            <a:lvl1pPr marL="0" indent="0">
              <a:buNone/>
              <a:defRPr sz="9900" b="1"/>
            </a:lvl1pPr>
            <a:lvl2pPr marL="1878667" indent="0">
              <a:buNone/>
              <a:defRPr sz="8200" b="1"/>
            </a:lvl2pPr>
            <a:lvl3pPr marL="3757334" indent="0">
              <a:buNone/>
              <a:defRPr sz="7400" b="1"/>
            </a:lvl3pPr>
            <a:lvl4pPr marL="5636001" indent="0">
              <a:buNone/>
              <a:defRPr sz="6600" b="1"/>
            </a:lvl4pPr>
            <a:lvl5pPr marL="7514669" indent="0">
              <a:buNone/>
              <a:defRPr sz="6600" b="1"/>
            </a:lvl5pPr>
            <a:lvl6pPr marL="9393336" indent="0">
              <a:buNone/>
              <a:defRPr sz="6600" b="1"/>
            </a:lvl6pPr>
            <a:lvl7pPr marL="11272007" indent="0">
              <a:buNone/>
              <a:defRPr sz="6600" b="1"/>
            </a:lvl7pPr>
            <a:lvl8pPr marL="13150674" indent="0">
              <a:buNone/>
              <a:defRPr sz="6600" b="1"/>
            </a:lvl8pPr>
            <a:lvl9pPr marL="15029341"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3"/>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3EE5B7-680E-44FF-962F-3113FAB5030E}" type="datetimeFigureOut">
              <a:rPr lang="en-US" smtClean="0"/>
              <a:t>8/26/15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3217927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3EE5B7-680E-44FF-962F-3113FAB5030E}" type="datetimeFigureOut">
              <a:rPr lang="en-US" smtClean="0"/>
              <a:t>8/26/15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2168184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EE5B7-680E-44FF-962F-3113FAB5030E}" type="datetimeFigureOut">
              <a:rPr lang="en-US" smtClean="0"/>
              <a:t>8/26/15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3193461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7160240" y="1310641"/>
            <a:ext cx="24536400" cy="28094943"/>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7" y="6888481"/>
            <a:ext cx="14439902" cy="22517103"/>
          </a:xfrm>
        </p:spPr>
        <p:txBody>
          <a:bodyPr/>
          <a:lstStyle>
            <a:lvl1pPr marL="0" indent="0">
              <a:buNone/>
              <a:defRPr sz="5800"/>
            </a:lvl1pPr>
            <a:lvl2pPr marL="1878667" indent="0">
              <a:buNone/>
              <a:defRPr sz="4900"/>
            </a:lvl2pPr>
            <a:lvl3pPr marL="3757334" indent="0">
              <a:buNone/>
              <a:defRPr sz="4100"/>
            </a:lvl3pPr>
            <a:lvl4pPr marL="5636001" indent="0">
              <a:buNone/>
              <a:defRPr sz="3700"/>
            </a:lvl4pPr>
            <a:lvl5pPr marL="7514669" indent="0">
              <a:buNone/>
              <a:defRPr sz="3700"/>
            </a:lvl5pPr>
            <a:lvl6pPr marL="9393336" indent="0">
              <a:buNone/>
              <a:defRPr sz="3700"/>
            </a:lvl6pPr>
            <a:lvl7pPr marL="11272007" indent="0">
              <a:buNone/>
              <a:defRPr sz="3700"/>
            </a:lvl7pPr>
            <a:lvl8pPr marL="13150674" indent="0">
              <a:buNone/>
              <a:defRPr sz="3700"/>
            </a:lvl8pPr>
            <a:lvl9pPr marL="15029341"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EE5B7-680E-44FF-962F-3113FAB5030E}" type="datetimeFigureOut">
              <a:rPr lang="en-US" smtClean="0"/>
              <a:t>8/26/15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3836839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3"/>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3200"/>
            </a:lvl1pPr>
            <a:lvl2pPr marL="1878667" indent="0">
              <a:buNone/>
              <a:defRPr sz="11500"/>
            </a:lvl2pPr>
            <a:lvl3pPr marL="3757334" indent="0">
              <a:buNone/>
              <a:defRPr sz="9900"/>
            </a:lvl3pPr>
            <a:lvl4pPr marL="5636001" indent="0">
              <a:buNone/>
              <a:defRPr sz="8200"/>
            </a:lvl4pPr>
            <a:lvl5pPr marL="7514669" indent="0">
              <a:buNone/>
              <a:defRPr sz="8200"/>
            </a:lvl5pPr>
            <a:lvl6pPr marL="9393336" indent="0">
              <a:buNone/>
              <a:defRPr sz="8200"/>
            </a:lvl6pPr>
            <a:lvl7pPr marL="11272007" indent="0">
              <a:buNone/>
              <a:defRPr sz="8200"/>
            </a:lvl7pPr>
            <a:lvl8pPr marL="13150674" indent="0">
              <a:buNone/>
              <a:defRPr sz="8200"/>
            </a:lvl8pPr>
            <a:lvl9pPr marL="15029341" indent="0">
              <a:buNone/>
              <a:defRPr sz="8200"/>
            </a:lvl9pPr>
          </a:lstStyle>
          <a:p>
            <a:endParaRPr lang="en-US"/>
          </a:p>
        </p:txBody>
      </p:sp>
      <p:sp>
        <p:nvSpPr>
          <p:cNvPr id="4" name="Text Placeholder 3"/>
          <p:cNvSpPr>
            <a:spLocks noGrp="1"/>
          </p:cNvSpPr>
          <p:nvPr>
            <p:ph type="body" sz="half" idx="2"/>
          </p:nvPr>
        </p:nvSpPr>
        <p:spPr>
          <a:xfrm>
            <a:off x="8602982" y="25763223"/>
            <a:ext cx="26334720" cy="3863337"/>
          </a:xfrm>
        </p:spPr>
        <p:txBody>
          <a:bodyPr/>
          <a:lstStyle>
            <a:lvl1pPr marL="0" indent="0">
              <a:buNone/>
              <a:defRPr sz="5800"/>
            </a:lvl1pPr>
            <a:lvl2pPr marL="1878667" indent="0">
              <a:buNone/>
              <a:defRPr sz="4900"/>
            </a:lvl2pPr>
            <a:lvl3pPr marL="3757334" indent="0">
              <a:buNone/>
              <a:defRPr sz="4100"/>
            </a:lvl3pPr>
            <a:lvl4pPr marL="5636001" indent="0">
              <a:buNone/>
              <a:defRPr sz="3700"/>
            </a:lvl4pPr>
            <a:lvl5pPr marL="7514669" indent="0">
              <a:buNone/>
              <a:defRPr sz="3700"/>
            </a:lvl5pPr>
            <a:lvl6pPr marL="9393336" indent="0">
              <a:buNone/>
              <a:defRPr sz="3700"/>
            </a:lvl6pPr>
            <a:lvl7pPr marL="11272007" indent="0">
              <a:buNone/>
              <a:defRPr sz="3700"/>
            </a:lvl7pPr>
            <a:lvl8pPr marL="13150674" indent="0">
              <a:buNone/>
              <a:defRPr sz="3700"/>
            </a:lvl8pPr>
            <a:lvl9pPr marL="15029341"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EE5B7-680E-44FF-962F-3113FAB5030E}" type="datetimeFigureOut">
              <a:rPr lang="en-US" smtClean="0"/>
              <a:t>8/26/15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a:p>
        </p:txBody>
      </p:sp>
    </p:spTree>
    <p:extLst>
      <p:ext uri="{BB962C8B-B14F-4D97-AF65-F5344CB8AC3E}">
        <p14:creationId xmlns:p14="http://schemas.microsoft.com/office/powerpoint/2010/main" val="18070813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375729" tIns="187871" rIns="375729" bIns="18787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2"/>
            <a:ext cx="39502080" cy="21724623"/>
          </a:xfrm>
          <a:prstGeom prst="rect">
            <a:avLst/>
          </a:prstGeom>
        </p:spPr>
        <p:txBody>
          <a:bodyPr vert="horz" lIns="375729" tIns="187871" rIns="375729" bIns="18787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97"/>
            <a:ext cx="10241280" cy="1752600"/>
          </a:xfrm>
          <a:prstGeom prst="rect">
            <a:avLst/>
          </a:prstGeom>
        </p:spPr>
        <p:txBody>
          <a:bodyPr vert="horz" lIns="375729" tIns="187871" rIns="375729" bIns="187871" rtlCol="0" anchor="ctr"/>
          <a:lstStyle>
            <a:lvl1pPr algn="l">
              <a:defRPr sz="4900">
                <a:solidFill>
                  <a:schemeClr val="tx1">
                    <a:tint val="75000"/>
                  </a:schemeClr>
                </a:solidFill>
              </a:defRPr>
            </a:lvl1pPr>
          </a:lstStyle>
          <a:p>
            <a:fld id="{1D3EE5B7-680E-44FF-962F-3113FAB5030E}" type="datetimeFigureOut">
              <a:rPr lang="en-US" smtClean="0"/>
              <a:t>8/26/15</a:t>
            </a:fld>
            <a:endParaRPr lang="en-US"/>
          </a:p>
        </p:txBody>
      </p:sp>
      <p:sp>
        <p:nvSpPr>
          <p:cNvPr id="5" name="Footer Placeholder 4"/>
          <p:cNvSpPr>
            <a:spLocks noGrp="1"/>
          </p:cNvSpPr>
          <p:nvPr>
            <p:ph type="ftr" sz="quarter" idx="3"/>
          </p:nvPr>
        </p:nvSpPr>
        <p:spPr>
          <a:xfrm>
            <a:off x="14996160" y="30510497"/>
            <a:ext cx="13898880" cy="1752600"/>
          </a:xfrm>
          <a:prstGeom prst="rect">
            <a:avLst/>
          </a:prstGeom>
        </p:spPr>
        <p:txBody>
          <a:bodyPr vert="horz" lIns="375729" tIns="187871" rIns="375729" bIns="187871" rtlCol="0" anchor="ctr"/>
          <a:lstStyle>
            <a:lvl1pPr algn="ctr">
              <a:defRPr sz="4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97"/>
            <a:ext cx="10241280" cy="1752600"/>
          </a:xfrm>
          <a:prstGeom prst="rect">
            <a:avLst/>
          </a:prstGeom>
        </p:spPr>
        <p:txBody>
          <a:bodyPr vert="horz" lIns="375729" tIns="187871" rIns="375729" bIns="187871" rtlCol="0" anchor="ctr"/>
          <a:lstStyle>
            <a:lvl1pPr algn="r">
              <a:defRPr sz="4900">
                <a:solidFill>
                  <a:schemeClr val="tx1">
                    <a:tint val="75000"/>
                  </a:schemeClr>
                </a:solidFill>
              </a:defRPr>
            </a:lvl1pPr>
          </a:lstStyle>
          <a:p>
            <a:fld id="{E7FB6C12-88B7-467E-AE43-45481E628990}" type="slidenum">
              <a:rPr lang="en-US" smtClean="0"/>
              <a:t>‹#›</a:t>
            </a:fld>
            <a:endParaRPr lang="en-US"/>
          </a:p>
        </p:txBody>
      </p:sp>
    </p:spTree>
    <p:extLst>
      <p:ext uri="{BB962C8B-B14F-4D97-AF65-F5344CB8AC3E}">
        <p14:creationId xmlns:p14="http://schemas.microsoft.com/office/powerpoint/2010/main" val="4222471182"/>
      </p:ext>
    </p:extLst>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txStyles>
    <p:titleStyle>
      <a:lvl1pPr algn="ctr" defTabSz="3757334" rtl="0" eaLnBrk="1" latinLnBrk="0" hangingPunct="1">
        <a:spcBef>
          <a:spcPct val="0"/>
        </a:spcBef>
        <a:buNone/>
        <a:defRPr sz="18100" kern="1200">
          <a:solidFill>
            <a:schemeClr val="tx1"/>
          </a:solidFill>
          <a:latin typeface="+mj-lt"/>
          <a:ea typeface="+mj-ea"/>
          <a:cs typeface="+mj-cs"/>
        </a:defRPr>
      </a:lvl1pPr>
    </p:titleStyle>
    <p:bodyStyle>
      <a:lvl1pPr marL="1409002" indent="-1409002" algn="l" defTabSz="3757334" rtl="0" eaLnBrk="1" latinLnBrk="0" hangingPunct="1">
        <a:spcBef>
          <a:spcPct val="20000"/>
        </a:spcBef>
        <a:buFont typeface="Arial" pitchFamily="34" charset="0"/>
        <a:buChar char="•"/>
        <a:defRPr sz="13200" kern="1200">
          <a:solidFill>
            <a:schemeClr val="tx1"/>
          </a:solidFill>
          <a:latin typeface="+mn-lt"/>
          <a:ea typeface="+mn-ea"/>
          <a:cs typeface="+mn-cs"/>
        </a:defRPr>
      </a:lvl1pPr>
      <a:lvl2pPr marL="3052839" indent="-1174172" algn="l" defTabSz="3757334" rtl="0" eaLnBrk="1" latinLnBrk="0" hangingPunct="1">
        <a:spcBef>
          <a:spcPct val="20000"/>
        </a:spcBef>
        <a:buFont typeface="Arial" pitchFamily="34" charset="0"/>
        <a:buChar char="–"/>
        <a:defRPr sz="11500" kern="1200">
          <a:solidFill>
            <a:schemeClr val="tx1"/>
          </a:solidFill>
          <a:latin typeface="+mn-lt"/>
          <a:ea typeface="+mn-ea"/>
          <a:cs typeface="+mn-cs"/>
        </a:defRPr>
      </a:lvl2pPr>
      <a:lvl3pPr marL="4696668" indent="-939334" algn="l" defTabSz="3757334"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75335" indent="-939334" algn="l" defTabSz="3757334" rtl="0" eaLnBrk="1" latinLnBrk="0" hangingPunct="1">
        <a:spcBef>
          <a:spcPct val="20000"/>
        </a:spcBef>
        <a:buFont typeface="Arial" pitchFamily="34" charset="0"/>
        <a:buChar char="–"/>
        <a:defRPr sz="8200" kern="1200">
          <a:solidFill>
            <a:schemeClr val="tx1"/>
          </a:solidFill>
          <a:latin typeface="+mn-lt"/>
          <a:ea typeface="+mn-ea"/>
          <a:cs typeface="+mn-cs"/>
        </a:defRPr>
      </a:lvl4pPr>
      <a:lvl5pPr marL="8454002" indent="-939334" algn="l" defTabSz="3757334" rtl="0" eaLnBrk="1" latinLnBrk="0" hangingPunct="1">
        <a:spcBef>
          <a:spcPct val="20000"/>
        </a:spcBef>
        <a:buFont typeface="Arial" pitchFamily="34" charset="0"/>
        <a:buChar char="»"/>
        <a:defRPr sz="8200" kern="1200">
          <a:solidFill>
            <a:schemeClr val="tx1"/>
          </a:solidFill>
          <a:latin typeface="+mn-lt"/>
          <a:ea typeface="+mn-ea"/>
          <a:cs typeface="+mn-cs"/>
        </a:defRPr>
      </a:lvl5pPr>
      <a:lvl6pPr marL="10332673" indent="-939334" algn="l" defTabSz="3757334"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11341" indent="-939334" algn="l" defTabSz="3757334"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090008" indent="-939334" algn="l" defTabSz="3757334"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68675" indent="-939334" algn="l" defTabSz="3757334" rtl="0" eaLnBrk="1" latinLnBrk="0" hangingPunct="1">
        <a:spcBef>
          <a:spcPct val="20000"/>
        </a:spcBef>
        <a:buFont typeface="Arial" pitchFamily="34" charset="0"/>
        <a:buChar char="•"/>
        <a:defRPr sz="8200" kern="1200">
          <a:solidFill>
            <a:schemeClr val="tx1"/>
          </a:solidFill>
          <a:latin typeface="+mn-lt"/>
          <a:ea typeface="+mn-ea"/>
          <a:cs typeface="+mn-cs"/>
        </a:defRPr>
      </a:lvl9pPr>
    </p:bodyStyle>
    <p:otherStyle>
      <a:defPPr>
        <a:defRPr lang="en-US"/>
      </a:defPPr>
      <a:lvl1pPr marL="0" algn="l" defTabSz="3757334" rtl="0" eaLnBrk="1" latinLnBrk="0" hangingPunct="1">
        <a:defRPr sz="7400" kern="1200">
          <a:solidFill>
            <a:schemeClr val="tx1"/>
          </a:solidFill>
          <a:latin typeface="+mn-lt"/>
          <a:ea typeface="+mn-ea"/>
          <a:cs typeface="+mn-cs"/>
        </a:defRPr>
      </a:lvl1pPr>
      <a:lvl2pPr marL="1878667" algn="l" defTabSz="3757334" rtl="0" eaLnBrk="1" latinLnBrk="0" hangingPunct="1">
        <a:defRPr sz="7400" kern="1200">
          <a:solidFill>
            <a:schemeClr val="tx1"/>
          </a:solidFill>
          <a:latin typeface="+mn-lt"/>
          <a:ea typeface="+mn-ea"/>
          <a:cs typeface="+mn-cs"/>
        </a:defRPr>
      </a:lvl2pPr>
      <a:lvl3pPr marL="3757334" algn="l" defTabSz="3757334" rtl="0" eaLnBrk="1" latinLnBrk="0" hangingPunct="1">
        <a:defRPr sz="7400" kern="1200">
          <a:solidFill>
            <a:schemeClr val="tx1"/>
          </a:solidFill>
          <a:latin typeface="+mn-lt"/>
          <a:ea typeface="+mn-ea"/>
          <a:cs typeface="+mn-cs"/>
        </a:defRPr>
      </a:lvl3pPr>
      <a:lvl4pPr marL="5636001" algn="l" defTabSz="3757334" rtl="0" eaLnBrk="1" latinLnBrk="0" hangingPunct="1">
        <a:defRPr sz="7400" kern="1200">
          <a:solidFill>
            <a:schemeClr val="tx1"/>
          </a:solidFill>
          <a:latin typeface="+mn-lt"/>
          <a:ea typeface="+mn-ea"/>
          <a:cs typeface="+mn-cs"/>
        </a:defRPr>
      </a:lvl4pPr>
      <a:lvl5pPr marL="7514669" algn="l" defTabSz="3757334" rtl="0" eaLnBrk="1" latinLnBrk="0" hangingPunct="1">
        <a:defRPr sz="7400" kern="1200">
          <a:solidFill>
            <a:schemeClr val="tx1"/>
          </a:solidFill>
          <a:latin typeface="+mn-lt"/>
          <a:ea typeface="+mn-ea"/>
          <a:cs typeface="+mn-cs"/>
        </a:defRPr>
      </a:lvl5pPr>
      <a:lvl6pPr marL="9393336" algn="l" defTabSz="3757334" rtl="0" eaLnBrk="1" latinLnBrk="0" hangingPunct="1">
        <a:defRPr sz="7400" kern="1200">
          <a:solidFill>
            <a:schemeClr val="tx1"/>
          </a:solidFill>
          <a:latin typeface="+mn-lt"/>
          <a:ea typeface="+mn-ea"/>
          <a:cs typeface="+mn-cs"/>
        </a:defRPr>
      </a:lvl6pPr>
      <a:lvl7pPr marL="11272007" algn="l" defTabSz="3757334" rtl="0" eaLnBrk="1" latinLnBrk="0" hangingPunct="1">
        <a:defRPr sz="7400" kern="1200">
          <a:solidFill>
            <a:schemeClr val="tx1"/>
          </a:solidFill>
          <a:latin typeface="+mn-lt"/>
          <a:ea typeface="+mn-ea"/>
          <a:cs typeface="+mn-cs"/>
        </a:defRPr>
      </a:lvl7pPr>
      <a:lvl8pPr marL="13150674" algn="l" defTabSz="3757334" rtl="0" eaLnBrk="1" latinLnBrk="0" hangingPunct="1">
        <a:defRPr sz="7400" kern="1200">
          <a:solidFill>
            <a:schemeClr val="tx1"/>
          </a:solidFill>
          <a:latin typeface="+mn-lt"/>
          <a:ea typeface="+mn-ea"/>
          <a:cs typeface="+mn-cs"/>
        </a:defRPr>
      </a:lvl8pPr>
      <a:lvl9pPr marL="15029341" algn="l" defTabSz="3757334"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jpg"/><Relationship Id="rId7"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ight Triangle 5"/>
          <p:cNvSpPr/>
          <p:nvPr/>
        </p:nvSpPr>
        <p:spPr>
          <a:xfrm flipH="1">
            <a:off x="1" y="0"/>
            <a:ext cx="43891202" cy="32918400"/>
          </a:xfrm>
          <a:custGeom>
            <a:avLst/>
            <a:gdLst>
              <a:gd name="connsiteX0" fmla="*/ 0 w 21945600"/>
              <a:gd name="connsiteY0" fmla="*/ 8763000 h 8763000"/>
              <a:gd name="connsiteX1" fmla="*/ 0 w 21945600"/>
              <a:gd name="connsiteY1" fmla="*/ 0 h 8763000"/>
              <a:gd name="connsiteX2" fmla="*/ 21945600 w 21945600"/>
              <a:gd name="connsiteY2" fmla="*/ 8763000 h 8763000"/>
              <a:gd name="connsiteX3" fmla="*/ 0 w 21945600"/>
              <a:gd name="connsiteY3" fmla="*/ 8763000 h 8763000"/>
              <a:gd name="connsiteX0" fmla="*/ 0 w 21945600"/>
              <a:gd name="connsiteY0" fmla="*/ 8763000 h 8763000"/>
              <a:gd name="connsiteX1" fmla="*/ 0 w 21945600"/>
              <a:gd name="connsiteY1" fmla="*/ 0 h 8763000"/>
              <a:gd name="connsiteX2" fmla="*/ 21945600 w 21945600"/>
              <a:gd name="connsiteY2" fmla="*/ 8763000 h 8763000"/>
              <a:gd name="connsiteX3" fmla="*/ 0 w 21945600"/>
              <a:gd name="connsiteY3" fmla="*/ 8763000 h 8763000"/>
              <a:gd name="connsiteX0" fmla="*/ 0 w 21945600"/>
              <a:gd name="connsiteY0" fmla="*/ 8763000 h 8763000"/>
              <a:gd name="connsiteX1" fmla="*/ 0 w 21945600"/>
              <a:gd name="connsiteY1" fmla="*/ 0 h 8763000"/>
              <a:gd name="connsiteX2" fmla="*/ 21945600 w 21945600"/>
              <a:gd name="connsiteY2" fmla="*/ 8763000 h 8763000"/>
              <a:gd name="connsiteX3" fmla="*/ 0 w 21945600"/>
              <a:gd name="connsiteY3" fmla="*/ 8763000 h 8763000"/>
            </a:gdLst>
            <a:ahLst/>
            <a:cxnLst>
              <a:cxn ang="0">
                <a:pos x="connsiteX0" y="connsiteY0"/>
              </a:cxn>
              <a:cxn ang="0">
                <a:pos x="connsiteX1" y="connsiteY1"/>
              </a:cxn>
              <a:cxn ang="0">
                <a:pos x="connsiteX2" y="connsiteY2"/>
              </a:cxn>
              <a:cxn ang="0">
                <a:pos x="connsiteX3" y="connsiteY3"/>
              </a:cxn>
            </a:cxnLst>
            <a:rect l="l" t="t" r="r" b="b"/>
            <a:pathLst>
              <a:path w="21945600" h="8763000">
                <a:moveTo>
                  <a:pt x="0" y="8763000"/>
                </a:moveTo>
                <a:lnTo>
                  <a:pt x="0" y="0"/>
                </a:lnTo>
                <a:cubicBezTo>
                  <a:pt x="3561347" y="5712327"/>
                  <a:pt x="14249071" y="3471596"/>
                  <a:pt x="21945600" y="8763000"/>
                </a:cubicBezTo>
                <a:lnTo>
                  <a:pt x="0" y="8763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lowchart: Delay 30"/>
          <p:cNvSpPr/>
          <p:nvPr/>
        </p:nvSpPr>
        <p:spPr>
          <a:xfrm>
            <a:off x="304800" y="0"/>
            <a:ext cx="43129200" cy="32918400"/>
          </a:xfrm>
          <a:prstGeom prst="flowChartDelay">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lowchart: Delay 31"/>
          <p:cNvSpPr/>
          <p:nvPr/>
        </p:nvSpPr>
        <p:spPr>
          <a:xfrm>
            <a:off x="-76200" y="0"/>
            <a:ext cx="43053000" cy="32918400"/>
          </a:xfrm>
          <a:prstGeom prst="flowChartDelay">
            <a:avLst/>
          </a:prstGeom>
          <a:gradFill>
            <a:gsLst>
              <a:gs pos="0">
                <a:schemeClr val="bg2"/>
              </a:gs>
              <a:gs pos="100000">
                <a:schemeClr val="bg1"/>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10"/>
          <p:cNvSpPr>
            <a:spLocks noChangeArrowheads="1"/>
          </p:cNvSpPr>
          <p:nvPr/>
        </p:nvSpPr>
        <p:spPr bwMode="auto">
          <a:xfrm>
            <a:off x="29108400" y="21904285"/>
            <a:ext cx="9083040" cy="1025897"/>
          </a:xfrm>
          <a:prstGeom prst="rect">
            <a:avLst/>
          </a:prstGeom>
          <a:solidFill>
            <a:schemeClr val="accent2"/>
          </a:solidFill>
          <a:ln w="9525">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4100" b="1" dirty="0" smtClean="0">
                <a:solidFill>
                  <a:srgbClr val="FFFFFF"/>
                </a:solidFill>
              </a:rPr>
              <a:t>References</a:t>
            </a:r>
            <a:endParaRPr lang="en-US" sz="4100" b="1" dirty="0">
              <a:solidFill>
                <a:srgbClr val="FFFFFF"/>
              </a:solidFill>
            </a:endParaRPr>
          </a:p>
        </p:txBody>
      </p:sp>
      <p:sp>
        <p:nvSpPr>
          <p:cNvPr id="35" name="Rectangle 10"/>
          <p:cNvSpPr>
            <a:spLocks noChangeArrowheads="1"/>
          </p:cNvSpPr>
          <p:nvPr/>
        </p:nvSpPr>
        <p:spPr bwMode="auto">
          <a:xfrm>
            <a:off x="29108400" y="6477000"/>
            <a:ext cx="9083040" cy="1025897"/>
          </a:xfrm>
          <a:prstGeom prst="rect">
            <a:avLst/>
          </a:prstGeom>
          <a:solidFill>
            <a:schemeClr val="accent2"/>
          </a:solidFill>
          <a:ln w="9525">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4100" b="1" dirty="0" smtClean="0">
                <a:solidFill>
                  <a:srgbClr val="FFFFFF"/>
                </a:solidFill>
              </a:rPr>
              <a:t>Discussion</a:t>
            </a:r>
            <a:endParaRPr lang="en-US" sz="4100" b="1" dirty="0">
              <a:solidFill>
                <a:srgbClr val="FFFFFF"/>
              </a:solidFill>
            </a:endParaRPr>
          </a:p>
        </p:txBody>
      </p:sp>
      <p:sp>
        <p:nvSpPr>
          <p:cNvPr id="36" name="TextBox 19"/>
          <p:cNvSpPr txBox="1">
            <a:spLocks noChangeArrowheads="1"/>
          </p:cNvSpPr>
          <p:nvPr/>
        </p:nvSpPr>
        <p:spPr bwMode="auto">
          <a:xfrm>
            <a:off x="4038600" y="5486400"/>
            <a:ext cx="10439400" cy="814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8" tIns="45709" rIns="91418" bIns="45709">
            <a:spAutoFit/>
          </a:bodyPr>
          <a:lstStyle>
            <a:lvl1pPr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algn="just">
              <a:lnSpc>
                <a:spcPct val="110000"/>
              </a:lnSpc>
            </a:pPr>
            <a:r>
              <a:rPr lang="en-US" sz="2800" dirty="0">
                <a:latin typeface="Calibri"/>
                <a:cs typeface="Calibri"/>
              </a:rPr>
              <a:t>Augmented Reality (AR) Technology, since its inception, has been enhanced significantly by software and hardware </a:t>
            </a:r>
            <a:r>
              <a:rPr lang="en-US" sz="2800" dirty="0" smtClean="0">
                <a:latin typeface="Calibri"/>
                <a:cs typeface="Calibri"/>
              </a:rPr>
              <a:t>developments, </a:t>
            </a:r>
            <a:r>
              <a:rPr lang="en-US" sz="2800" dirty="0">
                <a:latin typeface="Calibri"/>
                <a:cs typeface="Calibri"/>
              </a:rPr>
              <a:t>and has been widely utilized in various </a:t>
            </a:r>
            <a:r>
              <a:rPr lang="en-US" sz="2800" dirty="0" smtClean="0">
                <a:latin typeface="Calibri"/>
                <a:cs typeface="Calibri"/>
              </a:rPr>
              <a:t>fields </a:t>
            </a:r>
            <a:r>
              <a:rPr lang="en-US" sz="2800" dirty="0">
                <a:latin typeface="Calibri"/>
                <a:cs typeface="Calibri"/>
              </a:rPr>
              <a:t>such as manufacturing, entertainment, architecture, commerce and </a:t>
            </a:r>
            <a:r>
              <a:rPr lang="en-US" sz="2800" dirty="0" smtClean="0">
                <a:latin typeface="Calibri"/>
                <a:cs typeface="Calibri"/>
              </a:rPr>
              <a:t>education. When applied to maintenance instruction delivery, AR provides features such as interactive content delivery, </a:t>
            </a:r>
            <a:r>
              <a:rPr lang="en-US" sz="2800" dirty="0">
                <a:latin typeface="Calibri"/>
                <a:cs typeface="Calibri"/>
              </a:rPr>
              <a:t>user-friendly </a:t>
            </a:r>
            <a:r>
              <a:rPr lang="en-US" sz="2800" dirty="0" smtClean="0">
                <a:latin typeface="Calibri"/>
                <a:cs typeface="Calibri"/>
              </a:rPr>
              <a:t>interfaces, </a:t>
            </a:r>
            <a:r>
              <a:rPr lang="en-US" sz="2800" dirty="0">
                <a:latin typeface="Calibri"/>
                <a:cs typeface="Calibri"/>
              </a:rPr>
              <a:t>enhanced </a:t>
            </a:r>
            <a:r>
              <a:rPr lang="en-US" sz="2800" dirty="0" smtClean="0">
                <a:latin typeface="Calibri"/>
                <a:cs typeface="Calibri"/>
              </a:rPr>
              <a:t>object visualization </a:t>
            </a:r>
            <a:r>
              <a:rPr lang="en-US" sz="2800" dirty="0">
                <a:latin typeface="Calibri"/>
                <a:cs typeface="Calibri"/>
              </a:rPr>
              <a:t>and real-time data feeds. </a:t>
            </a:r>
            <a:r>
              <a:rPr lang="en-US" sz="2800" dirty="0" smtClean="0">
                <a:latin typeface="Calibri"/>
                <a:cs typeface="Calibri"/>
              </a:rPr>
              <a:t>This was a preliminary study with the </a:t>
            </a:r>
            <a:r>
              <a:rPr lang="en-US" sz="2800" dirty="0">
                <a:latin typeface="Calibri"/>
                <a:cs typeface="Calibri"/>
              </a:rPr>
              <a:t>purpose </a:t>
            </a:r>
            <a:r>
              <a:rPr lang="en-US" sz="2800" dirty="0" smtClean="0">
                <a:latin typeface="Calibri"/>
                <a:cs typeface="Calibri"/>
              </a:rPr>
              <a:t>of evaluating </a:t>
            </a:r>
            <a:r>
              <a:rPr lang="en-US" sz="2800" dirty="0">
                <a:latin typeface="Calibri"/>
                <a:cs typeface="Calibri"/>
              </a:rPr>
              <a:t>the perceptions and attitudes of aviation maintenance students </a:t>
            </a:r>
            <a:r>
              <a:rPr lang="en-US" sz="2800" dirty="0" smtClean="0">
                <a:latin typeface="Calibri"/>
                <a:cs typeface="Calibri"/>
              </a:rPr>
              <a:t>towards </a:t>
            </a:r>
            <a:r>
              <a:rPr lang="en-US" sz="2800" dirty="0">
                <a:latin typeface="Calibri"/>
                <a:cs typeface="Calibri"/>
              </a:rPr>
              <a:t>the implementation and use of AR instructions in aviation maintenance </a:t>
            </a:r>
            <a:r>
              <a:rPr lang="en-US" sz="2800" dirty="0" smtClean="0">
                <a:latin typeface="Calibri"/>
                <a:cs typeface="Calibri"/>
              </a:rPr>
              <a:t>training. The researchers </a:t>
            </a:r>
            <a:r>
              <a:rPr lang="en-US" sz="2800" dirty="0">
                <a:latin typeface="Calibri"/>
                <a:cs typeface="Calibri"/>
              </a:rPr>
              <a:t>utilized </a:t>
            </a:r>
            <a:r>
              <a:rPr lang="en-US" sz="2800" dirty="0" smtClean="0">
                <a:latin typeface="Calibri"/>
                <a:cs typeface="Calibri"/>
              </a:rPr>
              <a:t>online surveys to </a:t>
            </a:r>
            <a:r>
              <a:rPr lang="en-US" sz="2800" dirty="0">
                <a:latin typeface="Calibri"/>
                <a:cs typeface="Calibri"/>
              </a:rPr>
              <a:t>collect data comparing the benefits and challenges of </a:t>
            </a:r>
            <a:r>
              <a:rPr lang="en-US" sz="2800" dirty="0" smtClean="0">
                <a:latin typeface="Calibri"/>
                <a:cs typeface="Calibri"/>
              </a:rPr>
              <a:t>traditional </a:t>
            </a:r>
            <a:r>
              <a:rPr lang="en-US" sz="2800" dirty="0">
                <a:latin typeface="Calibri"/>
                <a:cs typeface="Calibri"/>
              </a:rPr>
              <a:t>(primarily written paper based) </a:t>
            </a:r>
            <a:r>
              <a:rPr lang="en-US" sz="2800" dirty="0" smtClean="0">
                <a:latin typeface="Calibri"/>
                <a:cs typeface="Calibri"/>
              </a:rPr>
              <a:t>to </a:t>
            </a:r>
            <a:r>
              <a:rPr lang="en-US" sz="2800" dirty="0">
                <a:latin typeface="Calibri"/>
                <a:cs typeface="Calibri"/>
              </a:rPr>
              <a:t>AR-enhanced instructions. </a:t>
            </a:r>
            <a:r>
              <a:rPr lang="en-US" sz="2800" dirty="0" smtClean="0">
                <a:latin typeface="Calibri"/>
                <a:cs typeface="Calibri"/>
              </a:rPr>
              <a:t>The results indicated that AR maintenance instructions had </a:t>
            </a:r>
            <a:r>
              <a:rPr lang="en-US" sz="2800" dirty="0">
                <a:latin typeface="Calibri"/>
                <a:cs typeface="Calibri"/>
              </a:rPr>
              <a:t>the potential to be </a:t>
            </a:r>
            <a:r>
              <a:rPr lang="en-US" sz="2800" dirty="0" smtClean="0">
                <a:latin typeface="Calibri"/>
                <a:cs typeface="Calibri"/>
              </a:rPr>
              <a:t>beneficial when used in aviation maintenance and training. In </a:t>
            </a:r>
            <a:r>
              <a:rPr lang="en-US" sz="2800" dirty="0">
                <a:latin typeface="Calibri"/>
                <a:cs typeface="Calibri"/>
              </a:rPr>
              <a:t>addition, </a:t>
            </a:r>
            <a:r>
              <a:rPr lang="en-US" sz="2800" dirty="0" smtClean="0">
                <a:latin typeface="Calibri"/>
                <a:cs typeface="Calibri"/>
              </a:rPr>
              <a:t>recommendations for the </a:t>
            </a:r>
            <a:r>
              <a:rPr lang="en-US" sz="2800" dirty="0">
                <a:latin typeface="Calibri"/>
                <a:cs typeface="Calibri"/>
              </a:rPr>
              <a:t>future incorporation of AR instructions into aviation maintenance training operations </a:t>
            </a:r>
            <a:r>
              <a:rPr lang="en-US" sz="2800" dirty="0" smtClean="0">
                <a:latin typeface="Calibri"/>
                <a:cs typeface="Calibri"/>
              </a:rPr>
              <a:t>are given.</a:t>
            </a:r>
            <a:endParaRPr lang="en-US" sz="2800" b="1" dirty="0">
              <a:solidFill>
                <a:schemeClr val="tx2"/>
              </a:solidFill>
              <a:latin typeface="Calibri"/>
              <a:cs typeface="Calibri"/>
            </a:endParaRPr>
          </a:p>
        </p:txBody>
      </p:sp>
      <p:sp>
        <p:nvSpPr>
          <p:cNvPr id="37" name="Rectangle 10"/>
          <p:cNvSpPr>
            <a:spLocks noChangeArrowheads="1"/>
          </p:cNvSpPr>
          <p:nvPr/>
        </p:nvSpPr>
        <p:spPr bwMode="auto">
          <a:xfrm>
            <a:off x="4076700" y="4419600"/>
            <a:ext cx="10401300" cy="1025897"/>
          </a:xfrm>
          <a:prstGeom prst="rect">
            <a:avLst/>
          </a:prstGeom>
          <a:solidFill>
            <a:schemeClr val="accent2"/>
          </a:solidFill>
          <a:ln w="12700">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4100" b="1" dirty="0" smtClean="0">
                <a:solidFill>
                  <a:srgbClr val="FFFFFF"/>
                </a:solidFill>
              </a:rPr>
              <a:t>Abstract</a:t>
            </a:r>
            <a:endParaRPr lang="en-US" sz="4100" b="1" dirty="0">
              <a:solidFill>
                <a:srgbClr val="FFFFFF"/>
              </a:solidFill>
            </a:endParaRPr>
          </a:p>
        </p:txBody>
      </p:sp>
      <p:sp>
        <p:nvSpPr>
          <p:cNvPr id="40" name="Rectangle 10"/>
          <p:cNvSpPr>
            <a:spLocks noChangeArrowheads="1"/>
          </p:cNvSpPr>
          <p:nvPr/>
        </p:nvSpPr>
        <p:spPr bwMode="auto">
          <a:xfrm>
            <a:off x="4076700" y="13662456"/>
            <a:ext cx="10401300" cy="1066800"/>
          </a:xfrm>
          <a:prstGeom prst="rect">
            <a:avLst/>
          </a:prstGeom>
          <a:solidFill>
            <a:schemeClr val="accent2"/>
          </a:solidFill>
          <a:ln w="9525">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4100" b="1" dirty="0" smtClean="0">
                <a:solidFill>
                  <a:srgbClr val="FFFFFF"/>
                </a:solidFill>
              </a:rPr>
              <a:t>Methods</a:t>
            </a:r>
            <a:endParaRPr lang="en-US" sz="4100" b="1" dirty="0">
              <a:solidFill>
                <a:srgbClr val="FFFFFF"/>
              </a:solidFill>
            </a:endParaRPr>
          </a:p>
        </p:txBody>
      </p:sp>
      <p:sp>
        <p:nvSpPr>
          <p:cNvPr id="42" name="Rectangle 10"/>
          <p:cNvSpPr>
            <a:spLocks noChangeArrowheads="1"/>
          </p:cNvSpPr>
          <p:nvPr/>
        </p:nvSpPr>
        <p:spPr bwMode="auto">
          <a:xfrm>
            <a:off x="16687800" y="16914775"/>
            <a:ext cx="10351500" cy="1025897"/>
          </a:xfrm>
          <a:prstGeom prst="rect">
            <a:avLst/>
          </a:prstGeom>
          <a:solidFill>
            <a:schemeClr val="accent2"/>
          </a:solidFill>
          <a:ln w="9525">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4100" b="1" dirty="0" smtClean="0">
                <a:solidFill>
                  <a:srgbClr val="FFFFFF"/>
                </a:solidFill>
              </a:rPr>
              <a:t>Results</a:t>
            </a:r>
            <a:endParaRPr lang="en-US" sz="4100" b="1" dirty="0">
              <a:solidFill>
                <a:srgbClr val="FFFFFF"/>
              </a:solidFill>
            </a:endParaRPr>
          </a:p>
        </p:txBody>
      </p:sp>
      <p:sp>
        <p:nvSpPr>
          <p:cNvPr id="45" name="Rectangle 44"/>
          <p:cNvSpPr/>
          <p:nvPr/>
        </p:nvSpPr>
        <p:spPr>
          <a:xfrm>
            <a:off x="28956000" y="7608750"/>
            <a:ext cx="9235440" cy="14311610"/>
          </a:xfrm>
          <a:prstGeom prst="rect">
            <a:avLst/>
          </a:prstGeom>
        </p:spPr>
        <p:txBody>
          <a:bodyPr wrap="square">
            <a:spAutoFit/>
          </a:bodyPr>
          <a:lstStyle/>
          <a:p>
            <a:pPr marL="58738" algn="just" eaLnBrk="0" hangingPunct="0">
              <a:lnSpc>
                <a:spcPct val="110000"/>
              </a:lnSpc>
            </a:pPr>
            <a:r>
              <a:rPr lang="en-US" sz="3000" dirty="0">
                <a:latin typeface="Calibri"/>
                <a:ea typeface="ＭＳ Ｐゴシック" pitchFamily="-106" charset="-128"/>
                <a:cs typeface="Calibri"/>
              </a:rPr>
              <a:t>Participants acknowledged and appreciated the advantages of AR instructions over paper-based instructions regarding </a:t>
            </a:r>
            <a:r>
              <a:rPr lang="en-US" sz="3000" dirty="0" smtClean="0">
                <a:latin typeface="Calibri"/>
                <a:ea typeface="ＭＳ Ｐゴシック" pitchFamily="-106" charset="-128"/>
                <a:cs typeface="Calibri"/>
              </a:rPr>
              <a:t>ease </a:t>
            </a:r>
            <a:r>
              <a:rPr lang="en-US" sz="3000" dirty="0">
                <a:latin typeface="Calibri"/>
                <a:ea typeface="ＭＳ Ｐゴシック" pitchFamily="-106" charset="-128"/>
                <a:cs typeface="Calibri"/>
              </a:rPr>
              <a:t>of use, efficiency, accuracy and clarity. From an overall view, survey participants </a:t>
            </a:r>
            <a:r>
              <a:rPr lang="en-US" sz="3000" dirty="0" smtClean="0">
                <a:latin typeface="Calibri"/>
                <a:ea typeface="ＭＳ Ｐゴシック" pitchFamily="-106" charset="-128"/>
                <a:cs typeface="Calibri"/>
              </a:rPr>
              <a:t>reported a higher level of satisfaction when using AR </a:t>
            </a:r>
            <a:r>
              <a:rPr lang="en-US" sz="3000" dirty="0">
                <a:latin typeface="Calibri"/>
                <a:ea typeface="ＭＳ Ｐゴシック" pitchFamily="-106" charset="-128"/>
                <a:cs typeface="Calibri"/>
              </a:rPr>
              <a:t>instructions compared to </a:t>
            </a:r>
            <a:r>
              <a:rPr lang="en-US" sz="3000" dirty="0" smtClean="0">
                <a:latin typeface="Calibri"/>
                <a:ea typeface="ＭＳ Ｐゴシック" pitchFamily="-106" charset="-128"/>
                <a:cs typeface="Calibri"/>
              </a:rPr>
              <a:t>paper-based </a:t>
            </a:r>
            <a:r>
              <a:rPr lang="en-US" sz="3000" dirty="0">
                <a:latin typeface="Calibri"/>
                <a:ea typeface="ＭＳ Ｐゴシック" pitchFamily="-106" charset="-128"/>
                <a:cs typeface="Calibri"/>
              </a:rPr>
              <a:t>instructions.  </a:t>
            </a:r>
          </a:p>
          <a:p>
            <a:pPr marL="58738" algn="just" eaLnBrk="0" hangingPunct="0">
              <a:lnSpc>
                <a:spcPct val="110000"/>
              </a:lnSpc>
            </a:pPr>
            <a:endParaRPr lang="en-US" sz="3000" dirty="0">
              <a:latin typeface="Calibri"/>
              <a:ea typeface="ＭＳ Ｐゴシック" pitchFamily="-106" charset="-128"/>
              <a:cs typeface="Calibri"/>
            </a:endParaRPr>
          </a:p>
          <a:p>
            <a:pPr marL="58738" algn="just" eaLnBrk="0" hangingPunct="0">
              <a:lnSpc>
                <a:spcPct val="110000"/>
              </a:lnSpc>
            </a:pPr>
            <a:r>
              <a:rPr lang="en-US" sz="3000" dirty="0">
                <a:latin typeface="Calibri"/>
                <a:ea typeface="ＭＳ Ｐゴシック" pitchFamily="-106" charset="-128"/>
                <a:cs typeface="Calibri"/>
              </a:rPr>
              <a:t>All of the survey respondents </a:t>
            </a:r>
            <a:r>
              <a:rPr lang="en-US" sz="3000" dirty="0" smtClean="0">
                <a:latin typeface="Calibri"/>
                <a:ea typeface="ＭＳ Ｐゴシック" pitchFamily="-106" charset="-128"/>
                <a:cs typeface="Calibri"/>
              </a:rPr>
              <a:t>were </a:t>
            </a:r>
            <a:r>
              <a:rPr lang="en-US" sz="3000" dirty="0">
                <a:ea typeface="ＭＳ Ｐゴシック" pitchFamily="-106" charset="-128"/>
                <a:cs typeface="Calibri"/>
              </a:rPr>
              <a:t>not only</a:t>
            </a:r>
            <a:r>
              <a:rPr lang="en-US" sz="3000" dirty="0" smtClean="0">
                <a:latin typeface="Calibri"/>
                <a:ea typeface="ＭＳ Ｐゴシック" pitchFamily="-106" charset="-128"/>
                <a:cs typeface="Calibri"/>
              </a:rPr>
              <a:t> </a:t>
            </a:r>
            <a:r>
              <a:rPr lang="en-US" sz="3000" dirty="0">
                <a:latin typeface="Calibri"/>
                <a:ea typeface="ＭＳ Ｐゴシック" pitchFamily="-106" charset="-128"/>
                <a:cs typeface="Calibri"/>
              </a:rPr>
              <a:t>willing to accept the new style of training instructions, but also </a:t>
            </a:r>
            <a:r>
              <a:rPr lang="en-US" sz="3000" dirty="0" smtClean="0">
                <a:latin typeface="Calibri"/>
                <a:ea typeface="ＭＳ Ｐゴシック" pitchFamily="-106" charset="-128"/>
                <a:cs typeface="Calibri"/>
              </a:rPr>
              <a:t>showed support for </a:t>
            </a:r>
            <a:r>
              <a:rPr lang="en-US" sz="3000" dirty="0">
                <a:latin typeface="Calibri"/>
                <a:ea typeface="ＭＳ Ｐゴシック" pitchFamily="-106" charset="-128"/>
                <a:cs typeface="Calibri"/>
              </a:rPr>
              <a:t>the future implementation of AR maintenance training </a:t>
            </a:r>
            <a:r>
              <a:rPr lang="en-US" sz="3000" dirty="0" smtClean="0">
                <a:latin typeface="Calibri"/>
                <a:ea typeface="ＭＳ Ｐゴシック" pitchFamily="-106" charset="-128"/>
                <a:cs typeface="Calibri"/>
              </a:rPr>
              <a:t>materials and projects. </a:t>
            </a:r>
            <a:r>
              <a:rPr lang="en-US" sz="3000" dirty="0">
                <a:latin typeface="Calibri"/>
                <a:ea typeface="ＭＳ Ｐゴシック" pitchFamily="-106" charset="-128"/>
                <a:cs typeface="Calibri"/>
              </a:rPr>
              <a:t>According to the participants’ responses, </a:t>
            </a:r>
            <a:r>
              <a:rPr lang="en-US" sz="3000" dirty="0" smtClean="0">
                <a:latin typeface="Calibri"/>
                <a:ea typeface="ＭＳ Ｐゴシック" pitchFamily="-106" charset="-128"/>
                <a:cs typeface="Calibri"/>
              </a:rPr>
              <a:t>AR </a:t>
            </a:r>
            <a:r>
              <a:rPr lang="en-US" sz="3000" dirty="0">
                <a:latin typeface="Calibri"/>
                <a:ea typeface="ＭＳ Ｐゴシック" pitchFamily="-106" charset="-128"/>
                <a:cs typeface="Calibri"/>
              </a:rPr>
              <a:t>maintenance instructions outperform the traditional (paper-based) maintenance instructions regarding the perceptions of </a:t>
            </a:r>
            <a:r>
              <a:rPr lang="en-US" sz="3000" dirty="0" smtClean="0">
                <a:latin typeface="Calibri"/>
                <a:ea typeface="ＭＳ Ｐゴシック" pitchFamily="-106" charset="-128"/>
                <a:cs typeface="Calibri"/>
              </a:rPr>
              <a:t>ease </a:t>
            </a:r>
            <a:r>
              <a:rPr lang="en-US" sz="3000" dirty="0">
                <a:latin typeface="Calibri"/>
                <a:ea typeface="ＭＳ Ｐゴシック" pitchFamily="-106" charset="-128"/>
                <a:cs typeface="Calibri"/>
              </a:rPr>
              <a:t>of use and </a:t>
            </a:r>
            <a:r>
              <a:rPr lang="en-US" sz="3000" dirty="0" smtClean="0">
                <a:latin typeface="Calibri"/>
                <a:ea typeface="ＭＳ Ｐゴシック" pitchFamily="-106" charset="-128"/>
                <a:cs typeface="Calibri"/>
              </a:rPr>
              <a:t>clarity of the information provided.  </a:t>
            </a:r>
            <a:endParaRPr lang="en-US" sz="3000" dirty="0">
              <a:latin typeface="Calibri"/>
              <a:ea typeface="ＭＳ Ｐゴシック" pitchFamily="-106" charset="-128"/>
              <a:cs typeface="Calibri"/>
            </a:endParaRPr>
          </a:p>
          <a:p>
            <a:pPr marL="58738" algn="just" eaLnBrk="0" hangingPunct="0">
              <a:lnSpc>
                <a:spcPct val="110000"/>
              </a:lnSpc>
            </a:pPr>
            <a:endParaRPr lang="en-US" sz="3000" dirty="0">
              <a:latin typeface="Calibri"/>
              <a:ea typeface="ＭＳ Ｐゴシック" pitchFamily="-106" charset="-128"/>
              <a:cs typeface="Calibri"/>
            </a:endParaRPr>
          </a:p>
          <a:p>
            <a:pPr marL="58738" algn="just" eaLnBrk="0" hangingPunct="0">
              <a:lnSpc>
                <a:spcPct val="110000"/>
              </a:lnSpc>
            </a:pPr>
            <a:r>
              <a:rPr lang="en-US" sz="3000" dirty="0" smtClean="0">
                <a:latin typeface="Calibri"/>
                <a:ea typeface="ＭＳ Ｐゴシック" pitchFamily="-106" charset="-128"/>
                <a:cs typeface="Calibri"/>
              </a:rPr>
              <a:t>Participants did highlight certain potential drawbacks regarding the use of AR in maintenance, mainly related to the hardware utilized (notably related to size, ergonomics and potential for damage). These drawbacks can be considered normal given the technology and setting in which participants had interacted with AR. However, in future studies and in actual implementations, care needs to be taken to address these issues in order to properly assess the perceptions of students and professionals towards Augmented Reality instructions. This would also allow for the proper evaluation of improvements provided by AR over traditional instructions.</a:t>
            </a:r>
            <a:endParaRPr lang="en-US" sz="3000" dirty="0">
              <a:latin typeface="Calibri"/>
              <a:ea typeface="ＭＳ Ｐゴシック" pitchFamily="-106" charset="-128"/>
              <a:cs typeface="Calibri"/>
            </a:endParaRPr>
          </a:p>
        </p:txBody>
      </p:sp>
      <p:sp>
        <p:nvSpPr>
          <p:cNvPr id="50" name="Rectangle 49"/>
          <p:cNvSpPr/>
          <p:nvPr/>
        </p:nvSpPr>
        <p:spPr>
          <a:xfrm>
            <a:off x="83" y="0"/>
            <a:ext cx="2666999" cy="3291840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Connector 50"/>
          <p:cNvCxnSpPr/>
          <p:nvPr/>
        </p:nvCxnSpPr>
        <p:spPr>
          <a:xfrm>
            <a:off x="2971800" y="-40909"/>
            <a:ext cx="0" cy="32918400"/>
          </a:xfrm>
          <a:prstGeom prst="line">
            <a:avLst/>
          </a:prstGeom>
          <a:ln w="190500">
            <a:solidFill>
              <a:schemeClr val="accent3"/>
            </a:solidFill>
          </a:ln>
        </p:spPr>
        <p:style>
          <a:lnRef idx="1">
            <a:schemeClr val="accent1"/>
          </a:lnRef>
          <a:fillRef idx="0">
            <a:schemeClr val="accent1"/>
          </a:fillRef>
          <a:effectRef idx="0">
            <a:schemeClr val="accent1"/>
          </a:effectRef>
          <a:fontRef idx="minor">
            <a:schemeClr val="tx1"/>
          </a:fontRef>
        </p:style>
      </p:cxnSp>
      <p:sp>
        <p:nvSpPr>
          <p:cNvPr id="52" name="Text Placeholder 6"/>
          <p:cNvSpPr>
            <a:spLocks noGrp="1"/>
          </p:cNvSpPr>
          <p:nvPr>
            <p:ph type="body" sz="quarter" idx="13"/>
          </p:nvPr>
        </p:nvSpPr>
        <p:spPr>
          <a:xfrm>
            <a:off x="4191000" y="2172"/>
            <a:ext cx="25374600" cy="2817227"/>
          </a:xfrm>
        </p:spPr>
        <p:txBody>
          <a:bodyPr/>
          <a:lstStyle/>
          <a:p>
            <a:r>
              <a:rPr lang="en-US" dirty="0"/>
              <a:t> </a:t>
            </a:r>
          </a:p>
          <a:p>
            <a:r>
              <a:rPr lang="en-US" dirty="0" smtClean="0"/>
              <a:t>A </a:t>
            </a:r>
            <a:r>
              <a:rPr lang="en-US" dirty="0"/>
              <a:t>p</a:t>
            </a:r>
            <a:r>
              <a:rPr lang="en-US" dirty="0" smtClean="0"/>
              <a:t>reliminary study: Perceptions </a:t>
            </a:r>
            <a:r>
              <a:rPr lang="en-US" dirty="0"/>
              <a:t>of a</a:t>
            </a:r>
            <a:r>
              <a:rPr lang="en-US" dirty="0" smtClean="0"/>
              <a:t>viation maintenance </a:t>
            </a:r>
            <a:r>
              <a:rPr lang="en-US" dirty="0"/>
              <a:t>s</a:t>
            </a:r>
            <a:r>
              <a:rPr lang="en-US" dirty="0" smtClean="0"/>
              <a:t>tudents </a:t>
            </a:r>
            <a:r>
              <a:rPr lang="en-US" dirty="0"/>
              <a:t>r</a:t>
            </a:r>
            <a:r>
              <a:rPr lang="en-US" dirty="0" smtClean="0"/>
              <a:t>elated </a:t>
            </a:r>
            <a:r>
              <a:rPr lang="en-US" dirty="0"/>
              <a:t>t</a:t>
            </a:r>
            <a:r>
              <a:rPr lang="en-US" dirty="0" smtClean="0"/>
              <a:t>o </a:t>
            </a:r>
            <a:r>
              <a:rPr lang="en-US" dirty="0"/>
              <a:t>t</a:t>
            </a:r>
            <a:r>
              <a:rPr lang="en-US" dirty="0" smtClean="0"/>
              <a:t>he use </a:t>
            </a:r>
            <a:r>
              <a:rPr lang="en-US" dirty="0"/>
              <a:t>of Augmented Reality </a:t>
            </a:r>
            <a:r>
              <a:rPr lang="en-US" dirty="0" smtClean="0"/>
              <a:t>maintenance </a:t>
            </a:r>
            <a:r>
              <a:rPr lang="en-US" dirty="0"/>
              <a:t>i</a:t>
            </a:r>
            <a:r>
              <a:rPr lang="en-US" dirty="0" smtClean="0"/>
              <a:t>nstructions</a:t>
            </a:r>
            <a:endParaRPr lang="en-US" dirty="0"/>
          </a:p>
          <a:p>
            <a:endParaRPr lang="en-US" sz="5400" dirty="0">
              <a:latin typeface="Arial" pitchFamily="34" charset="0"/>
              <a:cs typeface="Arial" pitchFamily="34" charset="0"/>
            </a:endParaRPr>
          </a:p>
        </p:txBody>
      </p:sp>
      <p:sp>
        <p:nvSpPr>
          <p:cNvPr id="53" name="Text Placeholder 7"/>
          <p:cNvSpPr>
            <a:spLocks noGrp="1"/>
          </p:cNvSpPr>
          <p:nvPr>
            <p:ph type="body" sz="quarter" idx="14"/>
          </p:nvPr>
        </p:nvSpPr>
        <p:spPr>
          <a:xfrm>
            <a:off x="3886200" y="2819400"/>
            <a:ext cx="28727400" cy="1828800"/>
          </a:xfrm>
        </p:spPr>
        <p:txBody>
          <a:bodyPr/>
          <a:lstStyle/>
          <a:p>
            <a:r>
              <a:rPr lang="en-US" b="1" dirty="0" err="1" smtClean="0">
                <a:latin typeface="Arial" pitchFamily="34" charset="0"/>
                <a:cs typeface="Arial" pitchFamily="34" charset="0"/>
              </a:rPr>
              <a:t>Amadou</a:t>
            </a:r>
            <a:r>
              <a:rPr lang="en-US" b="1" dirty="0" smtClean="0">
                <a:latin typeface="Arial" pitchFamily="34" charset="0"/>
                <a:cs typeface="Arial" pitchFamily="34" charset="0"/>
              </a:rPr>
              <a:t> Anne, Yu Wang | Faculty Advisor: P</a:t>
            </a:r>
            <a:r>
              <a:rPr lang="en-US" dirty="0" smtClean="0"/>
              <a:t>rof. Timothy D. </a:t>
            </a:r>
            <a:r>
              <a:rPr lang="en-US" dirty="0" err="1" smtClean="0"/>
              <a:t>Ropp</a:t>
            </a:r>
            <a:r>
              <a:rPr lang="en-US" dirty="0" smtClean="0"/>
              <a:t> | Purdue University</a:t>
            </a:r>
            <a:endParaRPr lang="en-US" b="1" dirty="0">
              <a:latin typeface="Arial" pitchFamily="34" charset="0"/>
              <a:cs typeface="Arial" pitchFamily="34" charset="0"/>
            </a:endParaRPr>
          </a:p>
        </p:txBody>
      </p:sp>
      <p:sp>
        <p:nvSpPr>
          <p:cNvPr id="24" name="TextBox 21"/>
          <p:cNvSpPr txBox="1">
            <a:spLocks noChangeArrowheads="1"/>
          </p:cNvSpPr>
          <p:nvPr/>
        </p:nvSpPr>
        <p:spPr bwMode="auto">
          <a:xfrm>
            <a:off x="38547300" y="17350094"/>
            <a:ext cx="4343399" cy="253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8" tIns="45709" rIns="91418" bIns="45709">
            <a:spAutoFit/>
          </a:bodyPr>
          <a:lstStyle>
            <a:lvl1pPr marL="342900" indent="-342900"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marL="0" lvl="1" algn="just" eaLnBrk="1" hangingPunct="1"/>
            <a:r>
              <a:rPr lang="en-US" sz="900" b="1" dirty="0" err="1">
                <a:solidFill>
                  <a:schemeClr val="tx2"/>
                </a:solidFill>
                <a:latin typeface="Arial" pitchFamily="34" charset="0"/>
                <a:cs typeface="Arial" pitchFamily="34" charset="0"/>
              </a:rPr>
              <a:t>Source:http</a:t>
            </a:r>
            <a:r>
              <a:rPr lang="en-US" sz="900" b="1" dirty="0">
                <a:solidFill>
                  <a:schemeClr val="tx2"/>
                </a:solidFill>
                <a:latin typeface="Arial" pitchFamily="34" charset="0"/>
                <a:cs typeface="Arial" pitchFamily="34" charset="0"/>
              </a:rPr>
              <a:t>://</a:t>
            </a:r>
            <a:r>
              <a:rPr lang="en-US" sz="900" b="1" dirty="0" err="1">
                <a:solidFill>
                  <a:schemeClr val="tx2"/>
                </a:solidFill>
                <a:latin typeface="Arial" pitchFamily="34" charset="0"/>
                <a:cs typeface="Arial" pitchFamily="34" charset="0"/>
              </a:rPr>
              <a:t>honeywallpaper.mobi</a:t>
            </a:r>
            <a:r>
              <a:rPr lang="en-US" sz="900" b="1" dirty="0">
                <a:solidFill>
                  <a:schemeClr val="tx2"/>
                </a:solidFill>
                <a:latin typeface="Arial" pitchFamily="34" charset="0"/>
                <a:cs typeface="Arial" pitchFamily="34" charset="0"/>
              </a:rPr>
              <a:t>/</a:t>
            </a:r>
            <a:r>
              <a:rPr lang="en-US" sz="1000" b="1" dirty="0">
                <a:solidFill>
                  <a:schemeClr val="tx2"/>
                </a:solidFill>
                <a:latin typeface="Arial" pitchFamily="34" charset="0"/>
                <a:cs typeface="Arial" pitchFamily="34" charset="0"/>
              </a:rPr>
              <a:t>augmented</a:t>
            </a:r>
            <a:r>
              <a:rPr lang="en-US" sz="900" b="1" dirty="0">
                <a:solidFill>
                  <a:schemeClr val="tx2"/>
                </a:solidFill>
                <a:latin typeface="Arial" pitchFamily="34" charset="0"/>
                <a:cs typeface="Arial" pitchFamily="34" charset="0"/>
              </a:rPr>
              <a:t>-reality-logo-</a:t>
            </a:r>
            <a:r>
              <a:rPr lang="en-US" sz="900" b="1" dirty="0" err="1">
                <a:solidFill>
                  <a:schemeClr val="tx2"/>
                </a:solidFill>
                <a:latin typeface="Arial" pitchFamily="34" charset="0"/>
                <a:cs typeface="Arial" pitchFamily="34" charset="0"/>
              </a:rPr>
              <a:t>hd</a:t>
            </a:r>
            <a:r>
              <a:rPr lang="en-US" sz="900" b="1" dirty="0">
                <a:solidFill>
                  <a:schemeClr val="tx2"/>
                </a:solidFill>
                <a:latin typeface="Arial" pitchFamily="34" charset="0"/>
                <a:cs typeface="Arial" pitchFamily="34" charset="0"/>
              </a:rPr>
              <a:t>-</a:t>
            </a:r>
            <a:r>
              <a:rPr lang="en-US" sz="1050" b="1" dirty="0" smtClean="0">
                <a:solidFill>
                  <a:schemeClr val="tx2"/>
                </a:solidFill>
                <a:latin typeface="Arial" pitchFamily="34" charset="0"/>
                <a:cs typeface="Arial" pitchFamily="34" charset="0"/>
              </a:rPr>
              <a:t>photos</a:t>
            </a:r>
            <a:endParaRPr lang="en-US" sz="1800" b="1" dirty="0">
              <a:solidFill>
                <a:schemeClr val="tx2"/>
              </a:solidFill>
              <a:latin typeface="Arial" pitchFamily="34" charset="0"/>
              <a:cs typeface="Arial" pitchFamily="34" charset="0"/>
            </a:endParaRPr>
          </a:p>
        </p:txBody>
      </p:sp>
      <p:sp>
        <p:nvSpPr>
          <p:cNvPr id="25" name="TextBox 21"/>
          <p:cNvSpPr txBox="1">
            <a:spLocks noChangeArrowheads="1"/>
          </p:cNvSpPr>
          <p:nvPr/>
        </p:nvSpPr>
        <p:spPr bwMode="auto">
          <a:xfrm>
            <a:off x="16687800" y="6705600"/>
            <a:ext cx="10351500" cy="1024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8" tIns="45709" rIns="91418" bIns="45709">
            <a:spAutoFit/>
          </a:bodyPr>
          <a:lstStyle>
            <a:lvl1pPr marL="342900" indent="-342900"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marL="58738" indent="0" algn="just"/>
            <a:r>
              <a:rPr lang="en-US" sz="3000" dirty="0">
                <a:latin typeface="Calibri"/>
                <a:cs typeface="Calibri"/>
              </a:rPr>
              <a:t>Augmented Reality (AR) is defined as the technology that overlays computer-generated data on top of a real image or view through a digital piece of hardware. Augmented Reality (AR) consists of the display of information (text, images, videos, interactive content) that augments a scene that is actively captured by a camera (De </a:t>
            </a:r>
            <a:r>
              <a:rPr lang="en-US" sz="3000" dirty="0" err="1" smtClean="0">
                <a:latin typeface="Calibri"/>
                <a:cs typeface="Calibri"/>
              </a:rPr>
              <a:t>Crescenzio</a:t>
            </a:r>
            <a:r>
              <a:rPr lang="en-US" sz="3000" dirty="0" smtClean="0">
                <a:latin typeface="Calibri"/>
                <a:cs typeface="Calibri"/>
              </a:rPr>
              <a:t> et al., </a:t>
            </a:r>
            <a:r>
              <a:rPr lang="en-US" sz="3000" dirty="0">
                <a:latin typeface="Calibri"/>
                <a:cs typeface="Calibri"/>
              </a:rPr>
              <a:t>2011)</a:t>
            </a:r>
            <a:r>
              <a:rPr lang="en-US" sz="3000" dirty="0" smtClean="0">
                <a:latin typeface="Calibri"/>
                <a:cs typeface="Calibri"/>
              </a:rPr>
              <a:t>. </a:t>
            </a:r>
            <a:r>
              <a:rPr lang="en-US" sz="3000" dirty="0">
                <a:latin typeface="Calibri"/>
                <a:cs typeface="Calibri"/>
              </a:rPr>
              <a:t>In recent years, maintenance instructions developed on the basis of Augmented Reality (AR) technology have demonstrated their potential to positively impact maintenance training and technical tasks in aviation. </a:t>
            </a:r>
            <a:r>
              <a:rPr lang="en-US" sz="3000" dirty="0" smtClean="0">
                <a:latin typeface="Calibri"/>
                <a:cs typeface="Calibri"/>
              </a:rPr>
              <a:t> (Nee</a:t>
            </a:r>
            <a:r>
              <a:rPr lang="en-US" sz="3000" dirty="0">
                <a:latin typeface="Calibri"/>
                <a:cs typeface="Calibri"/>
              </a:rPr>
              <a:t>, </a:t>
            </a:r>
            <a:r>
              <a:rPr lang="en-US" sz="3000" dirty="0" err="1">
                <a:latin typeface="Calibri"/>
                <a:cs typeface="Calibri"/>
              </a:rPr>
              <a:t>Ong</a:t>
            </a:r>
            <a:r>
              <a:rPr lang="en-US" sz="3000" dirty="0">
                <a:latin typeface="Calibri"/>
                <a:cs typeface="Calibri"/>
              </a:rPr>
              <a:t>, </a:t>
            </a:r>
            <a:r>
              <a:rPr lang="en-US" sz="3000" dirty="0" err="1">
                <a:latin typeface="Calibri"/>
                <a:cs typeface="Calibri"/>
              </a:rPr>
              <a:t>Chryssolouris</a:t>
            </a:r>
            <a:r>
              <a:rPr lang="en-US" sz="3000" dirty="0">
                <a:latin typeface="Calibri"/>
                <a:cs typeface="Calibri"/>
              </a:rPr>
              <a:t> &amp; </a:t>
            </a:r>
            <a:r>
              <a:rPr lang="en-US" sz="3000" dirty="0" err="1">
                <a:latin typeface="Calibri"/>
                <a:cs typeface="Calibri"/>
              </a:rPr>
              <a:t>Mourtzis</a:t>
            </a:r>
            <a:r>
              <a:rPr lang="en-US" sz="3000" dirty="0">
                <a:latin typeface="Calibri"/>
                <a:cs typeface="Calibri"/>
              </a:rPr>
              <a:t>, 2012; </a:t>
            </a:r>
            <a:r>
              <a:rPr lang="en-US" sz="3000" dirty="0" err="1">
                <a:latin typeface="Calibri"/>
                <a:cs typeface="Calibri"/>
              </a:rPr>
              <a:t>Ong</a:t>
            </a:r>
            <a:r>
              <a:rPr lang="en-US" sz="3000" dirty="0">
                <a:latin typeface="Calibri"/>
                <a:cs typeface="Calibri"/>
              </a:rPr>
              <a:t> &amp; Nee, 2008</a:t>
            </a:r>
            <a:r>
              <a:rPr lang="en-US" sz="3000" dirty="0" smtClean="0">
                <a:latin typeface="Calibri"/>
                <a:cs typeface="Calibri"/>
              </a:rPr>
              <a:t>).</a:t>
            </a:r>
          </a:p>
          <a:p>
            <a:pPr marL="58738" indent="0" algn="just"/>
            <a:endParaRPr lang="en-US" sz="3000" dirty="0" smtClean="0">
              <a:latin typeface="Calibri"/>
              <a:cs typeface="Calibri"/>
            </a:endParaRPr>
          </a:p>
          <a:p>
            <a:pPr marL="58738" indent="0" algn="just"/>
            <a:r>
              <a:rPr lang="en-US" sz="3000" dirty="0" smtClean="0">
                <a:latin typeface="Calibri"/>
                <a:cs typeface="Calibri"/>
              </a:rPr>
              <a:t>However, </a:t>
            </a:r>
            <a:r>
              <a:rPr lang="en-US" sz="3000" dirty="0">
                <a:latin typeface="Calibri"/>
                <a:cs typeface="Calibri"/>
              </a:rPr>
              <a:t>r</a:t>
            </a:r>
            <a:r>
              <a:rPr lang="en-US" sz="3000" dirty="0" smtClean="0">
                <a:latin typeface="Calibri"/>
                <a:cs typeface="Calibri"/>
              </a:rPr>
              <a:t>esearch </a:t>
            </a:r>
            <a:r>
              <a:rPr lang="en-US" sz="3000" dirty="0">
                <a:latin typeface="Calibri"/>
                <a:cs typeface="Calibri"/>
              </a:rPr>
              <a:t>has yet to address the perceptions and attitude of aviation maintenance </a:t>
            </a:r>
            <a:r>
              <a:rPr lang="en-US" sz="3000" dirty="0" smtClean="0">
                <a:latin typeface="Calibri"/>
                <a:cs typeface="Calibri"/>
              </a:rPr>
              <a:t>students (future users) toward AR-delivered instructions. In fact, despite the </a:t>
            </a:r>
            <a:r>
              <a:rPr lang="en-US" sz="3000" dirty="0">
                <a:latin typeface="Calibri"/>
                <a:cs typeface="Calibri"/>
              </a:rPr>
              <a:t>actual benefits provided by AR maintenance </a:t>
            </a:r>
            <a:r>
              <a:rPr lang="en-US" sz="3000" dirty="0" smtClean="0">
                <a:latin typeface="Calibri"/>
                <a:cs typeface="Calibri"/>
              </a:rPr>
              <a:t>training instructions</a:t>
            </a:r>
            <a:r>
              <a:rPr lang="en-US" sz="3000" dirty="0">
                <a:latin typeface="Calibri"/>
                <a:cs typeface="Calibri"/>
              </a:rPr>
              <a:t>, their successful </a:t>
            </a:r>
            <a:r>
              <a:rPr lang="en-US" sz="3000" dirty="0" smtClean="0">
                <a:latin typeface="Calibri"/>
                <a:cs typeface="Calibri"/>
              </a:rPr>
              <a:t>adoption in </a:t>
            </a:r>
            <a:r>
              <a:rPr lang="en-US" sz="3000" dirty="0">
                <a:latin typeface="Calibri"/>
                <a:cs typeface="Calibri"/>
              </a:rPr>
              <a:t>maintenance </a:t>
            </a:r>
            <a:r>
              <a:rPr lang="en-US" sz="3000" dirty="0" smtClean="0">
                <a:latin typeface="Calibri"/>
                <a:cs typeface="Calibri"/>
              </a:rPr>
              <a:t>procedures is heavily dependent on the </a:t>
            </a:r>
            <a:r>
              <a:rPr lang="en-US" sz="3000" dirty="0">
                <a:latin typeface="Calibri"/>
                <a:cs typeface="Calibri"/>
              </a:rPr>
              <a:t>acceptance level of those future users. </a:t>
            </a:r>
            <a:r>
              <a:rPr lang="en-US" sz="3000" dirty="0" smtClean="0">
                <a:latin typeface="Calibri"/>
                <a:cs typeface="Calibri"/>
              </a:rPr>
              <a:t>Therefore</a:t>
            </a:r>
            <a:r>
              <a:rPr lang="en-US" sz="3000" dirty="0">
                <a:latin typeface="Calibri"/>
                <a:cs typeface="Calibri"/>
              </a:rPr>
              <a:t>, this study was specifically </a:t>
            </a:r>
            <a:r>
              <a:rPr lang="en-US" sz="3000" dirty="0" smtClean="0">
                <a:latin typeface="Calibri"/>
                <a:cs typeface="Calibri"/>
              </a:rPr>
              <a:t>aimed at gauging </a:t>
            </a:r>
            <a:r>
              <a:rPr lang="en-US" sz="3000" dirty="0">
                <a:latin typeface="Calibri"/>
                <a:cs typeface="Calibri"/>
              </a:rPr>
              <a:t>the perceptions of aviation maintenance students toward the </a:t>
            </a:r>
            <a:r>
              <a:rPr lang="en-US" sz="3000" dirty="0" smtClean="0">
                <a:latin typeface="Calibri"/>
                <a:cs typeface="Calibri"/>
              </a:rPr>
              <a:t>implementation </a:t>
            </a:r>
            <a:r>
              <a:rPr lang="en-US" sz="3000" dirty="0">
                <a:latin typeface="Calibri"/>
                <a:cs typeface="Calibri"/>
              </a:rPr>
              <a:t>of AR maintenance instructions into aviation maintenance training operations. </a:t>
            </a:r>
          </a:p>
        </p:txBody>
      </p:sp>
      <p:sp>
        <p:nvSpPr>
          <p:cNvPr id="23" name="Rectangle 10"/>
          <p:cNvSpPr>
            <a:spLocks noChangeArrowheads="1"/>
          </p:cNvSpPr>
          <p:nvPr/>
        </p:nvSpPr>
        <p:spPr bwMode="auto">
          <a:xfrm>
            <a:off x="16687800" y="5527303"/>
            <a:ext cx="10351500" cy="1025897"/>
          </a:xfrm>
          <a:prstGeom prst="rect">
            <a:avLst/>
          </a:prstGeom>
          <a:solidFill>
            <a:schemeClr val="accent2"/>
          </a:solidFill>
          <a:ln w="12700">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4100" b="1" dirty="0" smtClean="0">
                <a:solidFill>
                  <a:srgbClr val="FFFFFF"/>
                </a:solidFill>
              </a:rPr>
              <a:t>Introduction</a:t>
            </a:r>
            <a:endParaRPr lang="en-US" sz="4100" b="1" dirty="0">
              <a:solidFill>
                <a:srgbClr val="FFFFFF"/>
              </a:solidFill>
            </a:endParaRPr>
          </a:p>
        </p:txBody>
      </p:sp>
      <p:sp>
        <p:nvSpPr>
          <p:cNvPr id="28" name="Rectangle 27"/>
          <p:cNvSpPr/>
          <p:nvPr/>
        </p:nvSpPr>
        <p:spPr>
          <a:xfrm>
            <a:off x="4495800" y="18059400"/>
            <a:ext cx="7479509" cy="559127"/>
          </a:xfrm>
          <a:prstGeom prst="rect">
            <a:avLst/>
          </a:prstGeom>
        </p:spPr>
        <p:txBody>
          <a:bodyPr wrap="square">
            <a:spAutoFit/>
          </a:bodyPr>
          <a:lstStyle/>
          <a:p>
            <a:pPr algn="just">
              <a:lnSpc>
                <a:spcPct val="110000"/>
              </a:lnSpc>
            </a:pPr>
            <a:endParaRPr lang="en-US" sz="2800" b="1" dirty="0">
              <a:solidFill>
                <a:schemeClr val="tx2"/>
              </a:solidFill>
              <a:latin typeface="Arial" pitchFamily="34" charset="0"/>
              <a:cs typeface="Arial" pitchFamily="34" charset="0"/>
            </a:endParaRPr>
          </a:p>
        </p:txBody>
      </p:sp>
      <p:sp>
        <p:nvSpPr>
          <p:cNvPr id="29" name="Rectangle 28"/>
          <p:cNvSpPr/>
          <p:nvPr/>
        </p:nvSpPr>
        <p:spPr>
          <a:xfrm>
            <a:off x="4038600" y="14728269"/>
            <a:ext cx="10439400" cy="11941731"/>
          </a:xfrm>
          <a:prstGeom prst="rect">
            <a:avLst/>
          </a:prstGeom>
        </p:spPr>
        <p:txBody>
          <a:bodyPr wrap="square">
            <a:spAutoFit/>
          </a:bodyPr>
          <a:lstStyle/>
          <a:p>
            <a:pPr algn="just">
              <a:lnSpc>
                <a:spcPct val="110000"/>
              </a:lnSpc>
            </a:pPr>
            <a:r>
              <a:rPr lang="en-US" sz="2800" b="1" i="1" dirty="0" smtClean="0">
                <a:solidFill>
                  <a:srgbClr val="000000"/>
                </a:solidFill>
                <a:latin typeface="Calibri"/>
                <a:cs typeface="Calibri"/>
              </a:rPr>
              <a:t>Participants</a:t>
            </a:r>
            <a:r>
              <a:rPr lang="en-US" sz="2800" b="1" i="1" dirty="0" smtClean="0">
                <a:solidFill>
                  <a:schemeClr val="tx2"/>
                </a:solidFill>
                <a:latin typeface="Calibri"/>
                <a:cs typeface="Calibri"/>
              </a:rPr>
              <a:t>: </a:t>
            </a:r>
            <a:r>
              <a:rPr lang="en-US" sz="2800" dirty="0" smtClean="0">
                <a:latin typeface="Calibri"/>
                <a:cs typeface="Calibri"/>
              </a:rPr>
              <a:t>Six participants who were undergraduate students in an Aeronautical Engineering Technology program voluntarily participated in this preliminary study. Participants had previous experience with the use of traditional and AR work instructions. </a:t>
            </a:r>
            <a:endParaRPr lang="en-US" sz="2800" b="1" dirty="0" smtClean="0">
              <a:solidFill>
                <a:schemeClr val="tx2"/>
              </a:solidFill>
              <a:latin typeface="Calibri"/>
              <a:cs typeface="Calibri"/>
            </a:endParaRPr>
          </a:p>
          <a:p>
            <a:pPr algn="just">
              <a:lnSpc>
                <a:spcPct val="110000"/>
              </a:lnSpc>
            </a:pPr>
            <a:endParaRPr lang="en-US" sz="2800" b="1" dirty="0" smtClean="0">
              <a:solidFill>
                <a:schemeClr val="tx2"/>
              </a:solidFill>
              <a:latin typeface="Calibri"/>
              <a:cs typeface="Calibri"/>
            </a:endParaRPr>
          </a:p>
          <a:p>
            <a:pPr algn="just">
              <a:lnSpc>
                <a:spcPct val="110000"/>
              </a:lnSpc>
            </a:pPr>
            <a:r>
              <a:rPr lang="en-US" sz="2800" b="1" i="1" dirty="0" smtClean="0">
                <a:latin typeface="Calibri"/>
                <a:cs typeface="Calibri"/>
              </a:rPr>
              <a:t>Materials: </a:t>
            </a:r>
            <a:r>
              <a:rPr lang="en-US" sz="2800" dirty="0" smtClean="0">
                <a:latin typeface="Calibri"/>
                <a:cs typeface="Calibri"/>
              </a:rPr>
              <a:t>An online survey was designed using </a:t>
            </a:r>
            <a:r>
              <a:rPr lang="en-US" sz="2800" dirty="0" err="1" smtClean="0">
                <a:latin typeface="Calibri"/>
                <a:cs typeface="Calibri"/>
              </a:rPr>
              <a:t>Qualtrics</a:t>
            </a:r>
            <a:r>
              <a:rPr lang="en-US" sz="2800" dirty="0" smtClean="0">
                <a:latin typeface="Calibri"/>
                <a:cs typeface="Calibri"/>
              </a:rPr>
              <a:t> (online survey platform). The survey included nine 7-likert-scale questions and five open-ended questions. The purpose of the 7-likert-scale questions was to compare traditional and AR maintenance instructions in the following aspects: ease of use, efficiency, accuracy and clarity. Open-ended questions were aimed to identify challenges and benefits of using both paper and AR instructions. </a:t>
            </a:r>
          </a:p>
          <a:p>
            <a:pPr algn="just">
              <a:lnSpc>
                <a:spcPct val="110000"/>
              </a:lnSpc>
            </a:pPr>
            <a:endParaRPr lang="en-US" sz="2800" b="1" dirty="0" smtClean="0">
              <a:solidFill>
                <a:schemeClr val="tx2"/>
              </a:solidFill>
              <a:latin typeface="Calibri"/>
              <a:cs typeface="Calibri"/>
            </a:endParaRPr>
          </a:p>
          <a:p>
            <a:pPr algn="just">
              <a:lnSpc>
                <a:spcPct val="110000"/>
              </a:lnSpc>
            </a:pPr>
            <a:r>
              <a:rPr lang="en-US" sz="2800" b="1" i="1" dirty="0" smtClean="0">
                <a:latin typeface="Calibri"/>
                <a:cs typeface="Calibri"/>
              </a:rPr>
              <a:t>Data analysis: </a:t>
            </a:r>
            <a:r>
              <a:rPr lang="en-US" sz="2800" dirty="0" smtClean="0">
                <a:latin typeface="Calibri"/>
                <a:cs typeface="Calibri"/>
              </a:rPr>
              <a:t>The researchers analyzed the differences between AR and traditional maintenance instructions in regards to ease of use, efficiency, accuracy and clarity, by comparing the mean differences collected from 7-likert-scale survey questions. The SPSS software program was utilized to calculate paired sample T-tests to determine whether there were statistically significant differences between the variables. Regarding the responses to open-ended survey questions, the researchers exported the data from the </a:t>
            </a:r>
            <a:r>
              <a:rPr lang="en-US" sz="2800" dirty="0" err="1" smtClean="0">
                <a:latin typeface="Calibri"/>
                <a:cs typeface="Calibri"/>
              </a:rPr>
              <a:t>Qualtrics</a:t>
            </a:r>
            <a:r>
              <a:rPr lang="en-US" sz="2800" dirty="0" smtClean="0">
                <a:latin typeface="Calibri"/>
                <a:cs typeface="Calibri"/>
              </a:rPr>
              <a:t> survey’s report to an Excel file. Then the researchers looked through each survey question in the dataset to find similar responses (patterns). Then the similar responses were coded into three themes respectively answering three research questions.</a:t>
            </a:r>
            <a:endParaRPr lang="en-US" sz="2800" b="1" dirty="0">
              <a:solidFill>
                <a:schemeClr val="tx2"/>
              </a:solidFill>
              <a:latin typeface="Arial" pitchFamily="34" charset="0"/>
              <a:cs typeface="Arial" pitchFamily="34" charset="0"/>
            </a:endParaRPr>
          </a:p>
        </p:txBody>
      </p:sp>
      <p:pic>
        <p:nvPicPr>
          <p:cNvPr id="2" name="Picture 1" descr="2015-08-18_1151.png"/>
          <p:cNvPicPr>
            <a:picLocks noChangeAspect="1"/>
          </p:cNvPicPr>
          <p:nvPr/>
        </p:nvPicPr>
        <p:blipFill rotWithShape="1">
          <a:blip r:embed="rId2">
            <a:extLst>
              <a:ext uri="{28A0092B-C50C-407E-A947-70E740481C1C}">
                <a14:useLocalDpi xmlns:a14="http://schemas.microsoft.com/office/drawing/2010/main" val="0"/>
              </a:ext>
            </a:extLst>
          </a:blip>
          <a:srcRect l="2041" t="4705" r="2721" b="4341"/>
          <a:stretch/>
        </p:blipFill>
        <p:spPr>
          <a:xfrm>
            <a:off x="16751957" y="18474023"/>
            <a:ext cx="10351500" cy="4419600"/>
          </a:xfrm>
          <a:prstGeom prst="rect">
            <a:avLst/>
          </a:prstGeom>
          <a:ln w="9525" cap="sq">
            <a:solidFill>
              <a:srgbClr val="434342"/>
            </a:solidFill>
            <a:prstDash val="solid"/>
            <a:miter lim="800000"/>
          </a:ln>
          <a:effectLst>
            <a:outerShdw blurRad="50800" dist="38100" dir="2700000" algn="tl" rotWithShape="0">
              <a:srgbClr val="000000">
                <a:alpha val="43000"/>
              </a:srgbClr>
            </a:outerShdw>
          </a:effectLst>
        </p:spPr>
      </p:pic>
      <p:sp>
        <p:nvSpPr>
          <p:cNvPr id="3" name="Rectangle 2"/>
          <p:cNvSpPr/>
          <p:nvPr/>
        </p:nvSpPr>
        <p:spPr>
          <a:xfrm>
            <a:off x="17235335" y="22934532"/>
            <a:ext cx="8963333" cy="707886"/>
          </a:xfrm>
          <a:prstGeom prst="rect">
            <a:avLst/>
          </a:prstGeom>
        </p:spPr>
        <p:txBody>
          <a:bodyPr wrap="square">
            <a:spAutoFit/>
          </a:bodyPr>
          <a:lstStyle/>
          <a:p>
            <a:r>
              <a:rPr lang="en-US" sz="2000" i="1" dirty="0" smtClean="0"/>
              <a:t>Note: </a:t>
            </a:r>
            <a:r>
              <a:rPr lang="en-US" sz="2000" dirty="0" smtClean="0"/>
              <a:t>Comparison </a:t>
            </a:r>
            <a:r>
              <a:rPr lang="en-US" sz="2000" dirty="0"/>
              <a:t>of mean differences between traditional and AR instructions. N=</a:t>
            </a:r>
            <a:r>
              <a:rPr lang="en-US" sz="2000" dirty="0" smtClean="0"/>
              <a:t>6</a:t>
            </a:r>
          </a:p>
          <a:p>
            <a:endParaRPr lang="en-US" sz="2000" dirty="0" smtClean="0"/>
          </a:p>
        </p:txBody>
      </p:sp>
      <p:pic>
        <p:nvPicPr>
          <p:cNvPr id="4" name="Picture 3" descr="2015-08-18_121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51956" y="24156315"/>
            <a:ext cx="10351501" cy="2420025"/>
          </a:xfrm>
          <a:prstGeom prst="rect">
            <a:avLst/>
          </a:prstGeom>
        </p:spPr>
      </p:pic>
      <p:sp>
        <p:nvSpPr>
          <p:cNvPr id="38" name="Rectangle 37"/>
          <p:cNvSpPr/>
          <p:nvPr/>
        </p:nvSpPr>
        <p:spPr>
          <a:xfrm>
            <a:off x="16916400" y="24536400"/>
            <a:ext cx="21945600" cy="400110"/>
          </a:xfrm>
          <a:prstGeom prst="rect">
            <a:avLst/>
          </a:prstGeom>
        </p:spPr>
        <p:txBody>
          <a:bodyPr>
            <a:spAutoFit/>
          </a:bodyPr>
          <a:lstStyle/>
          <a:p>
            <a:endParaRPr lang="en-US" sz="2000" dirty="0" smtClean="0"/>
          </a:p>
        </p:txBody>
      </p:sp>
      <p:sp>
        <p:nvSpPr>
          <p:cNvPr id="39" name="Rectangle 38"/>
          <p:cNvSpPr/>
          <p:nvPr/>
        </p:nvSpPr>
        <p:spPr>
          <a:xfrm>
            <a:off x="21147958" y="23539895"/>
            <a:ext cx="1826342" cy="400110"/>
          </a:xfrm>
          <a:prstGeom prst="rect">
            <a:avLst/>
          </a:prstGeom>
        </p:spPr>
        <p:txBody>
          <a:bodyPr wrap="square">
            <a:spAutoFit/>
          </a:bodyPr>
          <a:lstStyle/>
          <a:p>
            <a:r>
              <a:rPr lang="en-US" sz="2000" i="1" dirty="0" smtClean="0"/>
              <a:t>T-test results</a:t>
            </a:r>
          </a:p>
        </p:txBody>
      </p:sp>
      <p:sp>
        <p:nvSpPr>
          <p:cNvPr id="44" name="Rectangle 43"/>
          <p:cNvSpPr/>
          <p:nvPr/>
        </p:nvSpPr>
        <p:spPr>
          <a:xfrm>
            <a:off x="16764000" y="27355800"/>
            <a:ext cx="21945600" cy="400110"/>
          </a:xfrm>
          <a:prstGeom prst="rect">
            <a:avLst/>
          </a:prstGeom>
        </p:spPr>
        <p:txBody>
          <a:bodyPr>
            <a:spAutoFit/>
          </a:bodyPr>
          <a:lstStyle/>
          <a:p>
            <a:endParaRPr lang="en-US" sz="2000" dirty="0" smtClean="0"/>
          </a:p>
        </p:txBody>
      </p:sp>
      <p:sp>
        <p:nvSpPr>
          <p:cNvPr id="47" name="Rectangle 46"/>
          <p:cNvSpPr/>
          <p:nvPr/>
        </p:nvSpPr>
        <p:spPr>
          <a:xfrm>
            <a:off x="18396319" y="27660600"/>
            <a:ext cx="8012962" cy="400110"/>
          </a:xfrm>
          <a:prstGeom prst="rect">
            <a:avLst/>
          </a:prstGeom>
        </p:spPr>
        <p:txBody>
          <a:bodyPr wrap="square">
            <a:spAutoFit/>
          </a:bodyPr>
          <a:lstStyle/>
          <a:p>
            <a:r>
              <a:rPr lang="en-US" sz="2000" b="1" dirty="0" smtClean="0"/>
              <a:t>Benefits and challenges of traditional vs. AR maintenance instructions </a:t>
            </a:r>
          </a:p>
        </p:txBody>
      </p:sp>
      <p:sp>
        <p:nvSpPr>
          <p:cNvPr id="5" name="Rectangle 4"/>
          <p:cNvSpPr/>
          <p:nvPr/>
        </p:nvSpPr>
        <p:spPr>
          <a:xfrm>
            <a:off x="16649700" y="26574690"/>
            <a:ext cx="10653868" cy="400110"/>
          </a:xfrm>
          <a:prstGeom prst="rect">
            <a:avLst/>
          </a:prstGeom>
        </p:spPr>
        <p:txBody>
          <a:bodyPr wrap="square">
            <a:spAutoFit/>
          </a:bodyPr>
          <a:lstStyle/>
          <a:p>
            <a:r>
              <a:rPr lang="en-US" sz="2000" i="1" dirty="0"/>
              <a:t>Note. </a:t>
            </a:r>
            <a:r>
              <a:rPr lang="en-US" sz="2000" dirty="0"/>
              <a:t>F=f-</a:t>
            </a:r>
            <a:r>
              <a:rPr lang="en-US" sz="2000" dirty="0" smtClean="0"/>
              <a:t>test</a:t>
            </a:r>
            <a:r>
              <a:rPr lang="en-US" sz="2000" dirty="0"/>
              <a:t>, Sig=significance, </a:t>
            </a:r>
            <a:r>
              <a:rPr lang="en-US" sz="2000" dirty="0" err="1"/>
              <a:t>df</a:t>
            </a:r>
            <a:r>
              <a:rPr lang="en-US" sz="2000" dirty="0"/>
              <a:t>=degrees of freedom, CI=confidence interval, *=significant at p&lt;.05 </a:t>
            </a:r>
          </a:p>
        </p:txBody>
      </p:sp>
      <p:sp>
        <p:nvSpPr>
          <p:cNvPr id="6" name="Rectangle 5"/>
          <p:cNvSpPr/>
          <p:nvPr/>
        </p:nvSpPr>
        <p:spPr>
          <a:xfrm>
            <a:off x="16078200" y="27965400"/>
            <a:ext cx="12954000" cy="461665"/>
          </a:xfrm>
          <a:prstGeom prst="rect">
            <a:avLst/>
          </a:prstGeom>
        </p:spPr>
        <p:txBody>
          <a:bodyPr wrap="square">
            <a:spAutoFit/>
          </a:bodyPr>
          <a:lstStyle/>
          <a:p>
            <a:endParaRPr lang="en-US" sz="2400" dirty="0"/>
          </a:p>
        </p:txBody>
      </p:sp>
      <p:sp>
        <p:nvSpPr>
          <p:cNvPr id="48" name="Rectangle 47"/>
          <p:cNvSpPr/>
          <p:nvPr/>
        </p:nvSpPr>
        <p:spPr>
          <a:xfrm>
            <a:off x="16687800" y="27813000"/>
            <a:ext cx="21945600" cy="646331"/>
          </a:xfrm>
          <a:prstGeom prst="rect">
            <a:avLst/>
          </a:prstGeom>
        </p:spPr>
        <p:txBody>
          <a:bodyPr>
            <a:spAutoFit/>
          </a:bodyPr>
          <a:lstStyle/>
          <a:p>
            <a:r>
              <a:rPr lang="en-US" sz="1800" dirty="0" smtClean="0"/>
              <a:t>  </a:t>
            </a:r>
          </a:p>
          <a:p>
            <a:r>
              <a:rPr lang="en-US" sz="1800" dirty="0" smtClean="0"/>
              <a:t>  </a:t>
            </a:r>
            <a:endParaRPr lang="en-US" sz="2000" dirty="0" smtClean="0"/>
          </a:p>
        </p:txBody>
      </p:sp>
      <p:pic>
        <p:nvPicPr>
          <p:cNvPr id="7" name="Picture 6" descr="2015-08-18_1234.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51956" y="28117800"/>
            <a:ext cx="10351501" cy="1560703"/>
          </a:xfrm>
          <a:prstGeom prst="rect">
            <a:avLst/>
          </a:prstGeom>
        </p:spPr>
      </p:pic>
      <p:sp>
        <p:nvSpPr>
          <p:cNvPr id="49" name="Rectangle 48"/>
          <p:cNvSpPr/>
          <p:nvPr/>
        </p:nvSpPr>
        <p:spPr>
          <a:xfrm>
            <a:off x="29108400" y="23163477"/>
            <a:ext cx="9083040" cy="5078313"/>
          </a:xfrm>
          <a:prstGeom prst="rect">
            <a:avLst/>
          </a:prstGeom>
        </p:spPr>
        <p:txBody>
          <a:bodyPr wrap="square">
            <a:spAutoFit/>
          </a:bodyPr>
          <a:lstStyle/>
          <a:p>
            <a:pPr>
              <a:lnSpc>
                <a:spcPct val="110000"/>
              </a:lnSpc>
            </a:pPr>
            <a:r>
              <a:rPr lang="en-US" sz="2400" dirty="0" smtClean="0"/>
              <a:t>De </a:t>
            </a:r>
            <a:r>
              <a:rPr lang="en-US" sz="2400" dirty="0" err="1"/>
              <a:t>Crescenzio</a:t>
            </a:r>
            <a:r>
              <a:rPr lang="en-US" sz="2400" dirty="0"/>
              <a:t>, F., </a:t>
            </a:r>
            <a:r>
              <a:rPr lang="en-US" sz="2400" dirty="0" err="1"/>
              <a:t>Fantini</a:t>
            </a:r>
            <a:r>
              <a:rPr lang="en-US" sz="2400" dirty="0"/>
              <a:t>, M., </a:t>
            </a:r>
            <a:r>
              <a:rPr lang="en-US" sz="2400" dirty="0" err="1"/>
              <a:t>Persiani</a:t>
            </a:r>
            <a:r>
              <a:rPr lang="en-US" sz="2400" dirty="0"/>
              <a:t>, F., Di Stefano, L., </a:t>
            </a:r>
            <a:r>
              <a:rPr lang="en-US" sz="2400" dirty="0" err="1"/>
              <a:t>Azzari</a:t>
            </a:r>
            <a:r>
              <a:rPr lang="en-US" sz="2400" dirty="0"/>
              <a:t>, P., &amp; </a:t>
            </a:r>
            <a:r>
              <a:rPr lang="en-US" sz="2400" dirty="0" err="1"/>
              <a:t>Salti</a:t>
            </a:r>
            <a:r>
              <a:rPr lang="en-US" sz="2400" dirty="0"/>
              <a:t>, S. (2011). Augmented </a:t>
            </a:r>
            <a:r>
              <a:rPr lang="en-US" sz="2400" dirty="0" smtClean="0"/>
              <a:t>reality </a:t>
            </a:r>
            <a:r>
              <a:rPr lang="en-US" sz="2400" dirty="0"/>
              <a:t>for </a:t>
            </a:r>
            <a:r>
              <a:rPr lang="en-US" sz="2400" dirty="0" smtClean="0"/>
              <a:t>aircraft </a:t>
            </a:r>
            <a:r>
              <a:rPr lang="en-US" sz="2400" dirty="0"/>
              <a:t>m</a:t>
            </a:r>
            <a:r>
              <a:rPr lang="en-US" sz="2400" dirty="0" smtClean="0"/>
              <a:t>aintenance </a:t>
            </a:r>
            <a:r>
              <a:rPr lang="en-US" sz="2400" dirty="0"/>
              <a:t>t</a:t>
            </a:r>
            <a:r>
              <a:rPr lang="en-US" sz="2400" dirty="0" smtClean="0"/>
              <a:t>raining </a:t>
            </a:r>
            <a:r>
              <a:rPr lang="en-US" sz="2400" dirty="0"/>
              <a:t>and </a:t>
            </a:r>
            <a:r>
              <a:rPr lang="en-US" sz="2400" dirty="0" smtClean="0"/>
              <a:t>operations </a:t>
            </a:r>
            <a:r>
              <a:rPr lang="en-US" sz="2400" dirty="0"/>
              <a:t>s</a:t>
            </a:r>
            <a:r>
              <a:rPr lang="en-US" sz="2400" dirty="0" smtClean="0"/>
              <a:t>upport</a:t>
            </a:r>
            <a:r>
              <a:rPr lang="en-US" sz="2400" dirty="0"/>
              <a:t>. </a:t>
            </a:r>
            <a:r>
              <a:rPr lang="en-US" sz="2400" i="1" dirty="0"/>
              <a:t>Computer Graphics and Applications, </a:t>
            </a:r>
            <a:r>
              <a:rPr lang="en-US" sz="2400" i="1" dirty="0" smtClean="0"/>
              <a:t>31</a:t>
            </a:r>
            <a:r>
              <a:rPr lang="en-US" sz="2400" dirty="0" smtClean="0"/>
              <a:t>(</a:t>
            </a:r>
            <a:r>
              <a:rPr lang="en-US" sz="2400" dirty="0"/>
              <a:t>1), 96-101.  </a:t>
            </a:r>
          </a:p>
          <a:p>
            <a:pPr>
              <a:lnSpc>
                <a:spcPct val="110000"/>
              </a:lnSpc>
            </a:pPr>
            <a:endParaRPr lang="en-US" sz="2400" dirty="0" smtClean="0"/>
          </a:p>
          <a:p>
            <a:pPr fontAlgn="base"/>
            <a:r>
              <a:rPr lang="en-US" sz="2400" dirty="0"/>
              <a:t>Nee, A. Y. C., </a:t>
            </a:r>
            <a:r>
              <a:rPr lang="en-US" sz="2400" dirty="0" err="1"/>
              <a:t>Ong</a:t>
            </a:r>
            <a:r>
              <a:rPr lang="en-US" sz="2400" dirty="0"/>
              <a:t>, S. K., </a:t>
            </a:r>
            <a:r>
              <a:rPr lang="en-US" sz="2400" dirty="0" err="1"/>
              <a:t>Chryssolouris</a:t>
            </a:r>
            <a:r>
              <a:rPr lang="en-US" sz="2400" dirty="0"/>
              <a:t>, G., &amp; </a:t>
            </a:r>
            <a:r>
              <a:rPr lang="en-US" sz="2400" dirty="0" err="1"/>
              <a:t>Mourtzis</a:t>
            </a:r>
            <a:r>
              <a:rPr lang="en-US" sz="2400" dirty="0"/>
              <a:t>, D. (2012). Augmented </a:t>
            </a:r>
            <a:r>
              <a:rPr lang="en-US" sz="2400" dirty="0" smtClean="0"/>
              <a:t>reality applications </a:t>
            </a:r>
            <a:r>
              <a:rPr lang="en-US" sz="2400" dirty="0"/>
              <a:t>in </a:t>
            </a:r>
            <a:r>
              <a:rPr lang="en-US" sz="2400" dirty="0" smtClean="0"/>
              <a:t>design </a:t>
            </a:r>
            <a:r>
              <a:rPr lang="en-US" sz="2400" dirty="0"/>
              <a:t>and </a:t>
            </a:r>
            <a:r>
              <a:rPr lang="en-US" sz="2400" dirty="0" smtClean="0"/>
              <a:t>manufacturing</a:t>
            </a:r>
            <a:r>
              <a:rPr lang="en-US" sz="2400" dirty="0"/>
              <a:t>. </a:t>
            </a:r>
            <a:r>
              <a:rPr lang="en-US" sz="2400" i="1" dirty="0"/>
              <a:t>CIRP Annals – Manufacturing Technology, 61</a:t>
            </a:r>
            <a:r>
              <a:rPr lang="en-US" sz="2400" dirty="0"/>
              <a:t>.  </a:t>
            </a:r>
            <a:endParaRPr lang="en-US" sz="2400" dirty="0" smtClean="0"/>
          </a:p>
          <a:p>
            <a:pPr fontAlgn="base"/>
            <a:endParaRPr lang="en-US" sz="2400" dirty="0"/>
          </a:p>
          <a:p>
            <a:pPr fontAlgn="base"/>
            <a:r>
              <a:rPr lang="en-US" sz="2400" dirty="0" err="1"/>
              <a:t>Ong</a:t>
            </a:r>
            <a:r>
              <a:rPr lang="en-US" sz="2400" dirty="0"/>
              <a:t>, S.K., Yuan, M.L., &amp; Nee, A.Y.C. (2008). Augmented r</a:t>
            </a:r>
            <a:r>
              <a:rPr lang="en-US" sz="2400" dirty="0" smtClean="0"/>
              <a:t>eality </a:t>
            </a:r>
            <a:r>
              <a:rPr lang="en-US" sz="2400" dirty="0"/>
              <a:t>a</a:t>
            </a:r>
            <a:r>
              <a:rPr lang="en-US" sz="2400" dirty="0" smtClean="0"/>
              <a:t>pplications </a:t>
            </a:r>
            <a:r>
              <a:rPr lang="en-US" sz="2400" dirty="0"/>
              <a:t>in </a:t>
            </a:r>
            <a:r>
              <a:rPr lang="en-US" sz="2400" dirty="0" smtClean="0"/>
              <a:t>manufacturing</a:t>
            </a:r>
            <a:r>
              <a:rPr lang="en-US" sz="2400" dirty="0"/>
              <a:t>: a </a:t>
            </a:r>
            <a:r>
              <a:rPr lang="en-US" sz="2400" dirty="0" smtClean="0"/>
              <a:t>survey</a:t>
            </a:r>
            <a:r>
              <a:rPr lang="en-US" sz="2400" dirty="0"/>
              <a:t>. </a:t>
            </a:r>
            <a:r>
              <a:rPr lang="en-US" sz="2400" i="1" dirty="0"/>
              <a:t>International Journal of Production Research, 46:10</a:t>
            </a:r>
            <a:r>
              <a:rPr lang="en-US" sz="2400" dirty="0"/>
              <a:t>, 2707-</a:t>
            </a:r>
            <a:r>
              <a:rPr lang="en-US" sz="2400" dirty="0" smtClean="0"/>
              <a:t>2742. </a:t>
            </a:r>
            <a:r>
              <a:rPr lang="en-US" sz="2400" dirty="0" err="1" smtClean="0"/>
              <a:t>doi</a:t>
            </a:r>
            <a:r>
              <a:rPr lang="en-US" sz="2400" dirty="0" smtClean="0"/>
              <a:t>: </a:t>
            </a:r>
            <a:r>
              <a:rPr lang="en-US" sz="2400" dirty="0"/>
              <a:t>10.1080/00207540601064773 </a:t>
            </a:r>
          </a:p>
        </p:txBody>
      </p:sp>
      <p:pic>
        <p:nvPicPr>
          <p:cNvPr id="8" name="Picture 7" descr="Purdue-signatur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137600" y="533400"/>
            <a:ext cx="7778750" cy="2448207"/>
          </a:xfrm>
          <a:prstGeom prst="rect">
            <a:avLst/>
          </a:prstGeom>
        </p:spPr>
      </p:pic>
      <p:pic>
        <p:nvPicPr>
          <p:cNvPr id="9" name="Picture 8" descr="aHR0cDovL2E1Lm16c3RhdGljLmNvbS91cy9yMzAvUHVycGxlMi92NC9kNy9lMi8wOC9kN2UyMDgyMi01Y2RkLWIwZTItOTFiNC00OTAwODZjYjBiOTMvaWNvbjE3NXgxNzUuanBlZw.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014400" y="28803600"/>
            <a:ext cx="3018367" cy="3018367"/>
          </a:xfrm>
          <a:prstGeom prst="rect">
            <a:avLst/>
          </a:prstGeom>
        </p:spPr>
      </p:pic>
      <p:pic>
        <p:nvPicPr>
          <p:cNvPr id="10" name="Picture 9" descr="augmented-reality-logo-hd-photos-6.jp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480642" y="14630400"/>
            <a:ext cx="4267558" cy="2840593"/>
          </a:xfrm>
          <a:prstGeom prst="rect">
            <a:avLst/>
          </a:prstGeom>
        </p:spPr>
      </p:pic>
      <p:sp>
        <p:nvSpPr>
          <p:cNvPr id="46" name="TextBox 21"/>
          <p:cNvSpPr txBox="1">
            <a:spLocks noChangeArrowheads="1"/>
          </p:cNvSpPr>
          <p:nvPr/>
        </p:nvSpPr>
        <p:spPr bwMode="auto">
          <a:xfrm>
            <a:off x="39014400" y="31851600"/>
            <a:ext cx="3581399" cy="24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8" tIns="45709" rIns="91418" bIns="45709">
            <a:spAutoFit/>
          </a:bodyPr>
          <a:lstStyle>
            <a:lvl1pPr marL="342900" indent="-342900"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marL="0" lvl="1" algn="just" eaLnBrk="1" hangingPunct="1"/>
            <a:r>
              <a:rPr lang="en-US" sz="1000" b="1" dirty="0" smtClean="0">
                <a:solidFill>
                  <a:schemeClr val="tx2"/>
                </a:solidFill>
                <a:latin typeface="Arial" pitchFamily="34" charset="0"/>
                <a:cs typeface="Arial" pitchFamily="34" charset="0"/>
              </a:rPr>
              <a:t>Source: http</a:t>
            </a:r>
            <a:r>
              <a:rPr lang="en-US" sz="1000" b="1" dirty="0">
                <a:solidFill>
                  <a:schemeClr val="tx2"/>
                </a:solidFill>
                <a:latin typeface="Arial" pitchFamily="34" charset="0"/>
                <a:cs typeface="Arial" pitchFamily="34" charset="0"/>
              </a:rPr>
              <a:t>://</a:t>
            </a:r>
            <a:r>
              <a:rPr lang="en-US" sz="1000" b="1" dirty="0" err="1">
                <a:solidFill>
                  <a:schemeClr val="tx2"/>
                </a:solidFill>
                <a:latin typeface="Arial" pitchFamily="34" charset="0"/>
                <a:cs typeface="Arial" pitchFamily="34" charset="0"/>
              </a:rPr>
              <a:t>appcrawlr.com</a:t>
            </a:r>
            <a:r>
              <a:rPr lang="en-US" sz="1000" b="1" dirty="0">
                <a:solidFill>
                  <a:schemeClr val="tx2"/>
                </a:solidFill>
                <a:latin typeface="Arial" pitchFamily="34" charset="0"/>
                <a:cs typeface="Arial" pitchFamily="34" charset="0"/>
              </a:rPr>
              <a:t>/app/related/455075</a:t>
            </a:r>
            <a:endParaRPr lang="en-US" b="1" dirty="0">
              <a:solidFill>
                <a:schemeClr val="tx2"/>
              </a:solidFill>
              <a:latin typeface="Arial" pitchFamily="34" charset="0"/>
              <a:cs typeface="Arial" pitchFamily="34" charset="0"/>
            </a:endParaRPr>
          </a:p>
        </p:txBody>
      </p:sp>
      <p:sp>
        <p:nvSpPr>
          <p:cNvPr id="54" name="Rectangle 10"/>
          <p:cNvSpPr>
            <a:spLocks noChangeArrowheads="1"/>
          </p:cNvSpPr>
          <p:nvPr/>
        </p:nvSpPr>
        <p:spPr bwMode="auto">
          <a:xfrm>
            <a:off x="4038600" y="26670000"/>
            <a:ext cx="10439400" cy="1066800"/>
          </a:xfrm>
          <a:prstGeom prst="rect">
            <a:avLst/>
          </a:prstGeom>
          <a:solidFill>
            <a:schemeClr val="accent2"/>
          </a:solidFill>
          <a:ln w="9525">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4100" b="1" dirty="0" smtClean="0">
                <a:solidFill>
                  <a:srgbClr val="FFFFFF"/>
                </a:solidFill>
              </a:rPr>
              <a:t>Research Questions</a:t>
            </a:r>
            <a:endParaRPr lang="en-US" sz="4100" b="1" dirty="0">
              <a:solidFill>
                <a:srgbClr val="FFFFFF"/>
              </a:solidFill>
            </a:endParaRPr>
          </a:p>
        </p:txBody>
      </p:sp>
      <p:sp>
        <p:nvSpPr>
          <p:cNvPr id="55" name="TextBox 19"/>
          <p:cNvSpPr txBox="1">
            <a:spLocks noChangeArrowheads="1"/>
          </p:cNvSpPr>
          <p:nvPr/>
        </p:nvSpPr>
        <p:spPr bwMode="auto">
          <a:xfrm>
            <a:off x="4038600" y="27736800"/>
            <a:ext cx="10439400" cy="5262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8" tIns="45709" rIns="91418" bIns="45709">
            <a:spAutoFit/>
          </a:bodyPr>
          <a:lstStyle>
            <a:lvl1pPr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marL="457200" indent="-457200">
              <a:buFont typeface="Wingdings" charset="2"/>
              <a:buChar char="Ø"/>
            </a:pPr>
            <a:r>
              <a:rPr lang="en-US" sz="2800" dirty="0" smtClean="0">
                <a:latin typeface="Calibri"/>
                <a:cs typeface="Calibri"/>
              </a:rPr>
              <a:t>What </a:t>
            </a:r>
            <a:r>
              <a:rPr lang="en-US" sz="2800" dirty="0">
                <a:latin typeface="Calibri"/>
                <a:cs typeface="Calibri"/>
              </a:rPr>
              <a:t>are the perceptions of aviation students </a:t>
            </a:r>
            <a:r>
              <a:rPr lang="en-US" sz="2800" dirty="0" smtClean="0">
                <a:latin typeface="Calibri"/>
                <a:cs typeface="Calibri"/>
              </a:rPr>
              <a:t>toward</a:t>
            </a:r>
            <a:r>
              <a:rPr lang="en-US" altLang="zh-CN" sz="2800" dirty="0" smtClean="0">
                <a:latin typeface="Calibri"/>
                <a:cs typeface="Calibri"/>
              </a:rPr>
              <a:t>s</a:t>
            </a:r>
            <a:r>
              <a:rPr lang="en-US" sz="2800" dirty="0" smtClean="0">
                <a:latin typeface="Calibri"/>
                <a:cs typeface="Calibri"/>
              </a:rPr>
              <a:t> </a:t>
            </a:r>
            <a:r>
              <a:rPr lang="en-US" sz="2800" dirty="0">
                <a:latin typeface="Calibri"/>
                <a:cs typeface="Calibri"/>
              </a:rPr>
              <a:t>the challenges and benefits associated with current maintenance training instructions? </a:t>
            </a:r>
            <a:endParaRPr lang="en-US" sz="2800" dirty="0" smtClean="0">
              <a:latin typeface="Calibri"/>
              <a:cs typeface="Calibri"/>
            </a:endParaRPr>
          </a:p>
          <a:p>
            <a:pPr marL="457200" indent="-457200">
              <a:buFont typeface="Wingdings" charset="2"/>
              <a:buChar char="Ø"/>
            </a:pPr>
            <a:endParaRPr lang="en-US" sz="2800" dirty="0" smtClean="0">
              <a:latin typeface="Calibri"/>
              <a:cs typeface="Calibri"/>
            </a:endParaRPr>
          </a:p>
          <a:p>
            <a:pPr marL="457200" indent="-457200">
              <a:buFont typeface="Wingdings" charset="2"/>
              <a:buChar char="Ø"/>
            </a:pPr>
            <a:r>
              <a:rPr lang="en-US" sz="2800" dirty="0" smtClean="0">
                <a:latin typeface="Calibri"/>
                <a:cs typeface="Calibri"/>
              </a:rPr>
              <a:t>What </a:t>
            </a:r>
            <a:r>
              <a:rPr lang="en-US" sz="2800" dirty="0">
                <a:latin typeface="Calibri"/>
                <a:cs typeface="Calibri"/>
              </a:rPr>
              <a:t>are the perceptions of aviation students </a:t>
            </a:r>
            <a:r>
              <a:rPr lang="en-US" sz="2800" dirty="0" smtClean="0">
                <a:latin typeface="Calibri"/>
                <a:cs typeface="Calibri"/>
              </a:rPr>
              <a:t>towards </a:t>
            </a:r>
            <a:r>
              <a:rPr lang="en-US" sz="2800" dirty="0">
                <a:latin typeface="Calibri"/>
                <a:cs typeface="Calibri"/>
              </a:rPr>
              <a:t>the challenges and benefits associated with Augmented Reality training instructions? </a:t>
            </a:r>
            <a:endParaRPr lang="en-US" sz="2800" dirty="0" smtClean="0">
              <a:latin typeface="Calibri"/>
              <a:cs typeface="Calibri"/>
            </a:endParaRPr>
          </a:p>
          <a:p>
            <a:pPr marL="457200" indent="-457200">
              <a:buFont typeface="Wingdings" charset="2"/>
              <a:buChar char="Ø"/>
            </a:pPr>
            <a:endParaRPr lang="en-US" sz="2800" dirty="0">
              <a:latin typeface="Calibri"/>
              <a:cs typeface="Calibri"/>
            </a:endParaRPr>
          </a:p>
          <a:p>
            <a:pPr marL="457200" indent="-457200">
              <a:buFont typeface="Wingdings" charset="2"/>
              <a:buChar char="Ø"/>
            </a:pPr>
            <a:r>
              <a:rPr lang="en-US" sz="2800" dirty="0" smtClean="0">
                <a:latin typeface="Calibri"/>
                <a:cs typeface="Calibri"/>
              </a:rPr>
              <a:t>What </a:t>
            </a:r>
            <a:r>
              <a:rPr lang="en-US" sz="2800" dirty="0">
                <a:latin typeface="Calibri"/>
                <a:cs typeface="Calibri"/>
              </a:rPr>
              <a:t>are the attitudes of aviation students </a:t>
            </a:r>
            <a:r>
              <a:rPr lang="en-US" sz="2800" dirty="0" smtClean="0">
                <a:latin typeface="Calibri"/>
                <a:cs typeface="Calibri"/>
              </a:rPr>
              <a:t>towards </a:t>
            </a:r>
            <a:r>
              <a:rPr lang="en-US" sz="2800" dirty="0">
                <a:latin typeface="Calibri"/>
                <a:cs typeface="Calibri"/>
              </a:rPr>
              <a:t>the future incorporation of Augmented Reality training instructions into aviation maintenance training operations?</a:t>
            </a:r>
            <a:r>
              <a:rPr lang="en-US" sz="2800" dirty="0"/>
              <a:t>  </a:t>
            </a:r>
          </a:p>
          <a:p>
            <a:r>
              <a:rPr lang="en-US" sz="2800" dirty="0"/>
              <a:t> </a:t>
            </a:r>
            <a:endParaRPr lang="en-US" sz="2800" b="1" dirty="0">
              <a:solidFill>
                <a:schemeClr val="tx2"/>
              </a:solidFill>
              <a:latin typeface="Calibri"/>
              <a:cs typeface="Calibri"/>
            </a:endParaRPr>
          </a:p>
        </p:txBody>
      </p:sp>
    </p:spTree>
    <p:extLst>
      <p:ext uri="{BB962C8B-B14F-4D97-AF65-F5344CB8AC3E}">
        <p14:creationId xmlns:p14="http://schemas.microsoft.com/office/powerpoint/2010/main" val="4038871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2595</TotalTime>
  <Words>1080</Words>
  <Application>Microsoft Macintosh PowerPoint</Application>
  <PresentationFormat>Custom</PresentationFormat>
  <Paragraphs>43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a scientific poster</dc:title>
  <dc:subject>Template For Scientific Poster Presentation</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Yu Wang</cp:lastModifiedBy>
  <cp:revision>44</cp:revision>
  <cp:lastPrinted>2011-01-21T18:13:44Z</cp:lastPrinted>
  <dcterms:created xsi:type="dcterms:W3CDTF">2011-01-12T16:45:58Z</dcterms:created>
  <dcterms:modified xsi:type="dcterms:W3CDTF">2015-08-26T13:40:18Z</dcterms:modified>
  <cp:category>science research poster</cp:category>
</cp:coreProperties>
</file>