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wn" initials="S" lastIdx="10" clrIdx="0"/>
  <p:cmAuthor id="1" name="Marshall Pomeroy" initials="MP" lastIdx="11" clrIdx="1">
    <p:extLst/>
  </p:cmAuthor>
  <p:cmAuthor id="2" name="Healey, Joe F." initials="HJF"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90" autoAdjust="0"/>
    <p:restoredTop sz="94613"/>
  </p:normalViewPr>
  <p:slideViewPr>
    <p:cSldViewPr>
      <p:cViewPr varScale="1">
        <p:scale>
          <a:sx n="24" d="100"/>
          <a:sy n="24" d="100"/>
        </p:scale>
        <p:origin x="2184" y="4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041FF-F42F-405D-97F2-3F1224144B71}" type="datetimeFigureOut">
              <a:rPr lang="en-US" smtClean="0"/>
              <a:pPr/>
              <a:t>5/12/2017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03B2F-A730-4384-9747-B676F7122923}" type="slidenum">
              <a:rPr lang="en-US" smtClean="0"/>
              <a:pPr/>
              <a:t>‹#›</a:t>
            </a:fld>
            <a:endParaRPr lang="en-US" dirty="0"/>
          </a:p>
        </p:txBody>
      </p:sp>
    </p:spTree>
    <p:extLst>
      <p:ext uri="{BB962C8B-B14F-4D97-AF65-F5344CB8AC3E}">
        <p14:creationId xmlns:p14="http://schemas.microsoft.com/office/powerpoint/2010/main" val="364682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003B2F-A730-4384-9747-B676F7122923}" type="slidenum">
              <a:rPr lang="en-US" smtClean="0"/>
              <a:pPr/>
              <a:t>1</a:t>
            </a:fld>
            <a:endParaRPr lang="en-US" dirty="0"/>
          </a:p>
        </p:txBody>
      </p:sp>
    </p:spTree>
    <p:extLst>
      <p:ext uri="{BB962C8B-B14F-4D97-AF65-F5344CB8AC3E}">
        <p14:creationId xmlns:p14="http://schemas.microsoft.com/office/powerpoint/2010/main" val="247641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122155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421591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160953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91498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158810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121569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292175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230419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83909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313891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E2C39-1371-472C-A366-3992ECBC28F4}"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113232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alpha val="30000"/>
              </a:srgbClr>
            </a:gs>
            <a:gs pos="7001">
              <a:srgbClr val="E6E6E6"/>
            </a:gs>
            <a:gs pos="32001">
              <a:srgbClr val="7D8496"/>
            </a:gs>
            <a:gs pos="47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97E2C39-1371-472C-A366-3992ECBC28F4}" type="datetimeFigureOut">
              <a:rPr lang="en-US" smtClean="0"/>
              <a:pPr/>
              <a:t>5/12/2017</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25A42E4-ED26-4275-8D97-8CD1EC156495}" type="slidenum">
              <a:rPr lang="en-US" smtClean="0"/>
              <a:pPr/>
              <a:t>‹#›</a:t>
            </a:fld>
            <a:endParaRPr lang="en-US" dirty="0"/>
          </a:p>
        </p:txBody>
      </p:sp>
    </p:spTree>
    <p:extLst>
      <p:ext uri="{BB962C8B-B14F-4D97-AF65-F5344CB8AC3E}">
        <p14:creationId xmlns:p14="http://schemas.microsoft.com/office/powerpoint/2010/main" val="2175253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alpha val="30000"/>
              </a:srgbClr>
            </a:gs>
            <a:gs pos="8000">
              <a:srgbClr val="E6E6E6"/>
            </a:gs>
            <a:gs pos="32001">
              <a:srgbClr val="7D8496">
                <a:alpha val="30000"/>
              </a:srgbClr>
            </a:gs>
            <a:gs pos="47000">
              <a:srgbClr val="E6E6E6"/>
            </a:gs>
            <a:gs pos="85001">
              <a:srgbClr val="7D8496">
                <a:alpha val="30000"/>
              </a:srgbClr>
            </a:gs>
            <a:gs pos="100000">
              <a:srgbClr val="E6E6E6"/>
            </a:gs>
          </a:gsLst>
          <a:lin ang="18900000" scaled="1"/>
          <a:tileRect/>
        </a:gradFill>
        <a:effectLst/>
      </p:bgPr>
    </p:bg>
    <p:spTree>
      <p:nvGrpSpPr>
        <p:cNvPr id="1" name=""/>
        <p:cNvGrpSpPr/>
        <p:nvPr/>
      </p:nvGrpSpPr>
      <p:grpSpPr>
        <a:xfrm>
          <a:off x="0" y="0"/>
          <a:ext cx="0" cy="0"/>
          <a:chOff x="0" y="0"/>
          <a:chExt cx="0" cy="0"/>
        </a:xfrm>
      </p:grpSpPr>
      <p:cxnSp>
        <p:nvCxnSpPr>
          <p:cNvPr id="20" name="Straight Connector 19"/>
          <p:cNvCxnSpPr/>
          <p:nvPr/>
        </p:nvCxnSpPr>
        <p:spPr>
          <a:xfrm>
            <a:off x="838200" y="6781800"/>
            <a:ext cx="42062400" cy="0"/>
          </a:xfrm>
          <a:prstGeom prst="line">
            <a:avLst/>
          </a:prstGeom>
          <a:ln w="381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38200" y="7162800"/>
            <a:ext cx="42062400" cy="0"/>
          </a:xfrm>
          <a:prstGeom prst="line">
            <a:avLst/>
          </a:prstGeom>
          <a:ln w="381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8200" y="31165800"/>
            <a:ext cx="42062400" cy="0"/>
          </a:xfrm>
          <a:prstGeom prst="line">
            <a:avLst/>
          </a:prstGeom>
          <a:ln w="381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8200" y="31546800"/>
            <a:ext cx="42062400" cy="0"/>
          </a:xfrm>
          <a:prstGeom prst="line">
            <a:avLst/>
          </a:prstGeom>
          <a:ln w="3810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8971" y="1155505"/>
            <a:ext cx="42062400" cy="1569660"/>
          </a:xfrm>
          <a:prstGeom prst="rect">
            <a:avLst/>
          </a:prstGeom>
          <a:noFill/>
        </p:spPr>
        <p:txBody>
          <a:bodyPr wrap="square" rtlCol="0">
            <a:spAutoFit/>
          </a:bodyPr>
          <a:lstStyle/>
          <a:p>
            <a:pPr algn="ctr">
              <a:buNone/>
            </a:pPr>
            <a:r>
              <a:rPr lang="en-US" sz="9600" b="1" dirty="0" smtClean="0"/>
              <a:t>Safety Analysis of General Aviation Runway Operations</a:t>
            </a:r>
            <a:endParaRPr lang="en-US" sz="9600" b="1" dirty="0"/>
          </a:p>
        </p:txBody>
      </p:sp>
      <p:sp>
        <p:nvSpPr>
          <p:cNvPr id="5" name="TextBox 4"/>
          <p:cNvSpPr txBox="1"/>
          <p:nvPr/>
        </p:nvSpPr>
        <p:spPr>
          <a:xfrm>
            <a:off x="880857" y="3255618"/>
            <a:ext cx="42054379" cy="3416320"/>
          </a:xfrm>
          <a:prstGeom prst="rect">
            <a:avLst/>
          </a:prstGeom>
          <a:noFill/>
        </p:spPr>
        <p:txBody>
          <a:bodyPr wrap="square" rtlCol="0">
            <a:spAutoFit/>
          </a:bodyPr>
          <a:lstStyle/>
          <a:p>
            <a:pPr lvl="0" algn="ctr"/>
            <a:r>
              <a:rPr lang="en" sz="5400" dirty="0" smtClean="0">
                <a:latin typeface="+mj-lt"/>
              </a:rPr>
              <a:t>Ryan Dittoe</a:t>
            </a:r>
            <a:endParaRPr lang="en-US" sz="5400" dirty="0" smtClean="0">
              <a:latin typeface="+mj-lt"/>
            </a:endParaRPr>
          </a:p>
          <a:p>
            <a:pPr lvl="0" algn="ctr"/>
            <a:r>
              <a:rPr lang="en" sz="5400" dirty="0" smtClean="0">
                <a:latin typeface="+mj-lt"/>
              </a:rPr>
              <a:t>Arjun </a:t>
            </a:r>
            <a:r>
              <a:rPr lang="en" sz="5400" dirty="0">
                <a:latin typeface="+mj-lt"/>
              </a:rPr>
              <a:t>H. Rao, </a:t>
            </a:r>
            <a:r>
              <a:rPr lang="en" sz="5400" dirty="0" err="1" smtClean="0">
                <a:latin typeface="+mj-lt"/>
              </a:rPr>
              <a:t>Ph.D</a:t>
            </a:r>
            <a:r>
              <a:rPr lang="en-US" sz="5400" dirty="0" smtClean="0">
                <a:latin typeface="+mj-lt"/>
              </a:rPr>
              <a:t>.</a:t>
            </a:r>
            <a:r>
              <a:rPr lang="en" sz="5400" dirty="0" smtClean="0">
                <a:latin typeface="+mj-lt"/>
              </a:rPr>
              <a:t/>
            </a:r>
            <a:br>
              <a:rPr lang="en" sz="5400" dirty="0" smtClean="0">
                <a:latin typeface="+mj-lt"/>
              </a:rPr>
            </a:br>
            <a:r>
              <a:rPr lang="en" sz="5400" dirty="0" smtClean="0">
                <a:latin typeface="+mj-lt"/>
              </a:rPr>
              <a:t>Seth </a:t>
            </a:r>
            <a:r>
              <a:rPr lang="en" sz="5400" dirty="0">
                <a:latin typeface="+mj-lt"/>
              </a:rPr>
              <a:t>Young, </a:t>
            </a:r>
            <a:r>
              <a:rPr lang="en" sz="5400" dirty="0" err="1" smtClean="0">
                <a:latin typeface="+mj-lt"/>
              </a:rPr>
              <a:t>Ph.D</a:t>
            </a:r>
            <a:r>
              <a:rPr lang="en-US" sz="5400" dirty="0" smtClean="0">
                <a:latin typeface="+mj-lt"/>
              </a:rPr>
              <a:t>.</a:t>
            </a:r>
            <a:r>
              <a:rPr lang="en" sz="5400" dirty="0" smtClean="0">
                <a:latin typeface="+mj-lt"/>
              </a:rPr>
              <a:t>, </a:t>
            </a:r>
            <a:r>
              <a:rPr lang="en" sz="5400" dirty="0">
                <a:latin typeface="+mj-lt"/>
              </a:rPr>
              <a:t>A.A.E., CFI</a:t>
            </a:r>
            <a:endParaRPr lang="en" sz="5400" dirty="0" smtClean="0">
              <a:latin typeface="+mj-lt"/>
            </a:endParaRPr>
          </a:p>
          <a:p>
            <a:pPr lvl="0" algn="ctr"/>
            <a:endParaRPr lang="en" sz="5400" dirty="0" smtClean="0">
              <a:latin typeface="Century" pitchFamily="18" charset="0"/>
            </a:endParaRPr>
          </a:p>
        </p:txBody>
      </p:sp>
      <p:cxnSp>
        <p:nvCxnSpPr>
          <p:cNvPr id="13" name="Straight Connector 12"/>
          <p:cNvCxnSpPr/>
          <p:nvPr/>
        </p:nvCxnSpPr>
        <p:spPr>
          <a:xfrm flipV="1">
            <a:off x="36032845" y="29231292"/>
            <a:ext cx="6688715" cy="8052"/>
          </a:xfrm>
          <a:prstGeom prst="line">
            <a:avLst/>
          </a:prstGeom>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039" y="5119853"/>
            <a:ext cx="6100762" cy="95402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4714" y="2868660"/>
            <a:ext cx="7660261" cy="2265357"/>
          </a:xfrm>
          <a:prstGeom prst="rect">
            <a:avLst/>
          </a:prstGeom>
        </p:spPr>
      </p:pic>
      <p:pic>
        <p:nvPicPr>
          <p:cNvPr id="24" name="Picture 23" descr="C:\Users\Sunil\Downloads\image001.png"/>
          <p:cNvPicPr>
            <a:picLocks noChangeAspect="1" noChangeArrowheads="1"/>
          </p:cNvPicPr>
          <p:nvPr/>
        </p:nvPicPr>
        <p:blipFill>
          <a:blip r:embed="rId5" cstate="print"/>
          <a:srcRect/>
          <a:stretch>
            <a:fillRect/>
          </a:stretch>
        </p:blipFill>
        <p:spPr bwMode="auto">
          <a:xfrm>
            <a:off x="32659595" y="3713275"/>
            <a:ext cx="9601200" cy="1928813"/>
          </a:xfrm>
          <a:prstGeom prst="rect">
            <a:avLst/>
          </a:prstGeom>
          <a:noFill/>
        </p:spPr>
      </p:pic>
      <p:sp>
        <p:nvSpPr>
          <p:cNvPr id="31" name="TextBox 30"/>
          <p:cNvSpPr txBox="1"/>
          <p:nvPr/>
        </p:nvSpPr>
        <p:spPr>
          <a:xfrm>
            <a:off x="33206889" y="29028391"/>
            <a:ext cx="2838148" cy="521778"/>
          </a:xfrm>
          <a:prstGeom prst="rect">
            <a:avLst/>
          </a:prstGeom>
          <a:noFill/>
        </p:spPr>
        <p:txBody>
          <a:bodyPr wrap="square" rtlCol="0">
            <a:spAutoFit/>
          </a:bodyPr>
          <a:lstStyle/>
          <a:p>
            <a:pPr algn="just"/>
            <a:r>
              <a:rPr lang="en-US" sz="2800" dirty="0" smtClean="0"/>
              <a:t>Acknowledgment</a:t>
            </a:r>
            <a:endParaRPr lang="en-US" sz="2800" dirty="0"/>
          </a:p>
        </p:txBody>
      </p:sp>
      <p:sp>
        <p:nvSpPr>
          <p:cNvPr id="10" name="Rectangle 9"/>
          <p:cNvSpPr/>
          <p:nvPr/>
        </p:nvSpPr>
        <p:spPr>
          <a:xfrm>
            <a:off x="915450" y="7866671"/>
            <a:ext cx="9559600" cy="15334710"/>
          </a:xfrm>
          <a:prstGeom prst="rect">
            <a:avLst/>
          </a:prstGeom>
          <a:solidFill>
            <a:schemeClr val="bg1">
              <a:lumMod val="9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3263749" y="7889197"/>
            <a:ext cx="9559600" cy="13294403"/>
          </a:xfrm>
          <a:prstGeom prst="rect">
            <a:avLst/>
          </a:prstGeom>
          <a:solidFill>
            <a:schemeClr val="bg1">
              <a:lumMod val="9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10629891" y="8458080"/>
            <a:ext cx="22601211" cy="21458195"/>
          </a:xfrm>
          <a:prstGeom prst="rect">
            <a:avLst/>
          </a:prstGeom>
          <a:solidFill>
            <a:schemeClr val="bg1">
              <a:lumMod val="9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flipH="1">
            <a:off x="1359818" y="7951459"/>
            <a:ext cx="5452596" cy="1323439"/>
          </a:xfrm>
          <a:prstGeom prst="rect">
            <a:avLst/>
          </a:prstGeom>
          <a:noFill/>
        </p:spPr>
        <p:txBody>
          <a:bodyPr wrap="square" rtlCol="0">
            <a:spAutoFit/>
          </a:bodyPr>
          <a:lstStyle/>
          <a:p>
            <a:r>
              <a:rPr lang="en-US" sz="8000" b="1" dirty="0" smtClean="0">
                <a:solidFill>
                  <a:schemeClr val="tx1">
                    <a:alpha val="36000"/>
                  </a:schemeClr>
                </a:solidFill>
              </a:rPr>
              <a:t>Introduction</a:t>
            </a:r>
            <a:endParaRPr lang="en-US" sz="8000" b="1" dirty="0">
              <a:solidFill>
                <a:schemeClr val="tx1">
                  <a:alpha val="36000"/>
                </a:schemeClr>
              </a:solidFill>
            </a:endParaRPr>
          </a:p>
        </p:txBody>
      </p:sp>
      <p:sp>
        <p:nvSpPr>
          <p:cNvPr id="35" name="TextBox 34"/>
          <p:cNvSpPr txBox="1"/>
          <p:nvPr/>
        </p:nvSpPr>
        <p:spPr>
          <a:xfrm flipH="1">
            <a:off x="11688623" y="8013939"/>
            <a:ext cx="4053842" cy="1323439"/>
          </a:xfrm>
          <a:prstGeom prst="rect">
            <a:avLst/>
          </a:prstGeom>
          <a:noFill/>
        </p:spPr>
        <p:txBody>
          <a:bodyPr wrap="square" rtlCol="0">
            <a:spAutoFit/>
          </a:bodyPr>
          <a:lstStyle/>
          <a:p>
            <a:r>
              <a:rPr lang="en-US" sz="8000" b="1" dirty="0" smtClean="0">
                <a:solidFill>
                  <a:schemeClr val="tx1">
                    <a:alpha val="36000"/>
                  </a:schemeClr>
                </a:solidFill>
              </a:rPr>
              <a:t>Findings</a:t>
            </a:r>
            <a:endParaRPr lang="en-US" sz="8000" b="1" dirty="0">
              <a:solidFill>
                <a:schemeClr val="tx1">
                  <a:alpha val="36000"/>
                </a:schemeClr>
              </a:solidFill>
            </a:endParaRPr>
          </a:p>
        </p:txBody>
      </p:sp>
      <p:sp>
        <p:nvSpPr>
          <p:cNvPr id="44" name="TextBox 43"/>
          <p:cNvSpPr txBox="1"/>
          <p:nvPr/>
        </p:nvSpPr>
        <p:spPr>
          <a:xfrm>
            <a:off x="1300988" y="9398009"/>
            <a:ext cx="8670863" cy="13880723"/>
          </a:xfrm>
          <a:prstGeom prst="rect">
            <a:avLst/>
          </a:prstGeom>
          <a:noFill/>
        </p:spPr>
        <p:txBody>
          <a:bodyPr wrap="square" rtlCol="0">
            <a:spAutoFit/>
          </a:bodyPr>
          <a:lstStyle/>
          <a:p>
            <a:pPr algn="just"/>
            <a:r>
              <a:rPr lang="en-US" sz="2800" dirty="0" smtClean="0"/>
              <a:t>General Aviation (GA) operations account for 96.8% of all active civil aircraft operations in the United States (US). Recent estimates by the Federal Aviation Administration (FAA) showed that the GA fatal accident rate has remained relatively unchanged between 2010 and 2015, with 1,566 fatal accidents accounting for 2,650 fatalities. The 2013 Joseph T. Nall report highlights the great variety of facilities available during GA </a:t>
            </a:r>
            <a:r>
              <a:rPr lang="en-US" sz="2800" dirty="0"/>
              <a:t>operations––about </a:t>
            </a:r>
            <a:r>
              <a:rPr lang="en-US" sz="2800" dirty="0" smtClean="0"/>
              <a:t>5,300 public-use and 8,000 private-use airports (in contrast to the approximately 600 large public-use airports used by commercial airlines). </a:t>
            </a:r>
          </a:p>
          <a:p>
            <a:pPr algn="just"/>
            <a:endParaRPr lang="en-US" sz="2800" dirty="0"/>
          </a:p>
          <a:p>
            <a:pPr algn="just"/>
            <a:r>
              <a:rPr lang="en-US" sz="2800" dirty="0" smtClean="0"/>
              <a:t>The bulk of published research on GA safety is focused on improving safety during flight. However, there is limited research on the safety of GA surface operations. Specifically, there is relatively little published research on GA runway incursions defined by the International Civil Aviation Organization (ICAO) as “Any occurrence at an aerodrome involving the incorrect presence of an aircraft, vehicle, or person on the protected area of a surface designated for the landing and takeoff of aircraft”.</a:t>
            </a:r>
          </a:p>
          <a:p>
            <a:pPr algn="just"/>
            <a:endParaRPr lang="en-US" sz="2800" dirty="0"/>
          </a:p>
          <a:p>
            <a:pPr algn="just"/>
            <a:r>
              <a:rPr lang="en-US" sz="2800" dirty="0" smtClean="0"/>
              <a:t>In this research, we seek to answer the following questions:</a:t>
            </a:r>
          </a:p>
          <a:p>
            <a:pPr algn="just"/>
            <a:endParaRPr lang="en-US" sz="2800" dirty="0"/>
          </a:p>
          <a:p>
            <a:pPr marL="742950" indent="-742950" algn="just">
              <a:buFont typeface="+mj-lt"/>
              <a:buAutoNum type="arabicPeriod"/>
            </a:pPr>
            <a:r>
              <a:rPr lang="en-US" sz="2800" b="1" dirty="0" smtClean="0"/>
              <a:t>Which airports frequently experienced runway incursions involving GA operations?</a:t>
            </a:r>
          </a:p>
          <a:p>
            <a:pPr marL="742950" indent="-742950" algn="just">
              <a:buFont typeface="+mj-lt"/>
              <a:buAutoNum type="arabicPeriod"/>
            </a:pPr>
            <a:r>
              <a:rPr lang="en-US" sz="2800" b="1" dirty="0" smtClean="0"/>
              <a:t>What are the primary reasons (contributing factors) for these runway incursions?</a:t>
            </a:r>
          </a:p>
          <a:p>
            <a:pPr marL="742950" indent="-742950" algn="just">
              <a:buFont typeface="+mj-lt"/>
              <a:buAutoNum type="arabicPeriod"/>
            </a:pPr>
            <a:r>
              <a:rPr lang="en-US" sz="2800" b="1" dirty="0" smtClean="0"/>
              <a:t>Can we learn more about GA runway safety by studying yearly trends?</a:t>
            </a:r>
          </a:p>
          <a:p>
            <a:pPr algn="just"/>
            <a:endParaRPr lang="en-US" sz="2800" dirty="0"/>
          </a:p>
        </p:txBody>
      </p:sp>
      <p:sp>
        <p:nvSpPr>
          <p:cNvPr id="56" name="Title 1"/>
          <p:cNvSpPr txBox="1">
            <a:spLocks/>
          </p:cNvSpPr>
          <p:nvPr/>
        </p:nvSpPr>
        <p:spPr>
          <a:xfrm>
            <a:off x="13681281" y="26612226"/>
            <a:ext cx="6968920" cy="906728"/>
          </a:xfrm>
          <a:prstGeom prst="rect">
            <a:avLst/>
          </a:prstGeom>
        </p:spPr>
        <p:txBody>
          <a:bodyPr vert="horz" lIns="438912" tIns="219456" rIns="438912" bIns="219456" rtlCol="0" anchor="ctr">
            <a:noAutofit/>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2000" i="1" dirty="0" smtClean="0">
                <a:solidFill>
                  <a:prstClr val="black"/>
                </a:solidFill>
              </a:rPr>
              <a:t>Table 1:</a:t>
            </a:r>
            <a:r>
              <a:rPr lang="en-US" sz="2000" dirty="0" smtClean="0">
                <a:solidFill>
                  <a:prstClr val="black"/>
                </a:solidFill>
              </a:rPr>
              <a:t> Top 10 airports ranked by number of GA incursions </a:t>
            </a:r>
            <a:r>
              <a:rPr lang="en-US" sz="2000" dirty="0" smtClean="0"/>
              <a:t>per 100,000 GA itinerant operations </a:t>
            </a:r>
            <a:r>
              <a:rPr lang="en-US" sz="2000" dirty="0" smtClean="0">
                <a:solidFill>
                  <a:prstClr val="black"/>
                </a:solidFill>
              </a:rPr>
              <a:t>in 2011-2013</a:t>
            </a:r>
            <a:endParaRPr lang="en-US" sz="2000" dirty="0"/>
          </a:p>
        </p:txBody>
      </p:sp>
      <p:sp>
        <p:nvSpPr>
          <p:cNvPr id="59" name="Rectangle 58"/>
          <p:cNvSpPr/>
          <p:nvPr/>
        </p:nvSpPr>
        <p:spPr>
          <a:xfrm>
            <a:off x="33257829" y="21661520"/>
            <a:ext cx="9559600" cy="7219615"/>
          </a:xfrm>
          <a:prstGeom prst="rect">
            <a:avLst/>
          </a:prstGeom>
          <a:solidFill>
            <a:schemeClr val="bg1">
              <a:lumMod val="9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flipH="1">
            <a:off x="33619112" y="21732761"/>
            <a:ext cx="7825854" cy="1323439"/>
          </a:xfrm>
          <a:prstGeom prst="rect">
            <a:avLst/>
          </a:prstGeom>
          <a:noFill/>
        </p:spPr>
        <p:txBody>
          <a:bodyPr wrap="square" rtlCol="0">
            <a:spAutoFit/>
          </a:bodyPr>
          <a:lstStyle/>
          <a:p>
            <a:r>
              <a:rPr lang="en-US" sz="8000" b="1" dirty="0" smtClean="0">
                <a:solidFill>
                  <a:schemeClr val="tx1">
                    <a:alpha val="36000"/>
                  </a:schemeClr>
                </a:solidFill>
              </a:rPr>
              <a:t>Future Research</a:t>
            </a:r>
            <a:endParaRPr lang="en-US" sz="8000" b="1" dirty="0">
              <a:solidFill>
                <a:schemeClr val="tx1">
                  <a:alpha val="36000"/>
                </a:schemeClr>
              </a:solidFill>
            </a:endParaRPr>
          </a:p>
        </p:txBody>
      </p:sp>
      <p:sp>
        <p:nvSpPr>
          <p:cNvPr id="61" name="TextBox 60"/>
          <p:cNvSpPr txBox="1"/>
          <p:nvPr/>
        </p:nvSpPr>
        <p:spPr>
          <a:xfrm flipH="1">
            <a:off x="33547266" y="8013784"/>
            <a:ext cx="9048533" cy="1323439"/>
          </a:xfrm>
          <a:prstGeom prst="rect">
            <a:avLst/>
          </a:prstGeom>
          <a:noFill/>
        </p:spPr>
        <p:txBody>
          <a:bodyPr wrap="square" rtlCol="0">
            <a:spAutoFit/>
          </a:bodyPr>
          <a:lstStyle/>
          <a:p>
            <a:r>
              <a:rPr lang="en-US" sz="8000" b="1" dirty="0" smtClean="0">
                <a:solidFill>
                  <a:schemeClr val="tx1">
                    <a:alpha val="36000"/>
                  </a:schemeClr>
                </a:solidFill>
              </a:rPr>
              <a:t>Contributing Factors</a:t>
            </a:r>
            <a:endParaRPr lang="en-US" sz="8000" b="1" dirty="0">
              <a:solidFill>
                <a:schemeClr val="tx1">
                  <a:alpha val="36000"/>
                </a:schemeClr>
              </a:solidFill>
            </a:endParaRPr>
          </a:p>
        </p:txBody>
      </p:sp>
      <p:sp>
        <p:nvSpPr>
          <p:cNvPr id="65" name="Title 1"/>
          <p:cNvSpPr txBox="1">
            <a:spLocks/>
          </p:cNvSpPr>
          <p:nvPr/>
        </p:nvSpPr>
        <p:spPr>
          <a:xfrm>
            <a:off x="34075950" y="14523139"/>
            <a:ext cx="7991163" cy="1406802"/>
          </a:xfrm>
          <a:prstGeom prst="rect">
            <a:avLst/>
          </a:prstGeom>
        </p:spPr>
        <p:txBody>
          <a:bodyPr vert="horz" lIns="438912" tIns="219456" rIns="438912" bIns="219456" rtlCol="0" anchor="ctr">
            <a:noAutofit/>
          </a:bodyPr>
          <a:lstStyle>
            <a:lvl1pPr algn="ctr" defTabSz="4389120" rtl="0" eaLnBrk="1" latinLnBrk="0" hangingPunct="1">
              <a:spcBef>
                <a:spcPct val="0"/>
              </a:spcBef>
              <a:buNone/>
              <a:defRPr sz="21100" kern="1200">
                <a:solidFill>
                  <a:schemeClr val="tx1"/>
                </a:solidFill>
                <a:latin typeface="+mj-lt"/>
                <a:ea typeface="+mj-ea"/>
                <a:cs typeface="+mj-cs"/>
              </a:defRPr>
            </a:lvl1pPr>
          </a:lstStyle>
          <a:p>
            <a:pPr algn="just"/>
            <a:r>
              <a:rPr lang="en-US" sz="2000" i="1" dirty="0" smtClean="0">
                <a:solidFill>
                  <a:prstClr val="black"/>
                </a:solidFill>
                <a:latin typeface="+mn-lt"/>
              </a:rPr>
              <a:t>Table 2: </a:t>
            </a:r>
            <a:r>
              <a:rPr lang="en-US" sz="2000" dirty="0" smtClean="0">
                <a:solidFill>
                  <a:prstClr val="black"/>
                </a:solidFill>
                <a:latin typeface="+mn-lt"/>
              </a:rPr>
              <a:t>Contributing factors at Top-10 airports shown as a percentage of those same contributing factors at all 349 airports with at least one reported incursion under FAR Part 91 GA Operations in 2011</a:t>
            </a:r>
            <a:r>
              <a:rPr lang="mr-IN" sz="2000" dirty="0" smtClean="0"/>
              <a:t>–</a:t>
            </a:r>
            <a:r>
              <a:rPr lang="en-US" sz="2000" dirty="0" smtClean="0">
                <a:solidFill>
                  <a:prstClr val="black"/>
                </a:solidFill>
                <a:latin typeface="+mn-lt"/>
              </a:rPr>
              <a:t>2013</a:t>
            </a:r>
            <a:endParaRPr lang="en-US" sz="2000" dirty="0">
              <a:latin typeface="+mn-lt"/>
            </a:endParaRPr>
          </a:p>
        </p:txBody>
      </p:sp>
      <p:sp>
        <p:nvSpPr>
          <p:cNvPr id="66" name="TextBox 65"/>
          <p:cNvSpPr txBox="1"/>
          <p:nvPr/>
        </p:nvSpPr>
        <p:spPr>
          <a:xfrm flipH="1">
            <a:off x="33619112" y="23059214"/>
            <a:ext cx="8764147" cy="5693866"/>
          </a:xfrm>
          <a:prstGeom prst="rect">
            <a:avLst/>
          </a:prstGeom>
          <a:noFill/>
        </p:spPr>
        <p:txBody>
          <a:bodyPr wrap="square" rtlCol="0">
            <a:spAutoFit/>
          </a:bodyPr>
          <a:lstStyle/>
          <a:p>
            <a:pPr algn="just"/>
            <a:r>
              <a:rPr lang="en-US" sz="2800" dirty="0" smtClean="0"/>
              <a:t>These findings can be used to generate a holistic analysis at target airports. We would like to understand what took place at the airports with changes in their rates of incursions; namely JLN, NEW, VGT, MLI, and MHT (50% increase or reduction in some years). This information could illustrate a more complete picture which will aid in determining appropriate proactive measures that promote safer airfields.</a:t>
            </a:r>
          </a:p>
          <a:p>
            <a:pPr algn="just"/>
            <a:endParaRPr lang="en-US" sz="2800" dirty="0"/>
          </a:p>
          <a:p>
            <a:pPr algn="just"/>
            <a:r>
              <a:rPr lang="en-US" sz="2800" dirty="0" smtClean="0"/>
              <a:t>Developing a predictive model to better determine risk at airports will enable pilots, airport staff, planners, and designers a better chance to mitigate hazards before they occur.</a:t>
            </a:r>
            <a:endParaRPr lang="en-US" sz="2800" dirty="0"/>
          </a:p>
        </p:txBody>
      </p:sp>
      <p:sp>
        <p:nvSpPr>
          <p:cNvPr id="39" name="Rectangle 38"/>
          <p:cNvSpPr/>
          <p:nvPr/>
        </p:nvSpPr>
        <p:spPr>
          <a:xfrm>
            <a:off x="915450" y="23638059"/>
            <a:ext cx="9559600" cy="6849723"/>
          </a:xfrm>
          <a:prstGeom prst="rect">
            <a:avLst/>
          </a:prstGeom>
          <a:solidFill>
            <a:schemeClr val="bg1">
              <a:lumMod val="9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flipH="1">
            <a:off x="1240360" y="23724547"/>
            <a:ext cx="7825854" cy="1323439"/>
          </a:xfrm>
          <a:prstGeom prst="rect">
            <a:avLst/>
          </a:prstGeom>
          <a:noFill/>
        </p:spPr>
        <p:txBody>
          <a:bodyPr wrap="square" rtlCol="0">
            <a:spAutoFit/>
          </a:bodyPr>
          <a:lstStyle/>
          <a:p>
            <a:r>
              <a:rPr lang="en-US" sz="8000" b="1" dirty="0" smtClean="0">
                <a:solidFill>
                  <a:schemeClr val="tx1">
                    <a:alpha val="36000"/>
                  </a:schemeClr>
                </a:solidFill>
              </a:rPr>
              <a:t>Methodology</a:t>
            </a:r>
            <a:endParaRPr lang="en-US" sz="8000" b="1" dirty="0">
              <a:solidFill>
                <a:schemeClr val="tx1">
                  <a:alpha val="36000"/>
                </a:schemeClr>
              </a:solidFill>
            </a:endParaRPr>
          </a:p>
        </p:txBody>
      </p:sp>
      <p:sp>
        <p:nvSpPr>
          <p:cNvPr id="41" name="TextBox 40"/>
          <p:cNvSpPr txBox="1"/>
          <p:nvPr/>
        </p:nvSpPr>
        <p:spPr>
          <a:xfrm flipH="1">
            <a:off x="1240359" y="25179699"/>
            <a:ext cx="8764147" cy="4832092"/>
          </a:xfrm>
          <a:prstGeom prst="rect">
            <a:avLst/>
          </a:prstGeom>
          <a:noFill/>
        </p:spPr>
        <p:txBody>
          <a:bodyPr wrap="square" rtlCol="0">
            <a:spAutoFit/>
          </a:bodyPr>
          <a:lstStyle/>
          <a:p>
            <a:pPr algn="just"/>
            <a:r>
              <a:rPr lang="en-US" sz="2800" dirty="0" smtClean="0"/>
              <a:t>We Analyzed historical GA accident and incident data between 2011</a:t>
            </a:r>
            <a:r>
              <a:rPr lang="mr-IN" sz="2800" dirty="0" smtClean="0"/>
              <a:t>–</a:t>
            </a:r>
            <a:r>
              <a:rPr lang="en-US" sz="2800" dirty="0" smtClean="0"/>
              <a:t>2013 from NTSB, ASRS, RWS, PDS, and VPDS databases. The dataset comprised of 10,945 events, which were accidents or incidents.</a:t>
            </a:r>
          </a:p>
          <a:p>
            <a:pPr algn="just"/>
            <a:endParaRPr lang="en-US" sz="2800" dirty="0" smtClean="0"/>
          </a:p>
          <a:p>
            <a:pPr algn="just"/>
            <a:r>
              <a:rPr lang="en-US" sz="2800" dirty="0" smtClean="0"/>
              <a:t>We found a total of 3,425 runway incursions, of which 56.4% (1,932) involved FAR Part 91 GA operations. Next, we counted the</a:t>
            </a:r>
            <a:r>
              <a:rPr lang="en-US" sz="2800" dirty="0" smtClean="0">
                <a:solidFill>
                  <a:srgbClr val="FF0000"/>
                </a:solidFill>
              </a:rPr>
              <a:t> </a:t>
            </a:r>
            <a:r>
              <a:rPr lang="en-US" sz="2800" dirty="0" smtClean="0"/>
              <a:t>number of incursions per year and ranked airports with at least one reported incursion (total 349 airports) according to a standard unit that normalized all events (per 100,000 GA itinerant operations).</a:t>
            </a:r>
            <a:endParaRPr lang="en-US" sz="2800" dirty="0"/>
          </a:p>
        </p:txBody>
      </p:sp>
      <p:sp>
        <p:nvSpPr>
          <p:cNvPr id="2" name="TextBox 1"/>
          <p:cNvSpPr txBox="1"/>
          <p:nvPr/>
        </p:nvSpPr>
        <p:spPr>
          <a:xfrm>
            <a:off x="33619110" y="29461796"/>
            <a:ext cx="8764147" cy="1477328"/>
          </a:xfrm>
          <a:prstGeom prst="rect">
            <a:avLst/>
          </a:prstGeom>
          <a:noFill/>
        </p:spPr>
        <p:txBody>
          <a:bodyPr wrap="square" rtlCol="0">
            <a:spAutoFit/>
          </a:bodyPr>
          <a:lstStyle/>
          <a:p>
            <a:pPr algn="just"/>
            <a:r>
              <a:rPr lang="en-US" sz="1800" dirty="0"/>
              <a:t>This research was motivated by work performed by the authors through the FAA's </a:t>
            </a:r>
            <a:r>
              <a:rPr lang="en-US" sz="1800" dirty="0" smtClean="0"/>
              <a:t>Center of </a:t>
            </a:r>
            <a:r>
              <a:rPr lang="en-US" sz="1800" dirty="0"/>
              <a:t>Excellence for General Aviation (PEGASAS), and the </a:t>
            </a:r>
            <a:r>
              <a:rPr lang="en-US" sz="1800" dirty="0" smtClean="0"/>
              <a:t>FAA's Airport Safety Database (ASD) </a:t>
            </a:r>
            <a:r>
              <a:rPr lang="en-US" sz="1800" dirty="0"/>
              <a:t>Research project. </a:t>
            </a:r>
            <a:r>
              <a:rPr lang="en-US" sz="1800" dirty="0" smtClean="0"/>
              <a:t>The technical monitor is Lauren Collins. </a:t>
            </a:r>
            <a:r>
              <a:rPr lang="en-US" sz="1800" dirty="0"/>
              <a:t>The views expressed in this paper are those of </a:t>
            </a:r>
            <a:r>
              <a:rPr lang="en-US" sz="1800" dirty="0" smtClean="0"/>
              <a:t>the authors </a:t>
            </a:r>
            <a:r>
              <a:rPr lang="en-US" sz="1800" dirty="0"/>
              <a:t>and do not necessarily </a:t>
            </a:r>
            <a:r>
              <a:rPr lang="en-US" sz="1800" dirty="0" smtClean="0"/>
              <a:t>reflect </a:t>
            </a:r>
            <a:r>
              <a:rPr lang="en-US" sz="1800" dirty="0"/>
              <a:t>those of the FAA. The information in this research does not </a:t>
            </a:r>
            <a:r>
              <a:rPr lang="en-US" sz="1800" dirty="0" smtClean="0"/>
              <a:t>constitute FAA </a:t>
            </a:r>
            <a:r>
              <a:rPr lang="en-US" sz="1800" dirty="0"/>
              <a:t>Flight Standards or FAA Aircraft </a:t>
            </a:r>
            <a:r>
              <a:rPr lang="en-US" sz="1800" dirty="0" smtClean="0"/>
              <a:t>Certification </a:t>
            </a:r>
            <a:r>
              <a:rPr lang="en-US" sz="1800" dirty="0"/>
              <a:t>policy.</a:t>
            </a:r>
          </a:p>
        </p:txBody>
      </p:sp>
      <p:sp>
        <p:nvSpPr>
          <p:cNvPr id="6" name="TextBox 5"/>
          <p:cNvSpPr txBox="1"/>
          <p:nvPr/>
        </p:nvSpPr>
        <p:spPr>
          <a:xfrm>
            <a:off x="15163800" y="17961698"/>
            <a:ext cx="15942699" cy="400110"/>
          </a:xfrm>
          <a:prstGeom prst="rect">
            <a:avLst/>
          </a:prstGeom>
          <a:noFill/>
        </p:spPr>
        <p:txBody>
          <a:bodyPr wrap="square" rtlCol="0">
            <a:spAutoFit/>
          </a:bodyPr>
          <a:lstStyle/>
          <a:p>
            <a:pPr algn="just"/>
            <a:r>
              <a:rPr lang="en-US" sz="2000" i="1" dirty="0" smtClean="0"/>
              <a:t>Figure 1: </a:t>
            </a:r>
            <a:r>
              <a:rPr lang="en-US" sz="2000" dirty="0" smtClean="0"/>
              <a:t>Distribution of  all 349 airports with at least one reported incursion associated with FAR Part 91 GA itinerant operations in 2011</a:t>
            </a:r>
            <a:r>
              <a:rPr lang="mr-IN" sz="2000" dirty="0" smtClean="0"/>
              <a:t>–</a:t>
            </a:r>
            <a:r>
              <a:rPr lang="en-US" sz="2000" dirty="0" smtClean="0"/>
              <a:t>2013.</a:t>
            </a:r>
          </a:p>
        </p:txBody>
      </p:sp>
      <p:sp>
        <p:nvSpPr>
          <p:cNvPr id="49" name="TextBox 48"/>
          <p:cNvSpPr txBox="1"/>
          <p:nvPr/>
        </p:nvSpPr>
        <p:spPr>
          <a:xfrm>
            <a:off x="12291058" y="27695698"/>
            <a:ext cx="9334838"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t>Note that the number of incursions at some airports could be high because there is higher volume of GA itinerant operations at these facilities (e.g., VGT).</a:t>
            </a:r>
          </a:p>
          <a:p>
            <a:pPr marL="457200" indent="-457200" algn="just">
              <a:buFont typeface="Arial" panose="020B0604020202020204" pitchFamily="34" charset="0"/>
              <a:buChar char="•"/>
            </a:pPr>
            <a:r>
              <a:rPr lang="en-US" sz="2800" dirty="0" smtClean="0"/>
              <a:t> In some cases, airports with relatively low number of GA itinerant operations have higher number of incursions (e.g., JLN). </a:t>
            </a:r>
          </a:p>
        </p:txBody>
      </p:sp>
      <p:pic>
        <p:nvPicPr>
          <p:cNvPr id="14" name="Picture 13"/>
          <p:cNvPicPr>
            <a:picLocks noChangeAspect="1"/>
          </p:cNvPicPr>
          <p:nvPr/>
        </p:nvPicPr>
        <p:blipFill>
          <a:blip r:embed="rId6"/>
          <a:stretch>
            <a:fillRect/>
          </a:stretch>
        </p:blipFill>
        <p:spPr>
          <a:xfrm>
            <a:off x="15544800" y="8839847"/>
            <a:ext cx="14544469" cy="9040728"/>
          </a:xfrm>
          <a:prstGeom prst="rect">
            <a:avLst/>
          </a:prstGeom>
        </p:spPr>
      </p:pic>
      <p:sp>
        <p:nvSpPr>
          <p:cNvPr id="36" name="Title 1"/>
          <p:cNvSpPr txBox="1">
            <a:spLocks/>
          </p:cNvSpPr>
          <p:nvPr/>
        </p:nvSpPr>
        <p:spPr>
          <a:xfrm>
            <a:off x="22574795" y="26612226"/>
            <a:ext cx="9020548" cy="906728"/>
          </a:xfrm>
          <a:prstGeom prst="rect">
            <a:avLst/>
          </a:prstGeom>
        </p:spPr>
        <p:txBody>
          <a:bodyPr vert="horz" lIns="438912" tIns="219456" rIns="438912" bIns="219456" rtlCol="0" anchor="ctr">
            <a:noAutofit/>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2000" i="1" dirty="0" smtClean="0">
                <a:solidFill>
                  <a:prstClr val="black"/>
                </a:solidFill>
              </a:rPr>
              <a:t>Figure 2: </a:t>
            </a:r>
            <a:r>
              <a:rPr lang="en-US" sz="2000" dirty="0" smtClean="0">
                <a:solidFill>
                  <a:prstClr val="black"/>
                </a:solidFill>
              </a:rPr>
              <a:t>Total incursions per year at each of the Top-10 airports</a:t>
            </a:r>
            <a:endParaRPr lang="en-US" sz="2000" dirty="0"/>
          </a:p>
        </p:txBody>
      </p:sp>
      <p:sp>
        <p:nvSpPr>
          <p:cNvPr id="42" name="TextBox 41"/>
          <p:cNvSpPr txBox="1"/>
          <p:nvPr/>
        </p:nvSpPr>
        <p:spPr>
          <a:xfrm>
            <a:off x="22417650" y="27662413"/>
            <a:ext cx="9334838"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t>Figure 2 shows a three-year frequency trend for the top-ranked airports presented in Table 1.</a:t>
            </a:r>
          </a:p>
          <a:p>
            <a:pPr marL="457200" indent="-457200" algn="just">
              <a:buFont typeface="Arial" panose="020B0604020202020204" pitchFamily="34" charset="0"/>
              <a:buChar char="•"/>
            </a:pPr>
            <a:r>
              <a:rPr lang="en-US" sz="2800" dirty="0" smtClean="0"/>
              <a:t>The fluctuation in frequency could be attributed to a number of causes. Our focus would begin with the ten illustrated above. These ranked higher than 339 other airports with incursions during 2011</a:t>
            </a:r>
            <a:r>
              <a:rPr lang="mr-IN" sz="2800" dirty="0" smtClean="0"/>
              <a:t>–</a:t>
            </a:r>
            <a:r>
              <a:rPr lang="en-US" sz="2800" dirty="0" smtClean="0"/>
              <a:t>2013. </a:t>
            </a:r>
            <a:endParaRPr lang="en-US" sz="2800" dirty="0"/>
          </a:p>
        </p:txBody>
      </p:sp>
      <p:graphicFrame>
        <p:nvGraphicFramePr>
          <p:cNvPr id="52" name="Table 51"/>
          <p:cNvGraphicFramePr>
            <a:graphicFrameLocks noGrp="1"/>
          </p:cNvGraphicFramePr>
          <p:nvPr>
            <p:extLst>
              <p:ext uri="{D42A27DB-BD31-4B8C-83A1-F6EECF244321}">
                <p14:modId xmlns:p14="http://schemas.microsoft.com/office/powerpoint/2010/main" val="714946262"/>
              </p:ext>
            </p:extLst>
          </p:nvPr>
        </p:nvGraphicFramePr>
        <p:xfrm>
          <a:off x="34005603" y="9337223"/>
          <a:ext cx="8255192" cy="5099636"/>
        </p:xfrm>
        <a:graphic>
          <a:graphicData uri="http://schemas.openxmlformats.org/drawingml/2006/table">
            <a:tbl>
              <a:tblPr firstRow="1" bandRow="1">
                <a:tableStyleId>{073A0DAA-6AF3-43AB-8588-CEC1D06C72B9}</a:tableStyleId>
              </a:tblPr>
              <a:tblGrid>
                <a:gridCol w="900863"/>
                <a:gridCol w="4602599"/>
                <a:gridCol w="2751730"/>
              </a:tblGrid>
              <a:tr h="909458">
                <a:tc>
                  <a:txBody>
                    <a:bodyPr/>
                    <a:lstStyle/>
                    <a:p>
                      <a:pPr algn="ctr"/>
                      <a:r>
                        <a:rPr lang="en-US" sz="1800" dirty="0" smtClean="0"/>
                        <a:t>Rank</a:t>
                      </a:r>
                      <a:endParaRPr lang="en-US" sz="18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Contributing</a:t>
                      </a:r>
                      <a:r>
                        <a:rPr lang="en-US" sz="1800" baseline="0" dirty="0" smtClean="0"/>
                        <a:t> Factor</a:t>
                      </a:r>
                      <a:endParaRPr lang="en-US" sz="18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Percentage relative to </a:t>
                      </a:r>
                      <a:r>
                        <a:rPr lang="en-US" sz="1800" smtClean="0"/>
                        <a:t>contributing</a:t>
                      </a:r>
                      <a:r>
                        <a:rPr lang="en-US" sz="1800" baseline="0" smtClean="0"/>
                        <a:t> factors at all 349 airports </a:t>
                      </a:r>
                      <a:endParaRPr lang="en-US" sz="18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153">
                <a:tc>
                  <a:txBody>
                    <a:bodyPr/>
                    <a:lstStyle/>
                    <a:p>
                      <a:pPr algn="ctr"/>
                      <a:r>
                        <a:rPr lang="en-US" sz="1500" dirty="0" smtClean="0"/>
                        <a:t>1</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a:effectLst/>
                        </a:rPr>
                        <a:t>Procedures/Operations</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r-HR" sz="1500" b="0" i="0" u="none" strike="noStrike" dirty="0" smtClean="0">
                          <a:solidFill>
                            <a:srgbClr val="000000"/>
                          </a:solidFill>
                          <a:effectLst/>
                          <a:latin typeface="Calibri" charset="0"/>
                        </a:rPr>
                        <a:t>6.98%</a:t>
                      </a:r>
                      <a:endParaRPr lang="hr-HR"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087">
                <a:tc>
                  <a:txBody>
                    <a:bodyPr/>
                    <a:lstStyle/>
                    <a:p>
                      <a:pPr algn="ctr"/>
                      <a:r>
                        <a:rPr lang="en-US" sz="1500" dirty="0" smtClean="0"/>
                        <a:t>2</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smtClean="0">
                          <a:effectLst/>
                        </a:rPr>
                        <a:t>Direct </a:t>
                      </a:r>
                      <a:r>
                        <a:rPr lang="en-US" sz="1500" u="none" strike="noStrike" dirty="0">
                          <a:effectLst/>
                        </a:rPr>
                        <a:t>taxiing access to runways from ramp area </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b-NO" sz="1500" b="0" i="0" u="none" strike="noStrike" dirty="0" smtClean="0">
                          <a:solidFill>
                            <a:srgbClr val="000000"/>
                          </a:solidFill>
                          <a:effectLst/>
                          <a:latin typeface="Calibri" charset="0"/>
                        </a:rPr>
                        <a:t>17.99%</a:t>
                      </a:r>
                      <a:endParaRPr lang="nb-NO"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087">
                <a:tc>
                  <a:txBody>
                    <a:bodyPr/>
                    <a:lstStyle/>
                    <a:p>
                      <a:pPr algn="ctr"/>
                      <a:r>
                        <a:rPr lang="en-US" sz="1500" dirty="0" smtClean="0"/>
                        <a:t>3</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smtClean="0">
                          <a:effectLst/>
                        </a:rPr>
                        <a:t>Taxiway </a:t>
                      </a:r>
                      <a:r>
                        <a:rPr lang="en-US" sz="1500" u="none" strike="noStrike" dirty="0">
                          <a:effectLst/>
                        </a:rPr>
                        <a:t>intersections runway at other than a right angle</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b-NO" sz="1500" b="0" i="0" u="none" strike="noStrike" dirty="0" smtClean="0">
                          <a:solidFill>
                            <a:srgbClr val="000000"/>
                          </a:solidFill>
                          <a:effectLst/>
                          <a:latin typeface="Calibri" charset="0"/>
                        </a:rPr>
                        <a:t>20.69%</a:t>
                      </a:r>
                      <a:endParaRPr lang="nb-NO"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153">
                <a:tc>
                  <a:txBody>
                    <a:bodyPr/>
                    <a:lstStyle/>
                    <a:p>
                      <a:pPr algn="ctr"/>
                      <a:r>
                        <a:rPr lang="en-US" sz="1500" dirty="0" smtClean="0"/>
                        <a:t>4</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a:effectLst/>
                        </a:rPr>
                        <a:t>Communication</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500" b="0" i="0" u="none" strike="noStrike" dirty="0" smtClean="0">
                          <a:solidFill>
                            <a:srgbClr val="000000"/>
                          </a:solidFill>
                          <a:effectLst/>
                          <a:latin typeface="Calibri" charset="0"/>
                        </a:rPr>
                        <a:t>5.21%</a:t>
                      </a:r>
                      <a:endParaRPr lang="nb-NO"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7131">
                <a:tc>
                  <a:txBody>
                    <a:bodyPr/>
                    <a:lstStyle/>
                    <a:p>
                      <a:pPr algn="ctr"/>
                      <a:r>
                        <a:rPr lang="en-US" sz="1500" dirty="0" smtClean="0"/>
                        <a:t>5</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smtClean="0">
                          <a:effectLst/>
                        </a:rPr>
                        <a:t>Unexpected </a:t>
                      </a:r>
                      <a:r>
                        <a:rPr lang="en-US" sz="1500" u="none" strike="noStrike" dirty="0">
                          <a:effectLst/>
                        </a:rPr>
                        <a:t>holding position marking on parallel/entrance taxiway</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b-NO" sz="1500" b="0" i="0" u="none" strike="noStrike" dirty="0" smtClean="0">
                          <a:solidFill>
                            <a:srgbClr val="000000"/>
                          </a:solidFill>
                          <a:effectLst/>
                          <a:latin typeface="Calibri" charset="0"/>
                        </a:rPr>
                        <a:t>60.00%</a:t>
                      </a:r>
                      <a:endParaRPr lang="nb-NO"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087">
                <a:tc>
                  <a:txBody>
                    <a:bodyPr/>
                    <a:lstStyle/>
                    <a:p>
                      <a:pPr algn="ctr"/>
                      <a:r>
                        <a:rPr lang="en-US" sz="1500" dirty="0" smtClean="0"/>
                        <a:t>6</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smtClean="0">
                          <a:effectLst/>
                        </a:rPr>
                        <a:t>Two </a:t>
                      </a:r>
                      <a:r>
                        <a:rPr lang="en-US" sz="1500" u="none" strike="noStrike" dirty="0">
                          <a:effectLst/>
                        </a:rPr>
                        <a:t>runway thresholds in close proximity </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hr-HR" sz="1500" b="0" i="0" u="none" strike="noStrike" dirty="0" smtClean="0">
                          <a:solidFill>
                            <a:srgbClr val="000000"/>
                          </a:solidFill>
                          <a:effectLst/>
                          <a:latin typeface="Calibri" charset="0"/>
                        </a:rPr>
                        <a:t>26.92%</a:t>
                      </a:r>
                      <a:endParaRPr lang="hr-HR"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153">
                <a:tc>
                  <a:txBody>
                    <a:bodyPr/>
                    <a:lstStyle/>
                    <a:p>
                      <a:pPr algn="ctr"/>
                      <a:r>
                        <a:rPr lang="en-US" sz="1500" dirty="0" smtClean="0"/>
                        <a:t>7</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smtClean="0">
                          <a:effectLst/>
                        </a:rPr>
                        <a:t>Wrong </a:t>
                      </a:r>
                      <a:r>
                        <a:rPr lang="en-US" sz="1500" u="none" strike="noStrike" dirty="0">
                          <a:effectLst/>
                        </a:rPr>
                        <a:t>runway events</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r-HR" sz="1500" b="0" i="0" u="none" strike="noStrike" dirty="0" smtClean="0">
                          <a:solidFill>
                            <a:srgbClr val="000000"/>
                          </a:solidFill>
                          <a:effectLst/>
                          <a:latin typeface="Calibri" charset="0"/>
                        </a:rPr>
                        <a:t>6.33%</a:t>
                      </a:r>
                      <a:endParaRPr lang="hr-HR"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087">
                <a:tc>
                  <a:txBody>
                    <a:bodyPr/>
                    <a:lstStyle/>
                    <a:p>
                      <a:pPr algn="ctr"/>
                      <a:r>
                        <a:rPr lang="en-US" sz="1500" dirty="0" smtClean="0"/>
                        <a:t>8</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smtClean="0">
                          <a:effectLst/>
                        </a:rPr>
                        <a:t>Other (Actions</a:t>
                      </a:r>
                      <a:r>
                        <a:rPr lang="en-US" sz="1500" u="none" strike="noStrike" baseline="0" dirty="0" smtClean="0">
                          <a:effectLst/>
                        </a:rPr>
                        <a:t> of someone else warranted an incursion)</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500" b="0" i="0" u="none" strike="noStrike" dirty="0" smtClean="0">
                          <a:solidFill>
                            <a:srgbClr val="000000"/>
                          </a:solidFill>
                          <a:effectLst/>
                          <a:latin typeface="Calibri" charset="0"/>
                        </a:rPr>
                        <a:t>7.81%</a:t>
                      </a:r>
                      <a:endParaRPr lang="nb-NO"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153">
                <a:tc>
                  <a:txBody>
                    <a:bodyPr/>
                    <a:lstStyle/>
                    <a:p>
                      <a:pPr algn="ctr"/>
                      <a:r>
                        <a:rPr lang="en-US" sz="1500" dirty="0" smtClean="0"/>
                        <a:t>9</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a:effectLst/>
                        </a:rPr>
                        <a:t>Signage</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500" b="0" i="0" u="none" strike="noStrike" dirty="0" smtClean="0">
                          <a:solidFill>
                            <a:srgbClr val="000000"/>
                          </a:solidFill>
                          <a:effectLst/>
                          <a:latin typeface="Calibri" charset="0"/>
                        </a:rPr>
                        <a:t>17.65%</a:t>
                      </a:r>
                      <a:endParaRPr lang="nb-NO"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087">
                <a:tc>
                  <a:txBody>
                    <a:bodyPr/>
                    <a:lstStyle/>
                    <a:p>
                      <a:pPr algn="ctr"/>
                      <a:r>
                        <a:rPr lang="en-US" sz="1500" dirty="0" smtClean="0"/>
                        <a:t>10</a:t>
                      </a:r>
                      <a:endParaRPr lang="en-US" sz="1500" dirty="0"/>
                    </a:p>
                  </a:txBody>
                  <a:tcPr marL="69958" marR="69958" marT="34979" marB="349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500" u="none" strike="noStrike" dirty="0" smtClean="0">
                          <a:effectLst/>
                        </a:rPr>
                        <a:t>Wide </a:t>
                      </a:r>
                      <a:r>
                        <a:rPr lang="en-US" sz="1500" u="none" strike="noStrike" dirty="0">
                          <a:effectLst/>
                        </a:rPr>
                        <a:t>expanses of taxi pavements along a runway</a:t>
                      </a:r>
                      <a:endParaRPr lang="en-US"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b-NO" sz="1500" b="0" i="0" u="none" strike="noStrike" dirty="0" smtClean="0">
                          <a:solidFill>
                            <a:srgbClr val="000000"/>
                          </a:solidFill>
                          <a:effectLst/>
                          <a:latin typeface="Calibri" charset="0"/>
                        </a:rPr>
                        <a:t>5.66%</a:t>
                      </a:r>
                      <a:endParaRPr lang="nb-NO" sz="1500" b="0" i="0" u="none" strike="noStrike" dirty="0">
                        <a:solidFill>
                          <a:srgbClr val="000000"/>
                        </a:solidFill>
                        <a:effectLst/>
                        <a:latin typeface="Calibri"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4" name="TextBox 63"/>
          <p:cNvSpPr txBox="1"/>
          <p:nvPr/>
        </p:nvSpPr>
        <p:spPr>
          <a:xfrm flipH="1">
            <a:off x="33619110" y="16048384"/>
            <a:ext cx="8764147" cy="5262979"/>
          </a:xfrm>
          <a:prstGeom prst="rect">
            <a:avLst/>
          </a:prstGeom>
          <a:noFill/>
        </p:spPr>
        <p:txBody>
          <a:bodyPr wrap="square" rtlCol="0">
            <a:spAutoFit/>
          </a:bodyPr>
          <a:lstStyle/>
          <a:p>
            <a:pPr algn="just"/>
            <a:r>
              <a:rPr lang="en-US" sz="2800" dirty="0" smtClean="0"/>
              <a:t>Table 2 shows the ten most frequently occurring contributing factors at the Top-10 airports with reported GA incursions in 2011</a:t>
            </a:r>
            <a:r>
              <a:rPr lang="mr-IN" sz="2800" dirty="0" smtClean="0"/>
              <a:t>–</a:t>
            </a:r>
            <a:r>
              <a:rPr lang="en-US" sz="2800" dirty="0" smtClean="0"/>
              <a:t>2013. The highlighted factors are specific to airfield geometry while the remaining factors are unique to alternate circumstances in the individual scenarios. </a:t>
            </a:r>
          </a:p>
          <a:p>
            <a:pPr algn="just"/>
            <a:endParaRPr lang="en-US" sz="2800" dirty="0"/>
          </a:p>
          <a:p>
            <a:pPr algn="just"/>
            <a:r>
              <a:rPr lang="en-US" sz="2800" dirty="0" smtClean="0"/>
              <a:t>Items like non-standard radio phraseology, control tower procedures, actions of others on the airfield, and non-standard placement of signage may also contribute to incursions.</a:t>
            </a:r>
          </a:p>
          <a:p>
            <a:pPr algn="just"/>
            <a:endParaRPr lang="en-US" sz="2800" dirty="0"/>
          </a:p>
        </p:txBody>
      </p:sp>
      <p:pic>
        <p:nvPicPr>
          <p:cNvPr id="4" name="Picture 3"/>
          <p:cNvPicPr>
            <a:picLocks noChangeAspect="1"/>
          </p:cNvPicPr>
          <p:nvPr/>
        </p:nvPicPr>
        <p:blipFill>
          <a:blip r:embed="rId7"/>
          <a:stretch>
            <a:fillRect/>
          </a:stretch>
        </p:blipFill>
        <p:spPr>
          <a:xfrm>
            <a:off x="22224131" y="21039216"/>
            <a:ext cx="9542373" cy="566073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564335349"/>
              </p:ext>
            </p:extLst>
          </p:nvPr>
        </p:nvGraphicFramePr>
        <p:xfrm>
          <a:off x="13171158" y="21038012"/>
          <a:ext cx="7479043" cy="5574213"/>
        </p:xfrm>
        <a:graphic>
          <a:graphicData uri="http://schemas.openxmlformats.org/drawingml/2006/table">
            <a:tbl>
              <a:tblPr/>
              <a:tblGrid>
                <a:gridCol w="1206150"/>
                <a:gridCol w="986850"/>
                <a:gridCol w="1827500"/>
                <a:gridCol w="1850343"/>
                <a:gridCol w="1608200"/>
              </a:tblGrid>
              <a:tr h="1592633">
                <a:tc>
                  <a:txBody>
                    <a:bodyPr/>
                    <a:lstStyle/>
                    <a:p>
                      <a:pPr algn="ctr" fontAlgn="ctr"/>
                      <a:r>
                        <a:rPr lang="en-US" sz="1800" b="1" i="0" u="none" strike="noStrike" dirty="0">
                          <a:solidFill>
                            <a:srgbClr val="FFFFFF"/>
                          </a:solidFill>
                          <a:effectLst/>
                          <a:latin typeface="+mn-lt"/>
                        </a:rPr>
                        <a:t>Rank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1800" b="1" i="0" u="none" strike="noStrike" dirty="0">
                          <a:solidFill>
                            <a:srgbClr val="FFFFFF"/>
                          </a:solidFill>
                          <a:effectLst/>
                          <a:latin typeface="+mn-lt"/>
                        </a:rPr>
                        <a:t>Airport Code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1800" b="1" i="0" u="none" strike="noStrike" dirty="0">
                          <a:solidFill>
                            <a:srgbClr val="FFFFFF"/>
                          </a:solidFill>
                          <a:effectLst/>
                          <a:latin typeface="+mn-lt"/>
                        </a:rPr>
                        <a:t>Total</a:t>
                      </a:r>
                      <a:br>
                        <a:rPr lang="en-US" sz="1800" b="1" i="0" u="none" strike="noStrike" dirty="0">
                          <a:solidFill>
                            <a:srgbClr val="FFFFFF"/>
                          </a:solidFill>
                          <a:effectLst/>
                          <a:latin typeface="+mn-lt"/>
                        </a:rPr>
                      </a:br>
                      <a:r>
                        <a:rPr lang="en-US" sz="1800" b="1" i="0" u="none" strike="noStrike" dirty="0">
                          <a:solidFill>
                            <a:srgbClr val="FFFFFF"/>
                          </a:solidFill>
                          <a:effectLst/>
                          <a:latin typeface="+mn-lt"/>
                        </a:rPr>
                        <a:t>GA Incursions,</a:t>
                      </a:r>
                      <a:br>
                        <a:rPr lang="en-US" sz="1800" b="1" i="0" u="none" strike="noStrike" dirty="0">
                          <a:solidFill>
                            <a:srgbClr val="FFFFFF"/>
                          </a:solidFill>
                          <a:effectLst/>
                          <a:latin typeface="+mn-lt"/>
                        </a:rPr>
                      </a:br>
                      <a:r>
                        <a:rPr lang="en-US" sz="1800" b="1" i="0" u="none" strike="noStrike" dirty="0">
                          <a:solidFill>
                            <a:srgbClr val="FFFFFF"/>
                          </a:solidFill>
                          <a:effectLst/>
                          <a:latin typeface="+mn-lt"/>
                        </a:rPr>
                        <a:t>2011-2013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1800" b="1" i="0" u="none" strike="noStrike" dirty="0">
                          <a:solidFill>
                            <a:srgbClr val="FFFFFF"/>
                          </a:solidFill>
                          <a:effectLst/>
                          <a:latin typeface="+mn-lt"/>
                        </a:rPr>
                        <a:t>Total</a:t>
                      </a:r>
                      <a:br>
                        <a:rPr lang="en-US" sz="1800" b="1" i="0" u="none" strike="noStrike" dirty="0">
                          <a:solidFill>
                            <a:srgbClr val="FFFFFF"/>
                          </a:solidFill>
                          <a:effectLst/>
                          <a:latin typeface="+mn-lt"/>
                        </a:rPr>
                      </a:br>
                      <a:r>
                        <a:rPr lang="en-US" sz="1800" b="1" i="0" u="none" strike="noStrike" dirty="0">
                          <a:solidFill>
                            <a:srgbClr val="FFFFFF"/>
                          </a:solidFill>
                          <a:effectLst/>
                          <a:latin typeface="+mn-lt"/>
                        </a:rPr>
                        <a:t>GA Itinerant</a:t>
                      </a:r>
                      <a:br>
                        <a:rPr lang="en-US" sz="1800" b="1" i="0" u="none" strike="noStrike" dirty="0">
                          <a:solidFill>
                            <a:srgbClr val="FFFFFF"/>
                          </a:solidFill>
                          <a:effectLst/>
                          <a:latin typeface="+mn-lt"/>
                        </a:rPr>
                      </a:br>
                      <a:r>
                        <a:rPr lang="en-US" sz="1800" b="1" i="0" u="none" strike="noStrike" dirty="0">
                          <a:solidFill>
                            <a:srgbClr val="FFFFFF"/>
                          </a:solidFill>
                          <a:effectLst/>
                          <a:latin typeface="+mn-lt"/>
                        </a:rPr>
                        <a:t>Operations,</a:t>
                      </a:r>
                      <a:br>
                        <a:rPr lang="en-US" sz="1800" b="1" i="0" u="none" strike="noStrike" dirty="0">
                          <a:solidFill>
                            <a:srgbClr val="FFFFFF"/>
                          </a:solidFill>
                          <a:effectLst/>
                          <a:latin typeface="+mn-lt"/>
                        </a:rPr>
                      </a:br>
                      <a:r>
                        <a:rPr lang="en-US" sz="1800" b="1" i="0" u="none" strike="noStrike" dirty="0">
                          <a:solidFill>
                            <a:srgbClr val="FFFFFF"/>
                          </a:solidFill>
                          <a:effectLst/>
                          <a:latin typeface="+mn-lt"/>
                        </a:rPr>
                        <a:t>2011-2013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1800" b="1" i="0" u="none" strike="noStrike" dirty="0">
                          <a:solidFill>
                            <a:srgbClr val="FFFFFF"/>
                          </a:solidFill>
                          <a:effectLst/>
                          <a:latin typeface="+mn-lt"/>
                        </a:rPr>
                        <a:t>Incursions</a:t>
                      </a:r>
                      <a:br>
                        <a:rPr lang="en-US" sz="1800" b="1" i="0" u="none" strike="noStrike" dirty="0">
                          <a:solidFill>
                            <a:srgbClr val="FFFFFF"/>
                          </a:solidFill>
                          <a:effectLst/>
                          <a:latin typeface="+mn-lt"/>
                        </a:rPr>
                      </a:br>
                      <a:r>
                        <a:rPr lang="en-US" sz="1800" b="1" i="0" u="none" strike="noStrike" dirty="0">
                          <a:solidFill>
                            <a:srgbClr val="FFFFFF"/>
                          </a:solidFill>
                          <a:effectLst/>
                          <a:latin typeface="+mn-lt"/>
                        </a:rPr>
                        <a:t>per 100,000</a:t>
                      </a:r>
                      <a:br>
                        <a:rPr lang="en-US" sz="1800" b="1" i="0" u="none" strike="noStrike" dirty="0">
                          <a:solidFill>
                            <a:srgbClr val="FFFFFF"/>
                          </a:solidFill>
                          <a:effectLst/>
                          <a:latin typeface="+mn-lt"/>
                        </a:rPr>
                      </a:br>
                      <a:r>
                        <a:rPr lang="en-US" sz="1800" b="1" i="0" u="none" strike="noStrike" dirty="0" smtClean="0">
                          <a:solidFill>
                            <a:srgbClr val="FFFFFF"/>
                          </a:solidFill>
                          <a:effectLst/>
                          <a:latin typeface="+mn-lt"/>
                        </a:rPr>
                        <a:t>GA Itinerant Operations</a:t>
                      </a:r>
                      <a:endParaRPr lang="en-US" sz="18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398158">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1</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JLN</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26</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35,344</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73.56</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398158">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2</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VCT</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11</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25,676</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42.84</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158">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3</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BFM</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16</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39,233</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40.78</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398158">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4</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NEW</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37</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95,758</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38.64</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158">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5</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VGT</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53</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168,513</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31.45</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398158">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6</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BET</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4</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13,378</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29.90</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158">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7</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MLI</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9</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33,843</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26.59</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398158">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8</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MHT</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7</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29,923</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23.39</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158">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9</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IDA</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9</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39,891</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22.56</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398158">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10</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GCN</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a:solidFill>
                            <a:schemeClr val="dk1"/>
                          </a:solidFill>
                          <a:effectLst/>
                          <a:latin typeface="+mn-lt"/>
                          <a:ea typeface="+mn-ea"/>
                          <a:cs typeface="+mn-cs"/>
                        </a:rPr>
                        <a:t>2</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9,000</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389120" rtl="0" eaLnBrk="1" fontAlgn="b" latinLnBrk="0" hangingPunct="1"/>
                      <a:r>
                        <a:rPr lang="en-US" sz="1500" u="none" strike="noStrike" kern="1200" dirty="0">
                          <a:solidFill>
                            <a:schemeClr val="dk1"/>
                          </a:solidFill>
                          <a:effectLst/>
                          <a:latin typeface="+mn-lt"/>
                          <a:ea typeface="+mn-ea"/>
                          <a:cs typeface="+mn-cs"/>
                        </a:rPr>
                        <a:t>22.22</a:t>
                      </a:r>
                    </a:p>
                  </a:txBody>
                  <a:tcPr marL="9144"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12358984" y="18532180"/>
            <a:ext cx="18533824" cy="2246769"/>
          </a:xfrm>
          <a:prstGeom prst="rect">
            <a:avLst/>
          </a:prstGeom>
          <a:noFill/>
        </p:spPr>
        <p:txBody>
          <a:bodyPr wrap="square" rtlCol="0">
            <a:spAutoFit/>
          </a:bodyPr>
          <a:lstStyle/>
          <a:p>
            <a:pPr algn="just"/>
            <a:r>
              <a:rPr lang="en-US" sz="2800" dirty="0" smtClean="0"/>
              <a:t>The </a:t>
            </a:r>
            <a:r>
              <a:rPr lang="en-US" sz="2800" dirty="0"/>
              <a:t>top-10 airports accounted for 9% of all GA incursions in 2011</a:t>
            </a:r>
            <a:r>
              <a:rPr lang="mr-IN" sz="2800" dirty="0"/>
              <a:t>–</a:t>
            </a:r>
            <a:r>
              <a:rPr lang="en-US" sz="2800" dirty="0"/>
              <a:t>2013. When we extend the range to include the top-50 airports, we found that 22% of the GA incursions were distributed across 40 airports; in other words, the top-50 airports accounted for 31% of all GA incursions. Similarly, the top-100 accounted for 53% of all GA incursions. Next, we ranked the airports by total number of runway incursions per 100,000 GA itinerant </a:t>
            </a:r>
            <a:r>
              <a:rPr lang="en-US" sz="2800" dirty="0" smtClean="0"/>
              <a:t>operations. </a:t>
            </a:r>
            <a:r>
              <a:rPr lang="en-US" sz="2800" dirty="0"/>
              <a:t>Given this, we could categorize airports into “very high risk”, “high risk”, “medium risk”, and “low risk” groups. </a:t>
            </a:r>
          </a:p>
        </p:txBody>
      </p:sp>
    </p:spTree>
    <p:extLst>
      <p:ext uri="{BB962C8B-B14F-4D97-AF65-F5344CB8AC3E}">
        <p14:creationId xmlns:p14="http://schemas.microsoft.com/office/powerpoint/2010/main" val="140684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4189</TotalTime>
  <Words>1089</Words>
  <Application>Microsoft Office PowerPoint</Application>
  <PresentationFormat>Custom</PresentationFormat>
  <Paragraphs>126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vt:lpstr>
      <vt:lpstr>Mangal</vt:lpstr>
      <vt:lpstr>Office Theme</vt:lpstr>
      <vt:lpstr>PowerPoint Presentation</vt:lpstr>
    </vt:vector>
  </TitlesOfParts>
  <Company>The Ohio State University Airport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Livingston</dc:creator>
  <cp:lastModifiedBy>Arjun Rao</cp:lastModifiedBy>
  <cp:revision>325</cp:revision>
  <cp:lastPrinted>2015-03-27T17:47:00Z</cp:lastPrinted>
  <dcterms:created xsi:type="dcterms:W3CDTF">2013-04-03T11:51:48Z</dcterms:created>
  <dcterms:modified xsi:type="dcterms:W3CDTF">2017-05-12T20:01:28Z</dcterms:modified>
</cp:coreProperties>
</file>