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4" d="100"/>
          <a:sy n="154" d="100"/>
        </p:scale>
        <p:origin x="1326" y="142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8/25/2014</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8/25/2014</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8/25/2014</a:t>
            </a:fld>
            <a:endParaRPr lang="en-US"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8/25/2014</a:t>
            </a:fld>
            <a:endParaRPr lang="en-US"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8/25/2014</a:t>
            </a:fld>
            <a:endParaRPr lang="en-US"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14300"/>
            <a:ext cx="10058399" cy="7543800"/>
          </a:xfrm>
          <a:prstGeom prst="rect">
            <a:avLst/>
          </a:prstGeom>
          <a:blipFill>
            <a:blip r:embed="rId7" cstate="print"/>
            <a:stretch>
              <a:fillRect/>
            </a:stretch>
          </a:blipFill>
        </p:spPr>
        <p:txBody>
          <a:bodyPr wrap="square" lIns="0" tIns="0" rIns="0" bIns="0" rtlCol="0">
            <a:noAutofit/>
          </a:bodyPr>
          <a:lstStyle/>
          <a:p>
            <a:endParaRPr/>
          </a:p>
        </p:txBody>
      </p:sp>
      <p:sp>
        <p:nvSpPr>
          <p:cNvPr id="17" name="bk object 17"/>
          <p:cNvSpPr/>
          <p:nvPr/>
        </p:nvSpPr>
        <p:spPr>
          <a:xfrm>
            <a:off x="2692907" y="1682495"/>
            <a:ext cx="4680204" cy="5682996"/>
          </a:xfrm>
          <a:custGeom>
            <a:avLst/>
            <a:gdLst/>
            <a:ahLst/>
            <a:cxnLst/>
            <a:rect l="l" t="t" r="r" b="b"/>
            <a:pathLst>
              <a:path w="4680204" h="5682996">
                <a:moveTo>
                  <a:pt x="0" y="0"/>
                </a:moveTo>
                <a:lnTo>
                  <a:pt x="0" y="5682996"/>
                </a:lnTo>
                <a:lnTo>
                  <a:pt x="4680204" y="5682996"/>
                </a:lnTo>
                <a:lnTo>
                  <a:pt x="4680204" y="0"/>
                </a:lnTo>
                <a:lnTo>
                  <a:pt x="0" y="0"/>
                </a:lnTo>
                <a:close/>
              </a:path>
            </a:pathLst>
          </a:custGeom>
          <a:solidFill>
            <a:srgbClr val="FFFFFF"/>
          </a:solidFill>
        </p:spPr>
        <p:txBody>
          <a:bodyPr wrap="square" lIns="0" tIns="0" rIns="0" bIns="0" rtlCol="0">
            <a:noAutofit/>
          </a:bodyPr>
          <a:lstStyle/>
          <a:p>
            <a:endParaRPr/>
          </a:p>
        </p:txBody>
      </p:sp>
      <p:sp>
        <p:nvSpPr>
          <p:cNvPr id="18" name="bk object 18"/>
          <p:cNvSpPr/>
          <p:nvPr/>
        </p:nvSpPr>
        <p:spPr>
          <a:xfrm>
            <a:off x="2692145" y="1680972"/>
            <a:ext cx="4682489" cy="5685282"/>
          </a:xfrm>
          <a:custGeom>
            <a:avLst/>
            <a:gdLst/>
            <a:ahLst/>
            <a:cxnLst/>
            <a:rect l="l" t="t" r="r" b="b"/>
            <a:pathLst>
              <a:path w="4682489" h="5685282">
                <a:moveTo>
                  <a:pt x="4682490" y="5684520"/>
                </a:moveTo>
                <a:lnTo>
                  <a:pt x="4682490" y="761"/>
                </a:lnTo>
                <a:lnTo>
                  <a:pt x="4681728" y="0"/>
                </a:lnTo>
                <a:lnTo>
                  <a:pt x="0" y="0"/>
                </a:lnTo>
                <a:lnTo>
                  <a:pt x="0" y="5685282"/>
                </a:lnTo>
                <a:lnTo>
                  <a:pt x="762" y="5685282"/>
                </a:lnTo>
                <a:lnTo>
                  <a:pt x="762" y="2286"/>
                </a:lnTo>
                <a:lnTo>
                  <a:pt x="2286" y="1524"/>
                </a:lnTo>
                <a:lnTo>
                  <a:pt x="2286" y="2286"/>
                </a:lnTo>
                <a:lnTo>
                  <a:pt x="4680204" y="2285"/>
                </a:lnTo>
                <a:lnTo>
                  <a:pt x="4680204" y="1523"/>
                </a:lnTo>
                <a:lnTo>
                  <a:pt x="4680966" y="2285"/>
                </a:lnTo>
                <a:lnTo>
                  <a:pt x="4680966" y="5685282"/>
                </a:lnTo>
                <a:lnTo>
                  <a:pt x="4681728" y="5685282"/>
                </a:lnTo>
                <a:lnTo>
                  <a:pt x="4682490" y="5684520"/>
                </a:lnTo>
                <a:close/>
              </a:path>
              <a:path w="4682489" h="5685282">
                <a:moveTo>
                  <a:pt x="2286" y="2286"/>
                </a:moveTo>
                <a:lnTo>
                  <a:pt x="2286" y="1524"/>
                </a:lnTo>
                <a:lnTo>
                  <a:pt x="762" y="2286"/>
                </a:lnTo>
                <a:lnTo>
                  <a:pt x="2286" y="2286"/>
                </a:lnTo>
                <a:close/>
              </a:path>
              <a:path w="4682489" h="5685282">
                <a:moveTo>
                  <a:pt x="2286" y="5682996"/>
                </a:moveTo>
                <a:lnTo>
                  <a:pt x="2286" y="2286"/>
                </a:lnTo>
                <a:lnTo>
                  <a:pt x="762" y="2286"/>
                </a:lnTo>
                <a:lnTo>
                  <a:pt x="762" y="5682996"/>
                </a:lnTo>
                <a:lnTo>
                  <a:pt x="2286" y="5682996"/>
                </a:lnTo>
                <a:close/>
              </a:path>
              <a:path w="4682489" h="5685282">
                <a:moveTo>
                  <a:pt x="4680966" y="5682996"/>
                </a:moveTo>
                <a:lnTo>
                  <a:pt x="762" y="5682996"/>
                </a:lnTo>
                <a:lnTo>
                  <a:pt x="2286" y="5684520"/>
                </a:lnTo>
                <a:lnTo>
                  <a:pt x="2286" y="5685282"/>
                </a:lnTo>
                <a:lnTo>
                  <a:pt x="4680204" y="5685282"/>
                </a:lnTo>
                <a:lnTo>
                  <a:pt x="4680204" y="5684520"/>
                </a:lnTo>
                <a:lnTo>
                  <a:pt x="4680966" y="5682996"/>
                </a:lnTo>
                <a:close/>
              </a:path>
              <a:path w="4682489" h="5685282">
                <a:moveTo>
                  <a:pt x="2286" y="5685282"/>
                </a:moveTo>
                <a:lnTo>
                  <a:pt x="2286" y="5684520"/>
                </a:lnTo>
                <a:lnTo>
                  <a:pt x="762" y="5682996"/>
                </a:lnTo>
                <a:lnTo>
                  <a:pt x="762" y="5685282"/>
                </a:lnTo>
                <a:lnTo>
                  <a:pt x="2286" y="5685282"/>
                </a:lnTo>
                <a:close/>
              </a:path>
              <a:path w="4682489" h="5685282">
                <a:moveTo>
                  <a:pt x="4680966" y="2285"/>
                </a:moveTo>
                <a:lnTo>
                  <a:pt x="4680204" y="1523"/>
                </a:lnTo>
                <a:lnTo>
                  <a:pt x="4680204" y="2285"/>
                </a:lnTo>
                <a:lnTo>
                  <a:pt x="4680966" y="2285"/>
                </a:lnTo>
                <a:close/>
              </a:path>
              <a:path w="4682489" h="5685282">
                <a:moveTo>
                  <a:pt x="4680966" y="5682996"/>
                </a:moveTo>
                <a:lnTo>
                  <a:pt x="4680966" y="2285"/>
                </a:lnTo>
                <a:lnTo>
                  <a:pt x="4680204" y="2285"/>
                </a:lnTo>
                <a:lnTo>
                  <a:pt x="4680204" y="5682996"/>
                </a:lnTo>
                <a:lnTo>
                  <a:pt x="4680966" y="5682996"/>
                </a:lnTo>
                <a:close/>
              </a:path>
              <a:path w="4682489" h="5685282">
                <a:moveTo>
                  <a:pt x="4680966" y="5685282"/>
                </a:moveTo>
                <a:lnTo>
                  <a:pt x="4680966" y="5682996"/>
                </a:lnTo>
                <a:lnTo>
                  <a:pt x="4680204" y="5684520"/>
                </a:lnTo>
                <a:lnTo>
                  <a:pt x="4680204" y="5685282"/>
                </a:lnTo>
                <a:lnTo>
                  <a:pt x="4680966" y="5685282"/>
                </a:lnTo>
                <a:close/>
              </a:path>
            </a:pathLst>
          </a:custGeom>
          <a:solidFill>
            <a:srgbClr val="000000"/>
          </a:solidFill>
        </p:spPr>
        <p:txBody>
          <a:bodyPr wrap="square" lIns="0" tIns="0" rIns="0" bIns="0" rtlCol="0">
            <a:noAutofit/>
          </a:bodyPr>
          <a:lstStyle/>
          <a:p>
            <a:endParaRPr/>
          </a:p>
        </p:txBody>
      </p:sp>
      <p:sp>
        <p:nvSpPr>
          <p:cNvPr id="19" name="bk object 19"/>
          <p:cNvSpPr/>
          <p:nvPr/>
        </p:nvSpPr>
        <p:spPr>
          <a:xfrm>
            <a:off x="7581900" y="1702307"/>
            <a:ext cx="2202179" cy="5663184"/>
          </a:xfrm>
          <a:custGeom>
            <a:avLst/>
            <a:gdLst/>
            <a:ahLst/>
            <a:cxnLst/>
            <a:rect l="l" t="t" r="r" b="b"/>
            <a:pathLst>
              <a:path w="2202179" h="5663184">
                <a:moveTo>
                  <a:pt x="0" y="0"/>
                </a:moveTo>
                <a:lnTo>
                  <a:pt x="0" y="5663184"/>
                </a:lnTo>
                <a:lnTo>
                  <a:pt x="2202179" y="5663184"/>
                </a:lnTo>
                <a:lnTo>
                  <a:pt x="2202179" y="0"/>
                </a:lnTo>
                <a:lnTo>
                  <a:pt x="0" y="0"/>
                </a:lnTo>
                <a:close/>
              </a:path>
            </a:pathLst>
          </a:custGeom>
          <a:solidFill>
            <a:srgbClr val="FFFFFF"/>
          </a:solidFill>
        </p:spPr>
        <p:txBody>
          <a:bodyPr wrap="square" lIns="0" tIns="0" rIns="0" bIns="0" rtlCol="0">
            <a:noAutofit/>
          </a:bodyPr>
          <a:lstStyle/>
          <a:p>
            <a:endParaRPr/>
          </a:p>
        </p:txBody>
      </p:sp>
      <p:sp>
        <p:nvSpPr>
          <p:cNvPr id="20" name="bk object 20"/>
          <p:cNvSpPr/>
          <p:nvPr/>
        </p:nvSpPr>
        <p:spPr>
          <a:xfrm>
            <a:off x="7581900" y="1701926"/>
            <a:ext cx="2202179" cy="0"/>
          </a:xfrm>
          <a:custGeom>
            <a:avLst/>
            <a:gdLst/>
            <a:ahLst/>
            <a:cxnLst/>
            <a:rect l="l" t="t" r="r" b="b"/>
            <a:pathLst>
              <a:path w="2202179">
                <a:moveTo>
                  <a:pt x="2202180" y="0"/>
                </a:moveTo>
                <a:lnTo>
                  <a:pt x="0" y="0"/>
                </a:lnTo>
              </a:path>
            </a:pathLst>
          </a:custGeom>
          <a:ln w="3175">
            <a:solidFill>
              <a:srgbClr val="000000"/>
            </a:solidFill>
          </a:ln>
        </p:spPr>
        <p:txBody>
          <a:bodyPr wrap="square" lIns="0" tIns="0" rIns="0" bIns="0" rtlCol="0">
            <a:noAutofit/>
          </a:bodyPr>
          <a:lstStyle/>
          <a:p>
            <a:endParaRPr/>
          </a:p>
        </p:txBody>
      </p:sp>
      <p:sp>
        <p:nvSpPr>
          <p:cNvPr id="21" name="bk object 21"/>
          <p:cNvSpPr/>
          <p:nvPr/>
        </p:nvSpPr>
        <p:spPr>
          <a:xfrm>
            <a:off x="7582281" y="1702307"/>
            <a:ext cx="0" cy="5662422"/>
          </a:xfrm>
          <a:custGeom>
            <a:avLst/>
            <a:gdLst/>
            <a:ahLst/>
            <a:cxnLst/>
            <a:rect l="l" t="t" r="r" b="b"/>
            <a:pathLst>
              <a:path h="5662422">
                <a:moveTo>
                  <a:pt x="0" y="0"/>
                </a:moveTo>
                <a:lnTo>
                  <a:pt x="0" y="5662422"/>
                </a:lnTo>
              </a:path>
            </a:pathLst>
          </a:custGeom>
          <a:ln w="3175">
            <a:solidFill>
              <a:srgbClr val="000000"/>
            </a:solidFill>
          </a:ln>
        </p:spPr>
        <p:txBody>
          <a:bodyPr wrap="square" lIns="0" tIns="0" rIns="0" bIns="0" rtlCol="0">
            <a:noAutofit/>
          </a:bodyPr>
          <a:lstStyle/>
          <a:p>
            <a:endParaRPr/>
          </a:p>
        </p:txBody>
      </p:sp>
      <p:sp>
        <p:nvSpPr>
          <p:cNvPr id="22" name="bk object 22"/>
          <p:cNvSpPr/>
          <p:nvPr/>
        </p:nvSpPr>
        <p:spPr>
          <a:xfrm>
            <a:off x="7581900" y="7365110"/>
            <a:ext cx="2202180" cy="0"/>
          </a:xfrm>
          <a:custGeom>
            <a:avLst/>
            <a:gdLst/>
            <a:ahLst/>
            <a:cxnLst/>
            <a:rect l="l" t="t" r="r" b="b"/>
            <a:pathLst>
              <a:path w="2202180">
                <a:moveTo>
                  <a:pt x="2202180" y="0"/>
                </a:moveTo>
                <a:lnTo>
                  <a:pt x="0" y="0"/>
                </a:lnTo>
              </a:path>
            </a:pathLst>
          </a:custGeom>
          <a:ln w="3175">
            <a:solidFill>
              <a:srgbClr val="000000"/>
            </a:solidFill>
          </a:ln>
        </p:spPr>
        <p:txBody>
          <a:bodyPr wrap="square" lIns="0" tIns="0" rIns="0" bIns="0" rtlCol="0">
            <a:noAutofit/>
          </a:bodyPr>
          <a:lstStyle/>
          <a:p>
            <a:endParaRPr/>
          </a:p>
        </p:txBody>
      </p:sp>
      <p:sp>
        <p:nvSpPr>
          <p:cNvPr id="23" name="bk object 23"/>
          <p:cNvSpPr/>
          <p:nvPr/>
        </p:nvSpPr>
        <p:spPr>
          <a:xfrm>
            <a:off x="7581900" y="7364730"/>
            <a:ext cx="762" cy="762"/>
          </a:xfrm>
          <a:custGeom>
            <a:avLst/>
            <a:gdLst/>
            <a:ahLst/>
            <a:cxnLst/>
            <a:rect l="l" t="t" r="r" b="b"/>
            <a:pathLst>
              <a:path w="762" h="761">
                <a:moveTo>
                  <a:pt x="762" y="762"/>
                </a:moveTo>
                <a:lnTo>
                  <a:pt x="0" y="0"/>
                </a:lnTo>
                <a:lnTo>
                  <a:pt x="0" y="762"/>
                </a:lnTo>
                <a:lnTo>
                  <a:pt x="762" y="762"/>
                </a:lnTo>
                <a:close/>
              </a:path>
            </a:pathLst>
          </a:custGeom>
          <a:solidFill>
            <a:srgbClr val="000000"/>
          </a:solidFill>
        </p:spPr>
        <p:txBody>
          <a:bodyPr wrap="square" lIns="0" tIns="0" rIns="0" bIns="0" rtlCol="0">
            <a:noAutofit/>
          </a:bodyPr>
          <a:lstStyle/>
          <a:p>
            <a:endParaRPr/>
          </a:p>
        </p:txBody>
      </p:sp>
      <p:sp>
        <p:nvSpPr>
          <p:cNvPr id="24" name="bk object 24"/>
          <p:cNvSpPr/>
          <p:nvPr/>
        </p:nvSpPr>
        <p:spPr>
          <a:xfrm>
            <a:off x="9783698" y="1702307"/>
            <a:ext cx="0" cy="5662422"/>
          </a:xfrm>
          <a:custGeom>
            <a:avLst/>
            <a:gdLst/>
            <a:ahLst/>
            <a:cxnLst/>
            <a:rect l="l" t="t" r="r" b="b"/>
            <a:pathLst>
              <a:path h="5662422">
                <a:moveTo>
                  <a:pt x="0" y="0"/>
                </a:moveTo>
                <a:lnTo>
                  <a:pt x="0" y="5662422"/>
                </a:lnTo>
              </a:path>
            </a:pathLst>
          </a:custGeom>
          <a:ln w="3175">
            <a:solidFill>
              <a:srgbClr val="000000"/>
            </a:solidFill>
          </a:ln>
        </p:spPr>
        <p:txBody>
          <a:bodyPr wrap="square" lIns="0" tIns="0" rIns="0" bIns="0" rtlCol="0">
            <a:noAutofit/>
          </a:bodyPr>
          <a:lstStyle/>
          <a:p>
            <a:endParaRPr/>
          </a:p>
        </p:txBody>
      </p:sp>
      <p:sp>
        <p:nvSpPr>
          <p:cNvPr id="25" name="bk object 25"/>
          <p:cNvSpPr/>
          <p:nvPr/>
        </p:nvSpPr>
        <p:spPr>
          <a:xfrm>
            <a:off x="9783318" y="7364730"/>
            <a:ext cx="762" cy="762"/>
          </a:xfrm>
          <a:custGeom>
            <a:avLst/>
            <a:gdLst/>
            <a:ahLst/>
            <a:cxnLst/>
            <a:rect l="l" t="t" r="r" b="b"/>
            <a:pathLst>
              <a:path w="762" h="761">
                <a:moveTo>
                  <a:pt x="762" y="762"/>
                </a:moveTo>
                <a:lnTo>
                  <a:pt x="762" y="0"/>
                </a:lnTo>
                <a:lnTo>
                  <a:pt x="0" y="762"/>
                </a:lnTo>
                <a:lnTo>
                  <a:pt x="762" y="762"/>
                </a:lnTo>
                <a:close/>
              </a:path>
            </a:pathLst>
          </a:custGeom>
          <a:solidFill>
            <a:srgbClr val="000000"/>
          </a:solidFill>
        </p:spPr>
        <p:txBody>
          <a:bodyPr wrap="square" lIns="0" tIns="0" rIns="0" bIns="0" rtlCol="0">
            <a:noAutofit/>
          </a:bodyPr>
          <a:lstStyle/>
          <a:p>
            <a:endParaRPr/>
          </a:p>
        </p:txBody>
      </p:sp>
      <p:sp>
        <p:nvSpPr>
          <p:cNvPr id="26" name="bk object 26"/>
          <p:cNvSpPr/>
          <p:nvPr/>
        </p:nvSpPr>
        <p:spPr>
          <a:xfrm>
            <a:off x="259079" y="1702307"/>
            <a:ext cx="2227326" cy="5663184"/>
          </a:xfrm>
          <a:custGeom>
            <a:avLst/>
            <a:gdLst/>
            <a:ahLst/>
            <a:cxnLst/>
            <a:rect l="l" t="t" r="r" b="b"/>
            <a:pathLst>
              <a:path w="2227326" h="5663184">
                <a:moveTo>
                  <a:pt x="0" y="0"/>
                </a:moveTo>
                <a:lnTo>
                  <a:pt x="0" y="5663184"/>
                </a:lnTo>
                <a:lnTo>
                  <a:pt x="2227326" y="5663184"/>
                </a:lnTo>
                <a:lnTo>
                  <a:pt x="2227326" y="0"/>
                </a:lnTo>
                <a:lnTo>
                  <a:pt x="0" y="0"/>
                </a:lnTo>
                <a:close/>
              </a:path>
            </a:pathLst>
          </a:custGeom>
          <a:solidFill>
            <a:srgbClr val="FFFFFF"/>
          </a:solidFill>
        </p:spPr>
        <p:txBody>
          <a:bodyPr wrap="square" lIns="0" tIns="0" rIns="0" bIns="0" rtlCol="0">
            <a:noAutofit/>
          </a:bodyPr>
          <a:lstStyle/>
          <a:p>
            <a:endParaRPr/>
          </a:p>
        </p:txBody>
      </p:sp>
      <p:sp>
        <p:nvSpPr>
          <p:cNvPr id="27" name="bk object 27"/>
          <p:cNvSpPr/>
          <p:nvPr/>
        </p:nvSpPr>
        <p:spPr>
          <a:xfrm>
            <a:off x="258952" y="1701545"/>
            <a:ext cx="0" cy="5663946"/>
          </a:xfrm>
          <a:custGeom>
            <a:avLst/>
            <a:gdLst/>
            <a:ahLst/>
            <a:cxnLst/>
            <a:rect l="l" t="t" r="r" b="b"/>
            <a:pathLst>
              <a:path h="5663946">
                <a:moveTo>
                  <a:pt x="0" y="0"/>
                </a:moveTo>
                <a:lnTo>
                  <a:pt x="0" y="5663946"/>
                </a:lnTo>
              </a:path>
            </a:pathLst>
          </a:custGeom>
          <a:ln w="3175">
            <a:solidFill>
              <a:srgbClr val="000000"/>
            </a:solidFill>
          </a:ln>
        </p:spPr>
        <p:txBody>
          <a:bodyPr wrap="square" lIns="0" tIns="0" rIns="0" bIns="0" rtlCol="0">
            <a:noAutofit/>
          </a:bodyPr>
          <a:lstStyle/>
          <a:p>
            <a:endParaRPr/>
          </a:p>
        </p:txBody>
      </p:sp>
      <p:sp>
        <p:nvSpPr>
          <p:cNvPr id="28" name="bk object 28"/>
          <p:cNvSpPr/>
          <p:nvPr/>
        </p:nvSpPr>
        <p:spPr>
          <a:xfrm>
            <a:off x="259588" y="1701926"/>
            <a:ext cx="2226310" cy="0"/>
          </a:xfrm>
          <a:custGeom>
            <a:avLst/>
            <a:gdLst/>
            <a:ahLst/>
            <a:cxnLst/>
            <a:rect l="l" t="t" r="r" b="b"/>
            <a:pathLst>
              <a:path w="2226310">
                <a:moveTo>
                  <a:pt x="2226310" y="0"/>
                </a:moveTo>
                <a:lnTo>
                  <a:pt x="0" y="0"/>
                </a:lnTo>
              </a:path>
            </a:pathLst>
          </a:custGeom>
          <a:ln w="3175">
            <a:solidFill>
              <a:srgbClr val="000000"/>
            </a:solidFill>
          </a:ln>
        </p:spPr>
        <p:txBody>
          <a:bodyPr wrap="square" lIns="0" tIns="0" rIns="0" bIns="0" rtlCol="0">
            <a:noAutofit/>
          </a:bodyPr>
          <a:lstStyle/>
          <a:p>
            <a:endParaRPr/>
          </a:p>
        </p:txBody>
      </p:sp>
      <p:sp>
        <p:nvSpPr>
          <p:cNvPr id="29" name="bk object 29"/>
          <p:cNvSpPr/>
          <p:nvPr/>
        </p:nvSpPr>
        <p:spPr>
          <a:xfrm>
            <a:off x="259079" y="7365110"/>
            <a:ext cx="2227326" cy="0"/>
          </a:xfrm>
          <a:custGeom>
            <a:avLst/>
            <a:gdLst/>
            <a:ahLst/>
            <a:cxnLst/>
            <a:rect l="l" t="t" r="r" b="b"/>
            <a:pathLst>
              <a:path w="2227326">
                <a:moveTo>
                  <a:pt x="2227326" y="0"/>
                </a:moveTo>
                <a:lnTo>
                  <a:pt x="0" y="0"/>
                </a:lnTo>
              </a:path>
            </a:pathLst>
          </a:custGeom>
          <a:ln w="3175">
            <a:solidFill>
              <a:srgbClr val="000000"/>
            </a:solidFill>
          </a:ln>
        </p:spPr>
        <p:txBody>
          <a:bodyPr wrap="square" lIns="0" tIns="0" rIns="0" bIns="0" rtlCol="0">
            <a:noAutofit/>
          </a:bodyPr>
          <a:lstStyle/>
          <a:p>
            <a:endParaRPr/>
          </a:p>
        </p:txBody>
      </p:sp>
      <p:sp>
        <p:nvSpPr>
          <p:cNvPr id="30" name="bk object 30"/>
          <p:cNvSpPr/>
          <p:nvPr/>
        </p:nvSpPr>
        <p:spPr>
          <a:xfrm>
            <a:off x="2486025" y="1702307"/>
            <a:ext cx="0" cy="5662422"/>
          </a:xfrm>
          <a:custGeom>
            <a:avLst/>
            <a:gdLst/>
            <a:ahLst/>
            <a:cxnLst/>
            <a:rect l="l" t="t" r="r" b="b"/>
            <a:pathLst>
              <a:path h="5662422">
                <a:moveTo>
                  <a:pt x="0" y="0"/>
                </a:moveTo>
                <a:lnTo>
                  <a:pt x="0" y="5662422"/>
                </a:lnTo>
              </a:path>
            </a:pathLst>
          </a:custGeom>
          <a:ln w="3175">
            <a:solidFill>
              <a:srgbClr val="000000"/>
            </a:solidFill>
          </a:ln>
        </p:spPr>
        <p:txBody>
          <a:bodyPr wrap="square" lIns="0" tIns="0" rIns="0" bIns="0" rtlCol="0">
            <a:noAutofit/>
          </a:bodyPr>
          <a:lstStyle/>
          <a:p>
            <a:endParaRPr/>
          </a:p>
        </p:txBody>
      </p:sp>
      <p:sp>
        <p:nvSpPr>
          <p:cNvPr id="31" name="bk object 31"/>
          <p:cNvSpPr/>
          <p:nvPr/>
        </p:nvSpPr>
        <p:spPr>
          <a:xfrm>
            <a:off x="2485644" y="7364730"/>
            <a:ext cx="762" cy="762"/>
          </a:xfrm>
          <a:custGeom>
            <a:avLst/>
            <a:gdLst/>
            <a:ahLst/>
            <a:cxnLst/>
            <a:rect l="l" t="t" r="r" b="b"/>
            <a:pathLst>
              <a:path w="762" h="761">
                <a:moveTo>
                  <a:pt x="762" y="762"/>
                </a:moveTo>
                <a:lnTo>
                  <a:pt x="762" y="0"/>
                </a:lnTo>
                <a:lnTo>
                  <a:pt x="0" y="762"/>
                </a:lnTo>
                <a:lnTo>
                  <a:pt x="762" y="762"/>
                </a:lnTo>
                <a:close/>
              </a:path>
            </a:pathLst>
          </a:custGeom>
          <a:solidFill>
            <a:srgbClr val="000000"/>
          </a:solidFill>
        </p:spPr>
        <p:txBody>
          <a:bodyPr wrap="square" lIns="0" tIns="0" rIns="0" bIns="0" rtlCol="0">
            <a:noAutofit/>
          </a:bodyPr>
          <a:lstStyle/>
          <a:p>
            <a:endParaRPr/>
          </a:p>
        </p:txBody>
      </p:sp>
      <p:sp>
        <p:nvSpPr>
          <p:cNvPr id="32" name="bk object 32"/>
          <p:cNvSpPr/>
          <p:nvPr/>
        </p:nvSpPr>
        <p:spPr>
          <a:xfrm>
            <a:off x="2751963" y="2737485"/>
            <a:ext cx="4620768" cy="415290"/>
          </a:xfrm>
          <a:custGeom>
            <a:avLst/>
            <a:gdLst/>
            <a:ahLst/>
            <a:cxnLst/>
            <a:rect l="l" t="t" r="r" b="b"/>
            <a:pathLst>
              <a:path w="4620767" h="415290">
                <a:moveTo>
                  <a:pt x="0" y="0"/>
                </a:moveTo>
                <a:lnTo>
                  <a:pt x="0" y="415290"/>
                </a:lnTo>
                <a:lnTo>
                  <a:pt x="4620768" y="415290"/>
                </a:lnTo>
                <a:lnTo>
                  <a:pt x="4620768" y="0"/>
                </a:lnTo>
                <a:lnTo>
                  <a:pt x="0" y="0"/>
                </a:lnTo>
                <a:close/>
              </a:path>
            </a:pathLst>
          </a:custGeom>
          <a:solidFill>
            <a:srgbClr val="FFFFFF"/>
          </a:solidFill>
        </p:spPr>
        <p:txBody>
          <a:bodyPr wrap="square" lIns="0" tIns="0" rIns="0" bIns="0" rtlCol="0">
            <a:noAutofit/>
          </a:bodyPr>
          <a:lstStyle/>
          <a:p>
            <a:endParaRPr/>
          </a:p>
        </p:txBody>
      </p:sp>
      <p:sp>
        <p:nvSpPr>
          <p:cNvPr id="33" name="bk object 33"/>
          <p:cNvSpPr/>
          <p:nvPr/>
        </p:nvSpPr>
        <p:spPr>
          <a:xfrm>
            <a:off x="2751963" y="3153536"/>
            <a:ext cx="4620767" cy="415290"/>
          </a:xfrm>
          <a:custGeom>
            <a:avLst/>
            <a:gdLst/>
            <a:ahLst/>
            <a:cxnLst/>
            <a:rect l="l" t="t" r="r" b="b"/>
            <a:pathLst>
              <a:path w="4620767" h="415290">
                <a:moveTo>
                  <a:pt x="0" y="0"/>
                </a:moveTo>
                <a:lnTo>
                  <a:pt x="0" y="415290"/>
                </a:lnTo>
                <a:lnTo>
                  <a:pt x="4620767" y="415289"/>
                </a:lnTo>
                <a:lnTo>
                  <a:pt x="4620767" y="0"/>
                </a:lnTo>
                <a:lnTo>
                  <a:pt x="0" y="0"/>
                </a:lnTo>
                <a:close/>
              </a:path>
            </a:pathLst>
          </a:custGeom>
          <a:solidFill>
            <a:srgbClr val="FFFFFF"/>
          </a:solidFill>
        </p:spPr>
        <p:txBody>
          <a:bodyPr wrap="square" lIns="0" tIns="0" rIns="0" bIns="0" rtlCol="0">
            <a:noAutofit/>
          </a:bodyPr>
          <a:lstStyle/>
          <a:p>
            <a:endParaRPr/>
          </a:p>
        </p:txBody>
      </p:sp>
      <p:sp>
        <p:nvSpPr>
          <p:cNvPr id="34" name="bk object 34"/>
          <p:cNvSpPr/>
          <p:nvPr/>
        </p:nvSpPr>
        <p:spPr>
          <a:xfrm>
            <a:off x="2751582" y="2737104"/>
            <a:ext cx="4627029" cy="3325367"/>
          </a:xfrm>
          <a:prstGeom prst="rect">
            <a:avLst/>
          </a:prstGeom>
          <a:blipFill>
            <a:blip r:embed="rId8"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a:xfrm>
            <a:off x="502920" y="310895"/>
            <a:ext cx="9052559" cy="1243583"/>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502920" y="1787652"/>
            <a:ext cx="9052559" cy="5129784"/>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8/25/2014</a:t>
            </a:fld>
            <a:endParaRPr lang="en-US" smtClean="0"/>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6108" y="1762505"/>
            <a:ext cx="2051685" cy="5580380"/>
          </a:xfrm>
          <a:prstGeom prst="rect">
            <a:avLst/>
          </a:prstGeom>
        </p:spPr>
        <p:txBody>
          <a:bodyPr vert="horz" wrap="square" lIns="0" tIns="0" rIns="0" bIns="0" rtlCol="0">
            <a:noAutofit/>
          </a:bodyPr>
          <a:lstStyle/>
          <a:p>
            <a:pPr marL="12700">
              <a:lnSpc>
                <a:spcPct val="100000"/>
              </a:lnSpc>
            </a:pPr>
            <a:r>
              <a:rPr sz="900" spc="0" dirty="0" smtClean="0">
                <a:latin typeface="Arial Black"/>
                <a:cs typeface="Arial Black"/>
              </a:rPr>
              <a:t>Abst</a:t>
            </a:r>
            <a:r>
              <a:rPr sz="900" spc="15" dirty="0" smtClean="0">
                <a:latin typeface="Arial Black"/>
                <a:cs typeface="Arial Black"/>
              </a:rPr>
              <a:t>r</a:t>
            </a:r>
            <a:r>
              <a:rPr sz="900" spc="0" dirty="0" smtClean="0">
                <a:latin typeface="Arial Black"/>
                <a:cs typeface="Arial Black"/>
              </a:rPr>
              <a:t>act</a:t>
            </a:r>
            <a:endParaRPr sz="900" dirty="0">
              <a:latin typeface="Arial Black"/>
              <a:cs typeface="Arial Black"/>
            </a:endParaRPr>
          </a:p>
          <a:p>
            <a:pPr marL="12700" marR="12700">
              <a:lnSpc>
                <a:spcPct val="104700"/>
              </a:lnSpc>
              <a:spcBef>
                <a:spcPts val="385"/>
              </a:spcBef>
            </a:pPr>
            <a:r>
              <a:rPr lang="en-US" sz="800" dirty="0"/>
              <a:t>Between the years 2006 and 2012, the Federal Aviation Administration’s (FAA) Laser Safety Initiative indicated a thirteen-fold increase in laser incidents.  Previous studies indicate damage potential to crewmember’s eyes from laser attacks according to standards established by the federal government. Photoresistant coatings were applied to aircraft windshields to investigate the attenuating effects on laser light intensity. Four coatings were applied in liquid form directly onto the windshield. After partial drying, each coating was heat treated to cure onto the surface and allowed to dry completely. Using an optical power meter, laser intensity data were obtained through the coating and untreated windshields.  Data revealed a reduction in laser intensity through all applied coatings.  Results lend support of the view that coatings applied to aircraft windshields may improve flight safety, and the potential risk of eye damage to flight crewmembers may be reduced with the application of photoselective coatings. </a:t>
            </a:r>
            <a:endParaRPr lang="en-US" sz="800" dirty="0" smtClean="0"/>
          </a:p>
          <a:p>
            <a:pPr marL="12700" marR="12700">
              <a:lnSpc>
                <a:spcPct val="104700"/>
              </a:lnSpc>
              <a:spcBef>
                <a:spcPts val="385"/>
              </a:spcBef>
            </a:pPr>
            <a:r>
              <a:rPr sz="900" spc="0" dirty="0" smtClean="0">
                <a:latin typeface="Arial Black"/>
                <a:cs typeface="Arial Black"/>
              </a:rPr>
              <a:t>Int</a:t>
            </a:r>
            <a:r>
              <a:rPr sz="900" spc="10" dirty="0" smtClean="0">
                <a:latin typeface="Arial Black"/>
                <a:cs typeface="Arial Black"/>
              </a:rPr>
              <a:t>r</a:t>
            </a:r>
            <a:r>
              <a:rPr sz="900" spc="5" dirty="0" smtClean="0">
                <a:latin typeface="Arial Black"/>
                <a:cs typeface="Arial Black"/>
              </a:rPr>
              <a:t>oduction</a:t>
            </a:r>
          </a:p>
          <a:p>
            <a:pPr marL="12700" marR="13335">
              <a:lnSpc>
                <a:spcPct val="104800"/>
              </a:lnSpc>
              <a:spcBef>
                <a:spcPts val="385"/>
              </a:spcBef>
            </a:pPr>
            <a:r>
              <a:rPr lang="en-US" sz="800" dirty="0"/>
              <a:t>Representatives of the aviation community are interested in mitigating the effects of flight deck laser illuminations</a:t>
            </a:r>
            <a:r>
              <a:rPr lang="en-US" sz="800" dirty="0" smtClean="0"/>
              <a:t>. </a:t>
            </a:r>
            <a:r>
              <a:rPr lang="en-US" sz="800" dirty="0"/>
              <a:t>In 2012, the Federal Aviation Administration (FAA) reported 3,482 laser attacks in the United States alone with only 300 attacks being reported in 2006</a:t>
            </a:r>
            <a:r>
              <a:rPr lang="en-US" sz="800" dirty="0" smtClean="0"/>
              <a:t>. </a:t>
            </a:r>
            <a:r>
              <a:rPr lang="en-US" sz="800" dirty="0"/>
              <a:t>Advancements in laser illumination protection may provide solutions to reduce the intensities of laser light illuminations.  Early attempts at reducing laser intensity have included various forms of protective eyewear or visors. It was determined these alternatives were not ideal for a variety of reasons</a:t>
            </a:r>
            <a:r>
              <a:rPr lang="en-US" sz="800" dirty="0" smtClean="0"/>
              <a:t>. This study </a:t>
            </a:r>
            <a:r>
              <a:rPr lang="en-US" sz="800" dirty="0"/>
              <a:t>sought a mitigation method where normal flight activities would not be obstructed, yet the effects of the laser could be lessened if not eliminated completely.</a:t>
            </a:r>
            <a:endParaRPr sz="700" dirty="0">
              <a:latin typeface="Arial"/>
              <a:cs typeface="Arial"/>
            </a:endParaRPr>
          </a:p>
        </p:txBody>
      </p:sp>
      <p:sp>
        <p:nvSpPr>
          <p:cNvPr id="3" name="object 3"/>
          <p:cNvSpPr txBox="1"/>
          <p:nvPr/>
        </p:nvSpPr>
        <p:spPr>
          <a:xfrm>
            <a:off x="2771648" y="1762505"/>
            <a:ext cx="572770" cy="153035"/>
          </a:xfrm>
          <a:prstGeom prst="rect">
            <a:avLst/>
          </a:prstGeom>
        </p:spPr>
        <p:txBody>
          <a:bodyPr vert="horz" wrap="square" lIns="0" tIns="0" rIns="0" bIns="0" rtlCol="0">
            <a:noAutofit/>
          </a:bodyPr>
          <a:lstStyle/>
          <a:p>
            <a:pPr marL="12700">
              <a:lnSpc>
                <a:spcPct val="100000"/>
              </a:lnSpc>
            </a:pPr>
            <a:r>
              <a:rPr sz="900" spc="5" dirty="0" smtClean="0">
                <a:latin typeface="Arial Black"/>
                <a:cs typeface="Arial Black"/>
              </a:rPr>
              <a:t>M</a:t>
            </a:r>
            <a:r>
              <a:rPr sz="900" spc="10" dirty="0" smtClean="0">
                <a:latin typeface="Arial Black"/>
                <a:cs typeface="Arial Black"/>
              </a:rPr>
              <a:t>et</a:t>
            </a:r>
            <a:r>
              <a:rPr sz="900" spc="5" dirty="0" smtClean="0">
                <a:latin typeface="Arial Black"/>
                <a:cs typeface="Arial Black"/>
              </a:rPr>
              <a:t>ho</a:t>
            </a:r>
            <a:r>
              <a:rPr sz="900" spc="10" dirty="0" smtClean="0">
                <a:latin typeface="Arial Black"/>
                <a:cs typeface="Arial Black"/>
              </a:rPr>
              <a:t>d</a:t>
            </a:r>
            <a:r>
              <a:rPr sz="900" spc="5" dirty="0" smtClean="0">
                <a:latin typeface="Arial Black"/>
                <a:cs typeface="Arial Black"/>
              </a:rPr>
              <a:t>s</a:t>
            </a:r>
            <a:endParaRPr sz="900">
              <a:latin typeface="Arial Black"/>
              <a:cs typeface="Arial Black"/>
            </a:endParaRPr>
          </a:p>
        </p:txBody>
      </p:sp>
      <p:sp>
        <p:nvSpPr>
          <p:cNvPr id="4" name="object 4"/>
          <p:cNvSpPr txBox="1"/>
          <p:nvPr/>
        </p:nvSpPr>
        <p:spPr>
          <a:xfrm>
            <a:off x="2771648" y="1954021"/>
            <a:ext cx="1981835" cy="767715"/>
          </a:xfrm>
          <a:prstGeom prst="rect">
            <a:avLst/>
          </a:prstGeom>
        </p:spPr>
        <p:txBody>
          <a:bodyPr vert="horz" wrap="square" lIns="0" tIns="0" rIns="0" bIns="0" rtlCol="0">
            <a:noAutofit/>
          </a:bodyPr>
          <a:lstStyle/>
          <a:p>
            <a:pPr marL="134620" indent="-121920">
              <a:lnSpc>
                <a:spcPct val="100000"/>
              </a:lnSpc>
              <a:buFont typeface="Arial"/>
              <a:buChar char="•"/>
              <a:tabLst>
                <a:tab pos="134620" algn="l"/>
              </a:tabLst>
            </a:pPr>
            <a:r>
              <a:rPr lang="en-US" sz="800" dirty="0" smtClean="0">
                <a:cs typeface="Arial" panose="020B0604020202020204" pitchFamily="34" charset="0"/>
              </a:rPr>
              <a:t>Used Boeing 737NG Windshields (Donated by Southwest Airlines).</a:t>
            </a:r>
          </a:p>
          <a:p>
            <a:pPr marL="134620" indent="-121920">
              <a:lnSpc>
                <a:spcPct val="100000"/>
              </a:lnSpc>
              <a:buFont typeface="Arial"/>
              <a:buChar char="•"/>
              <a:tabLst>
                <a:tab pos="134620" algn="l"/>
              </a:tabLst>
            </a:pPr>
            <a:r>
              <a:rPr sz="800" spc="20" dirty="0" smtClean="0">
                <a:cs typeface="Arial" panose="020B0604020202020204" pitchFamily="34" charset="0"/>
              </a:rPr>
              <a:t>T</a:t>
            </a:r>
            <a:r>
              <a:rPr sz="800" spc="10" dirty="0" smtClean="0">
                <a:cs typeface="Arial" panose="020B0604020202020204" pitchFamily="34" charset="0"/>
              </a:rPr>
              <a:t>hree</a:t>
            </a:r>
            <a:r>
              <a:rPr sz="800" spc="-10" dirty="0" smtClean="0">
                <a:cs typeface="Arial" panose="020B0604020202020204" pitchFamily="34" charset="0"/>
              </a:rPr>
              <a:t> </a:t>
            </a:r>
            <a:r>
              <a:rPr sz="800" spc="10" dirty="0" smtClean="0">
                <a:cs typeface="Arial" panose="020B0604020202020204" pitchFamily="34" charset="0"/>
              </a:rPr>
              <a:t>readily</a:t>
            </a:r>
            <a:r>
              <a:rPr sz="800" spc="5" dirty="0" smtClean="0">
                <a:cs typeface="Arial" panose="020B0604020202020204" pitchFamily="34" charset="0"/>
              </a:rPr>
              <a:t> </a:t>
            </a:r>
            <a:r>
              <a:rPr sz="800" spc="10" dirty="0" smtClean="0">
                <a:cs typeface="Arial" panose="020B0604020202020204" pitchFamily="34" charset="0"/>
              </a:rPr>
              <a:t>available lasers were selected, a green,</a:t>
            </a:r>
            <a:r>
              <a:rPr sz="800" spc="-5" dirty="0" smtClean="0">
                <a:cs typeface="Arial" panose="020B0604020202020204" pitchFamily="34" charset="0"/>
              </a:rPr>
              <a:t> </a:t>
            </a:r>
            <a:r>
              <a:rPr sz="800" spc="15" dirty="0" smtClean="0">
                <a:cs typeface="Arial" panose="020B0604020202020204" pitchFamily="34" charset="0"/>
              </a:rPr>
              <a:t>a</a:t>
            </a:r>
            <a:r>
              <a:rPr sz="800" spc="10" dirty="0" smtClean="0">
                <a:cs typeface="Arial" panose="020B0604020202020204" pitchFamily="34" charset="0"/>
              </a:rPr>
              <a:t> red, </a:t>
            </a:r>
            <a:r>
              <a:rPr sz="800" spc="15" dirty="0" smtClean="0">
                <a:cs typeface="Arial" panose="020B0604020202020204" pitchFamily="34" charset="0"/>
              </a:rPr>
              <a:t>and a</a:t>
            </a:r>
            <a:r>
              <a:rPr sz="800" spc="10" dirty="0" smtClean="0">
                <a:cs typeface="Arial" panose="020B0604020202020204" pitchFamily="34" charset="0"/>
              </a:rPr>
              <a:t> violet.</a:t>
            </a:r>
            <a:endParaRPr sz="800" dirty="0">
              <a:cs typeface="Arial" panose="020B0604020202020204" pitchFamily="34" charset="0"/>
            </a:endParaRPr>
          </a:p>
          <a:p>
            <a:pPr marL="134620" marR="53340" indent="-121920">
              <a:lnSpc>
                <a:spcPct val="105000"/>
              </a:lnSpc>
              <a:spcBef>
                <a:spcPts val="345"/>
              </a:spcBef>
              <a:buFont typeface="Arial"/>
              <a:buChar char="•"/>
              <a:tabLst>
                <a:tab pos="134620" algn="l"/>
              </a:tabLst>
            </a:pPr>
            <a:r>
              <a:rPr lang="en-US" sz="800" dirty="0">
                <a:cs typeface="Arial" panose="020B0604020202020204" pitchFamily="34" charset="0"/>
              </a:rPr>
              <a:t>Lasers utilized for this study were classified as FDA </a:t>
            </a:r>
            <a:r>
              <a:rPr lang="en-US" sz="800" dirty="0" err="1" smtClean="0">
                <a:cs typeface="Arial" panose="020B0604020202020204" pitchFamily="34" charset="0"/>
              </a:rPr>
              <a:t>IIIb</a:t>
            </a:r>
            <a:r>
              <a:rPr lang="en-US" sz="800" dirty="0" smtClean="0">
                <a:cs typeface="Arial" panose="020B0604020202020204" pitchFamily="34" charset="0"/>
              </a:rPr>
              <a:t> devices (refer to table below).</a:t>
            </a:r>
            <a:endParaRPr sz="600" dirty="0">
              <a:cs typeface="Arial" panose="020B0604020202020204" pitchFamily="34" charset="0"/>
            </a:endParaRPr>
          </a:p>
        </p:txBody>
      </p:sp>
      <p:sp>
        <p:nvSpPr>
          <p:cNvPr id="5" name="object 5"/>
          <p:cNvSpPr txBox="1"/>
          <p:nvPr/>
        </p:nvSpPr>
        <p:spPr>
          <a:xfrm>
            <a:off x="2771648" y="4005738"/>
            <a:ext cx="2015489" cy="1733550"/>
          </a:xfrm>
          <a:prstGeom prst="rect">
            <a:avLst/>
          </a:prstGeom>
        </p:spPr>
        <p:txBody>
          <a:bodyPr vert="horz" wrap="square" lIns="0" tIns="0" rIns="0" bIns="0" rtlCol="0">
            <a:noAutofit/>
          </a:bodyPr>
          <a:lstStyle/>
          <a:p>
            <a:r>
              <a:rPr lang="en-US" sz="800" dirty="0"/>
              <a:t>The coatings are proprietary  modified fluorescent scintillator materials deposited into a thin transparent plastic.  Scintillator materials were treated with an organic “cap” to chemically modify the response mechanism</a:t>
            </a:r>
            <a:r>
              <a:rPr lang="en-US" sz="800" dirty="0" smtClean="0"/>
              <a:t>. </a:t>
            </a:r>
            <a:r>
              <a:rPr lang="en-US" sz="800" dirty="0"/>
              <a:t>Resultant materials were introduced into a liquid polymer and allowed to disperse. Coatings are applied in liquid form directly onto the windshield.  After partial drying, the coating was heat treated to cure onto the surface and allowed to dry completely (Figure 1</a:t>
            </a:r>
            <a:r>
              <a:rPr lang="en-US" sz="800" dirty="0" smtClean="0"/>
              <a:t>).. Researchers </a:t>
            </a:r>
            <a:r>
              <a:rPr lang="en-US" sz="800" dirty="0"/>
              <a:t>used a Newport 918D-SL-OD2R detector with a Newport 1918-R power meter to measure laser intensity with a reported calibration uncertainty of ±1% in the range of 400-940 nanometers.</a:t>
            </a:r>
            <a:endParaRPr lang="en-US" sz="700" spc="10" dirty="0">
              <a:latin typeface="Arial"/>
              <a:cs typeface="Arial"/>
            </a:endParaRPr>
          </a:p>
        </p:txBody>
      </p:sp>
      <p:sp>
        <p:nvSpPr>
          <p:cNvPr id="6" name="object 6"/>
          <p:cNvSpPr txBox="1"/>
          <p:nvPr/>
        </p:nvSpPr>
        <p:spPr>
          <a:xfrm>
            <a:off x="5147564" y="3607308"/>
            <a:ext cx="2036445" cy="1853564"/>
          </a:xfrm>
          <a:prstGeom prst="rect">
            <a:avLst/>
          </a:prstGeom>
        </p:spPr>
        <p:txBody>
          <a:bodyPr vert="horz" wrap="square" lIns="0" tIns="0" rIns="0" bIns="0" rtlCol="0">
            <a:noAutofit/>
          </a:bodyPr>
          <a:lstStyle/>
          <a:p>
            <a:pPr marL="12700">
              <a:lnSpc>
                <a:spcPct val="100000"/>
              </a:lnSpc>
            </a:pPr>
            <a:r>
              <a:rPr sz="900" spc="-15" dirty="0" smtClean="0">
                <a:latin typeface="Arial Black"/>
                <a:cs typeface="Arial Black"/>
              </a:rPr>
              <a:t>R</a:t>
            </a:r>
            <a:r>
              <a:rPr sz="900" spc="5" dirty="0" smtClean="0">
                <a:latin typeface="Arial Black"/>
                <a:cs typeface="Arial Black"/>
              </a:rPr>
              <a:t>esults</a:t>
            </a:r>
            <a:endParaRPr sz="900" dirty="0">
              <a:latin typeface="Arial Black"/>
              <a:cs typeface="Arial Black"/>
            </a:endParaRPr>
          </a:p>
          <a:p>
            <a:r>
              <a:rPr lang="en-US" sz="800" dirty="0" smtClean="0"/>
              <a:t>In </a:t>
            </a:r>
            <a:r>
              <a:rPr lang="en-US" sz="800" dirty="0"/>
              <a:t>a previous study by </a:t>
            </a:r>
            <a:r>
              <a:rPr lang="en-US" sz="800" dirty="0" err="1"/>
              <a:t>Demik</a:t>
            </a:r>
            <a:r>
              <a:rPr lang="en-US" sz="800" dirty="0"/>
              <a:t> et al (2013), as distance increased the diameter of the beam increased while the laser intensity decreased.  This was consistent with findings from this study.  As the nanoparticle concentrations increased, the intensity of both lasers decreased at the aforementioned </a:t>
            </a:r>
            <a:r>
              <a:rPr lang="en-US" sz="800" dirty="0" smtClean="0"/>
              <a:t>ranges (refer to Table 1 &amp; 2). </a:t>
            </a:r>
            <a:r>
              <a:rPr lang="en-US" sz="800" dirty="0"/>
              <a:t>Examination of the data reveals possible eye damage at all ranges through the windshield, PVA, and coatings A and B.  Coating C reduced the laser intensity to the CDRH classification of temporary flash blindness at 200 and 500 feet with both colored lasers.  It is noteworthy to mention that there was meaningful reduction in laser intensity through all coatings ranging from 36-88% </a:t>
            </a:r>
            <a:r>
              <a:rPr lang="en-US" sz="800" dirty="0" smtClean="0"/>
              <a:t>(refer to Table 1 &amp; 2).</a:t>
            </a:r>
            <a:endParaRPr lang="en-US" sz="800" dirty="0"/>
          </a:p>
        </p:txBody>
      </p:sp>
      <p:sp>
        <p:nvSpPr>
          <p:cNvPr id="7" name="object 7"/>
          <p:cNvSpPr txBox="1"/>
          <p:nvPr/>
        </p:nvSpPr>
        <p:spPr>
          <a:xfrm>
            <a:off x="7649209" y="1809751"/>
            <a:ext cx="2047875" cy="3143250"/>
          </a:xfrm>
          <a:prstGeom prst="rect">
            <a:avLst/>
          </a:prstGeom>
        </p:spPr>
        <p:txBody>
          <a:bodyPr vert="horz" wrap="square" lIns="0" tIns="0" rIns="0" bIns="0" rtlCol="0">
            <a:noAutofit/>
          </a:bodyPr>
          <a:lstStyle/>
          <a:p>
            <a:pPr marL="12700">
              <a:lnSpc>
                <a:spcPct val="100000"/>
              </a:lnSpc>
            </a:pPr>
            <a:r>
              <a:rPr sz="900" spc="5" dirty="0" smtClean="0">
                <a:latin typeface="Arial Black"/>
                <a:cs typeface="Arial Black"/>
              </a:rPr>
              <a:t>Discussion</a:t>
            </a:r>
            <a:endParaRPr sz="900" dirty="0">
              <a:latin typeface="Arial Black"/>
              <a:cs typeface="Arial Black"/>
            </a:endParaRPr>
          </a:p>
          <a:p>
            <a:pPr marL="12700" marR="13970">
              <a:lnSpc>
                <a:spcPct val="104800"/>
              </a:lnSpc>
              <a:spcBef>
                <a:spcPts val="385"/>
              </a:spcBef>
            </a:pPr>
            <a:r>
              <a:rPr lang="en-US" sz="800" dirty="0"/>
              <a:t>The purpose of this study was to test the application of various photoselective coatings to aircraft windshields in order to mitigate laser exposure to crewmembers.  Findings suggest a reduction in laser intensity through all coatings, with both lasers, at all ranges.  Coating C successfully lowered the threshold classification from possible eye damage to temporary flash blindness.  Even though the laser intensities through coatings A and B were not below the FAA definition of possible eye damage there was a meaningful reduction in laser intensity when shone through the coatings tested in this study. </a:t>
            </a:r>
            <a:r>
              <a:rPr lang="en-US" sz="800" dirty="0" smtClean="0"/>
              <a:t>Even </a:t>
            </a:r>
            <a:r>
              <a:rPr lang="en-US" sz="800" dirty="0"/>
              <a:t>though the laser intensities through coatings A and B were not below the FAA definition of possible eye damage there was a meaningful reduction in laser intensity when shone through the coatings tested in this study. In terms of specific reductions in laser intensity through coating application, the results of this study are unique in that the researchers provide an initial data point to support the application of photoselective coatings. </a:t>
            </a:r>
            <a:endParaRPr sz="700" dirty="0">
              <a:latin typeface="Arial"/>
              <a:cs typeface="Arial"/>
            </a:endParaRPr>
          </a:p>
          <a:p>
            <a:pPr marL="12700">
              <a:lnSpc>
                <a:spcPct val="100000"/>
              </a:lnSpc>
              <a:spcBef>
                <a:spcPts val="440"/>
              </a:spcBef>
            </a:pPr>
            <a:r>
              <a:rPr sz="900" spc="-15" dirty="0" smtClean="0">
                <a:latin typeface="Arial Black"/>
                <a:cs typeface="Arial Black"/>
              </a:rPr>
              <a:t>R</a:t>
            </a:r>
            <a:r>
              <a:rPr sz="900" spc="5" dirty="0" smtClean="0">
                <a:latin typeface="Arial Black"/>
                <a:cs typeface="Arial Black"/>
              </a:rPr>
              <a:t>e</a:t>
            </a:r>
            <a:r>
              <a:rPr sz="900" spc="-15" dirty="0" smtClean="0">
                <a:latin typeface="Arial Black"/>
                <a:cs typeface="Arial Black"/>
              </a:rPr>
              <a:t>f</a:t>
            </a:r>
            <a:r>
              <a:rPr sz="900" spc="5" dirty="0" smtClean="0">
                <a:latin typeface="Arial Black"/>
                <a:cs typeface="Arial Black"/>
              </a:rPr>
              <a:t>e</a:t>
            </a:r>
            <a:r>
              <a:rPr sz="900" spc="15" dirty="0" smtClean="0">
                <a:latin typeface="Arial Black"/>
                <a:cs typeface="Arial Black"/>
              </a:rPr>
              <a:t>r</a:t>
            </a:r>
            <a:r>
              <a:rPr sz="900" spc="5" dirty="0" smtClean="0">
                <a:latin typeface="Arial Black"/>
                <a:cs typeface="Arial Black"/>
              </a:rPr>
              <a:t>ences</a:t>
            </a:r>
            <a:endParaRPr sz="900" dirty="0">
              <a:latin typeface="Arial Black"/>
              <a:cs typeface="Arial Black"/>
            </a:endParaRPr>
          </a:p>
          <a:p>
            <a:pPr marL="12700">
              <a:lnSpc>
                <a:spcPct val="100000"/>
              </a:lnSpc>
              <a:spcBef>
                <a:spcPts val="80"/>
              </a:spcBef>
              <a:tabLst>
                <a:tab pos="1688464" algn="l"/>
              </a:tabLst>
            </a:pPr>
            <a:r>
              <a:rPr sz="250" spc="5" dirty="0" smtClean="0">
                <a:latin typeface="Arial"/>
                <a:cs typeface="Arial"/>
              </a:rPr>
              <a:t>.,</a:t>
            </a:r>
            <a:endParaRPr sz="250" dirty="0">
              <a:latin typeface="Arial"/>
              <a:cs typeface="Arial"/>
            </a:endParaRPr>
          </a:p>
        </p:txBody>
      </p:sp>
      <p:sp>
        <p:nvSpPr>
          <p:cNvPr id="16" name="object 16"/>
          <p:cNvSpPr txBox="1"/>
          <p:nvPr/>
        </p:nvSpPr>
        <p:spPr>
          <a:xfrm>
            <a:off x="7659051" y="5181601"/>
            <a:ext cx="2047875" cy="1066799"/>
          </a:xfrm>
          <a:prstGeom prst="rect">
            <a:avLst/>
          </a:prstGeom>
        </p:spPr>
        <p:txBody>
          <a:bodyPr vert="horz" wrap="square" lIns="0" tIns="0" rIns="0" bIns="0" rtlCol="0">
            <a:noAutofit/>
          </a:bodyPr>
          <a:lstStyle/>
          <a:p>
            <a:r>
              <a:rPr lang="en-US" sz="300" dirty="0" err="1">
                <a:latin typeface="Arial" panose="020B0604020202020204" pitchFamily="34" charset="0"/>
                <a:cs typeface="Arial" panose="020B0604020202020204" pitchFamily="34" charset="0"/>
              </a:rPr>
              <a:t>Anderberg</a:t>
            </a:r>
            <a:r>
              <a:rPr lang="en-US" sz="300" dirty="0">
                <a:latin typeface="Arial" panose="020B0604020202020204" pitchFamily="34" charset="0"/>
                <a:cs typeface="Arial" panose="020B0604020202020204" pitchFamily="34" charset="0"/>
              </a:rPr>
              <a:t>, B., Bring, O. E., &amp; </a:t>
            </a:r>
            <a:r>
              <a:rPr lang="en-US" sz="300" dirty="0" err="1">
                <a:latin typeface="Arial" panose="020B0604020202020204" pitchFamily="34" charset="0"/>
                <a:cs typeface="Arial" panose="020B0604020202020204" pitchFamily="34" charset="0"/>
              </a:rPr>
              <a:t>Wolbarsht</a:t>
            </a:r>
            <a:r>
              <a:rPr lang="en-US" sz="300" dirty="0">
                <a:latin typeface="Arial" panose="020B0604020202020204" pitchFamily="34" charset="0"/>
                <a:cs typeface="Arial" panose="020B0604020202020204" pitchFamily="34" charset="0"/>
              </a:rPr>
              <a:t>, M. L. (1992). Blinding laser weapons and international humanitarian law. Journal of Peace Research, 29(3), 287-297.</a:t>
            </a:r>
          </a:p>
          <a:p>
            <a:r>
              <a:rPr lang="en-US" sz="300" dirty="0" err="1">
                <a:latin typeface="Arial" panose="020B0604020202020204" pitchFamily="34" charset="0"/>
                <a:cs typeface="Arial" panose="020B0604020202020204" pitchFamily="34" charset="0"/>
              </a:rPr>
              <a:t>Blasse</a:t>
            </a:r>
            <a:r>
              <a:rPr lang="en-US" sz="300" dirty="0">
                <a:latin typeface="Arial" panose="020B0604020202020204" pitchFamily="34" charset="0"/>
                <a:cs typeface="Arial" panose="020B0604020202020204" pitchFamily="34" charset="0"/>
              </a:rPr>
              <a:t>, G. (1994).  Scintillator materials. Chemistry of Materials, 6 (9), 1465-1475.</a:t>
            </a:r>
          </a:p>
          <a:p>
            <a:r>
              <a:rPr lang="en-US" sz="300" dirty="0">
                <a:latin typeface="Arial" panose="020B0604020202020204" pitchFamily="34" charset="0"/>
                <a:cs typeface="Arial" panose="020B0604020202020204" pitchFamily="34" charset="0"/>
              </a:rPr>
              <a:t>DeMik, R. J., Harriman, S. L., Phillips, R. S., Crowder, C., Pfeifer, J. A., McHugh, S. F., Foster, S. J., </a:t>
            </a:r>
            <a:r>
              <a:rPr lang="en-US" sz="300" dirty="0" err="1">
                <a:latin typeface="Arial" panose="020B0604020202020204" pitchFamily="34" charset="0"/>
                <a:cs typeface="Arial" panose="020B0604020202020204" pitchFamily="34" charset="0"/>
              </a:rPr>
              <a:t>Waard</a:t>
            </a:r>
            <a:r>
              <a:rPr lang="en-US" sz="300" dirty="0">
                <a:latin typeface="Arial" panose="020B0604020202020204" pitchFamily="34" charset="0"/>
                <a:cs typeface="Arial" panose="020B0604020202020204" pitchFamily="34" charset="0"/>
              </a:rPr>
              <a:t>, E. R., </a:t>
            </a:r>
            <a:r>
              <a:rPr lang="en-US" sz="300" dirty="0" err="1">
                <a:latin typeface="Arial" panose="020B0604020202020204" pitchFamily="34" charset="0"/>
                <a:cs typeface="Arial" panose="020B0604020202020204" pitchFamily="34" charset="0"/>
              </a:rPr>
              <a:t>Streit</a:t>
            </a:r>
            <a:r>
              <a:rPr lang="en-US" sz="300" dirty="0">
                <a:latin typeface="Arial" panose="020B0604020202020204" pitchFamily="34" charset="0"/>
                <a:cs typeface="Arial" panose="020B0604020202020204" pitchFamily="34" charset="0"/>
              </a:rPr>
              <a:t>, M., </a:t>
            </a:r>
            <a:r>
              <a:rPr lang="en-US" sz="300" dirty="0" err="1">
                <a:latin typeface="Arial" panose="020B0604020202020204" pitchFamily="34" charset="0"/>
                <a:cs typeface="Arial" panose="020B0604020202020204" pitchFamily="34" charset="0"/>
              </a:rPr>
              <a:t>Antoniolli</a:t>
            </a:r>
            <a:r>
              <a:rPr lang="en-US" sz="300" dirty="0">
                <a:latin typeface="Arial" panose="020B0604020202020204" pitchFamily="34" charset="0"/>
                <a:cs typeface="Arial" panose="020B0604020202020204" pitchFamily="34" charset="0"/>
              </a:rPr>
              <a:t>, R. B., Knight, E. W., York, D. S., &amp; </a:t>
            </a:r>
            <a:r>
              <a:rPr lang="en-US" sz="300" dirty="0" err="1">
                <a:latin typeface="Arial" panose="020B0604020202020204" pitchFamily="34" charset="0"/>
                <a:cs typeface="Arial" panose="020B0604020202020204" pitchFamily="34" charset="0"/>
              </a:rPr>
              <a:t>Luedtke</a:t>
            </a:r>
            <a:r>
              <a:rPr lang="en-US" sz="300" dirty="0">
                <a:latin typeface="Arial" panose="020B0604020202020204" pitchFamily="34" charset="0"/>
                <a:cs typeface="Arial" panose="020B0604020202020204" pitchFamily="34" charset="0"/>
              </a:rPr>
              <a:t>, J. (2013). Measuring intensity of laser light penetrating flight decks in laser illuminations. Journal of Aviation Technology and Engineering, 3(1), 1-8.</a:t>
            </a:r>
          </a:p>
          <a:p>
            <a:r>
              <a:rPr lang="en-US" sz="300" dirty="0">
                <a:latin typeface="Arial" panose="020B0604020202020204" pitchFamily="34" charset="0"/>
                <a:cs typeface="Arial" panose="020B0604020202020204" pitchFamily="34" charset="0"/>
              </a:rPr>
              <a:t>Federal Aviation Administration. (2012). Laser safety initiative. Retrieved from http://www.faa.gov/about/initiatives/lasers/</a:t>
            </a:r>
          </a:p>
          <a:p>
            <a:r>
              <a:rPr lang="en-US" sz="300" dirty="0">
                <a:latin typeface="Arial" panose="020B0604020202020204" pitchFamily="34" charset="0"/>
                <a:cs typeface="Arial" panose="020B0604020202020204" pitchFamily="34" charset="0"/>
              </a:rPr>
              <a:t>FAA Modernization and Reform Act of 2012,  H. R. 658, 112th Cong. (2012).  Retrieved from http://thomas.loc.gov/cgi-bin/bdquery/D?d112:1:./temp/~bdrYOx::|/home/LegislativeData.php?n=BSS;c=112|  </a:t>
            </a:r>
          </a:p>
          <a:p>
            <a:r>
              <a:rPr lang="en-US" sz="300" dirty="0">
                <a:latin typeface="Arial" panose="020B0604020202020204" pitchFamily="34" charset="0"/>
                <a:cs typeface="Arial" panose="020B0604020202020204" pitchFamily="34" charset="0"/>
              </a:rPr>
              <a:t>Federal Bureau of Investigation. (2013). Number of reported laser incidents targeting inbound commercial aircraft to New York City airports increases. Retrieved from http://www.fbi.gov/newyork/press-releases/2013/number-of-reported-laser-incidents-targeting-inbound-commercial-aircraft-to-new-york-city-airports-increases</a:t>
            </a:r>
          </a:p>
          <a:p>
            <a:r>
              <a:rPr lang="en-US" sz="300" dirty="0">
                <a:latin typeface="Arial" panose="020B0604020202020204" pitchFamily="34" charset="0"/>
                <a:cs typeface="Arial" panose="020B0604020202020204" pitchFamily="34" charset="0"/>
              </a:rPr>
              <a:t>Food and Drug Administration. (2014). Laser products and instruments.  Retrieved from http://www.fda.gov/radiation-emittingproducts/radiationemittingproductsandprocedures/homebusinessandentertainment/laserproductsandinstruments/default.htm</a:t>
            </a:r>
          </a:p>
          <a:p>
            <a:r>
              <a:rPr lang="en-US" sz="300" dirty="0" err="1">
                <a:latin typeface="Arial" panose="020B0604020202020204" pitchFamily="34" charset="0"/>
                <a:cs typeface="Arial" panose="020B0604020202020204" pitchFamily="34" charset="0"/>
              </a:rPr>
              <a:t>Nakagawara</a:t>
            </a:r>
            <a:r>
              <a:rPr lang="en-US" sz="300" dirty="0">
                <a:latin typeface="Arial" panose="020B0604020202020204" pitchFamily="34" charset="0"/>
                <a:cs typeface="Arial" panose="020B0604020202020204" pitchFamily="34" charset="0"/>
              </a:rPr>
              <a:t>, V. B., Montgomery, R. W., &amp; Wood, K. J. (2011).  Laser illumination of flight crew personnel by month, day of week, and time of day for a 5-year study period: 2004-2008 (Publication No. DOT/FAA/AM-11/7). Washington, DC: U.S. Government Printing Office. </a:t>
            </a:r>
          </a:p>
          <a:p>
            <a:r>
              <a:rPr lang="en-US" sz="300" dirty="0">
                <a:latin typeface="Arial" panose="020B0604020202020204" pitchFamily="34" charset="0"/>
                <a:cs typeface="Arial" panose="020B0604020202020204" pitchFamily="34" charset="0"/>
              </a:rPr>
              <a:t>PPG Aerospace Transparencies. (2012). Transparency Bulletin: Boeing Next-Generation 737, Classic 737, 727, 707 Windows. Retrieved from http://www.ppg.com/coatings/aerospace/transparencies1/Boeing_737_SPARES_2012_final.pdf </a:t>
            </a:r>
          </a:p>
          <a:p>
            <a:r>
              <a:rPr lang="en-US" sz="300" dirty="0" err="1">
                <a:latin typeface="Arial" panose="020B0604020202020204" pitchFamily="34" charset="0"/>
                <a:cs typeface="Arial" panose="020B0604020202020204" pitchFamily="34" charset="0"/>
              </a:rPr>
              <a:t>Svec</a:t>
            </a:r>
            <a:r>
              <a:rPr lang="en-US" sz="300" dirty="0">
                <a:latin typeface="Arial" panose="020B0604020202020204" pitchFamily="34" charset="0"/>
                <a:cs typeface="Arial" panose="020B0604020202020204" pitchFamily="34" charset="0"/>
              </a:rPr>
              <a:t>, L. (2005). The effect of spectrally selective filters on color perception and aviation performance. Doctoral dissertation.  Retrieved from ProQuest Digital Dissertations.</a:t>
            </a:r>
          </a:p>
        </p:txBody>
      </p:sp>
      <p:sp>
        <p:nvSpPr>
          <p:cNvPr id="17" name="object 17"/>
          <p:cNvSpPr txBox="1"/>
          <p:nvPr/>
        </p:nvSpPr>
        <p:spPr>
          <a:xfrm>
            <a:off x="2720583" y="156108"/>
            <a:ext cx="4617085" cy="1422400"/>
          </a:xfrm>
          <a:prstGeom prst="rect">
            <a:avLst/>
          </a:prstGeom>
        </p:spPr>
        <p:txBody>
          <a:bodyPr vert="horz" wrap="square" lIns="0" tIns="0" rIns="0" bIns="0" rtlCol="0">
            <a:noAutofit/>
          </a:bodyPr>
          <a:lstStyle/>
          <a:p>
            <a:pPr marL="12700" marR="12700" indent="218440" algn="ctr">
              <a:lnSpc>
                <a:spcPct val="100200"/>
              </a:lnSpc>
            </a:pPr>
            <a:r>
              <a:rPr sz="1600" spc="0" dirty="0" smtClean="0">
                <a:solidFill>
                  <a:srgbClr val="FFFFFF"/>
                </a:solidFill>
                <a:latin typeface="Arial Black"/>
                <a:cs typeface="Arial Black"/>
              </a:rPr>
              <a:t>F</a:t>
            </a:r>
            <a:r>
              <a:rPr sz="1600" spc="-15" dirty="0" smtClean="0">
                <a:solidFill>
                  <a:srgbClr val="FFFFFF"/>
                </a:solidFill>
                <a:latin typeface="Arial Black"/>
                <a:cs typeface="Arial Black"/>
              </a:rPr>
              <a:t>ligh</a:t>
            </a:r>
            <a:r>
              <a:rPr sz="1600" spc="-10" dirty="0" smtClean="0">
                <a:solidFill>
                  <a:srgbClr val="FFFFFF"/>
                </a:solidFill>
                <a:latin typeface="Arial Black"/>
                <a:cs typeface="Arial Black"/>
              </a:rPr>
              <a:t>t</a:t>
            </a:r>
            <a:r>
              <a:rPr sz="1600" spc="5" dirty="0" smtClean="0">
                <a:solidFill>
                  <a:srgbClr val="FFFFFF"/>
                </a:solidFill>
                <a:latin typeface="Arial Black"/>
                <a:cs typeface="Arial Black"/>
              </a:rPr>
              <a:t> </a:t>
            </a:r>
            <a:r>
              <a:rPr sz="1600" spc="-20" dirty="0" smtClean="0">
                <a:solidFill>
                  <a:srgbClr val="FFFFFF"/>
                </a:solidFill>
                <a:latin typeface="Arial Black"/>
                <a:cs typeface="Arial Black"/>
              </a:rPr>
              <a:t>De</a:t>
            </a:r>
            <a:r>
              <a:rPr sz="1600" spc="-55" dirty="0" smtClean="0">
                <a:solidFill>
                  <a:srgbClr val="FFFFFF"/>
                </a:solidFill>
                <a:latin typeface="Arial Black"/>
                <a:cs typeface="Arial Black"/>
              </a:rPr>
              <a:t>c</a:t>
            </a:r>
            <a:r>
              <a:rPr sz="1600" spc="-15" dirty="0" smtClean="0">
                <a:solidFill>
                  <a:srgbClr val="FFFFFF"/>
                </a:solidFill>
                <a:latin typeface="Arial Black"/>
                <a:cs typeface="Arial Black"/>
              </a:rPr>
              <a:t>k</a:t>
            </a:r>
            <a:r>
              <a:rPr sz="1600" spc="5" dirty="0" smtClean="0">
                <a:solidFill>
                  <a:srgbClr val="FFFFFF"/>
                </a:solidFill>
                <a:latin typeface="Arial Black"/>
                <a:cs typeface="Arial Black"/>
              </a:rPr>
              <a:t> </a:t>
            </a:r>
            <a:r>
              <a:rPr sz="1600" spc="-20" dirty="0" smtClean="0">
                <a:solidFill>
                  <a:srgbClr val="FFFFFF"/>
                </a:solidFill>
                <a:latin typeface="Arial Black"/>
                <a:cs typeface="Arial Black"/>
              </a:rPr>
              <a:t>Lase</a:t>
            </a:r>
            <a:r>
              <a:rPr sz="1600" spc="-10" dirty="0" smtClean="0">
                <a:solidFill>
                  <a:srgbClr val="FFFFFF"/>
                </a:solidFill>
                <a:latin typeface="Arial Black"/>
                <a:cs typeface="Arial Black"/>
              </a:rPr>
              <a:t>r</a:t>
            </a:r>
            <a:r>
              <a:rPr sz="1600" spc="5" dirty="0" smtClean="0">
                <a:solidFill>
                  <a:srgbClr val="FFFFFF"/>
                </a:solidFill>
                <a:latin typeface="Arial Black"/>
                <a:cs typeface="Arial Black"/>
              </a:rPr>
              <a:t> </a:t>
            </a:r>
            <a:r>
              <a:rPr sz="1600" spc="-20" dirty="0" smtClean="0">
                <a:solidFill>
                  <a:srgbClr val="FFFFFF"/>
                </a:solidFill>
                <a:latin typeface="Arial Black"/>
                <a:cs typeface="Arial Black"/>
              </a:rPr>
              <a:t>Illumin</a:t>
            </a:r>
            <a:r>
              <a:rPr sz="1600" spc="-55" dirty="0" smtClean="0">
                <a:solidFill>
                  <a:srgbClr val="FFFFFF"/>
                </a:solidFill>
                <a:latin typeface="Arial Black"/>
                <a:cs typeface="Arial Black"/>
              </a:rPr>
              <a:t>a</a:t>
            </a:r>
            <a:r>
              <a:rPr sz="1600" spc="-20" dirty="0" smtClean="0">
                <a:solidFill>
                  <a:srgbClr val="FFFFFF"/>
                </a:solidFill>
                <a:latin typeface="Arial Black"/>
                <a:cs typeface="Arial Black"/>
              </a:rPr>
              <a:t>tion</a:t>
            </a:r>
            <a:r>
              <a:rPr sz="1600" spc="-15" dirty="0" smtClean="0">
                <a:solidFill>
                  <a:srgbClr val="FFFFFF"/>
                </a:solidFill>
                <a:latin typeface="Arial Black"/>
                <a:cs typeface="Arial Black"/>
              </a:rPr>
              <a:t> </a:t>
            </a:r>
            <a:r>
              <a:rPr lang="en-US" sz="1600" spc="-20" dirty="0" smtClean="0">
                <a:solidFill>
                  <a:srgbClr val="FFFFFF"/>
                </a:solidFill>
                <a:latin typeface="Arial Black"/>
                <a:cs typeface="Arial Black"/>
              </a:rPr>
              <a:t>Events: A Study to Mitigate Crew Exposure</a:t>
            </a:r>
            <a:endParaRPr sz="2000" dirty="0">
              <a:latin typeface="Arial Black"/>
              <a:cs typeface="Arial Black"/>
            </a:endParaRPr>
          </a:p>
          <a:p>
            <a:pPr marR="4445" algn="ctr">
              <a:lnSpc>
                <a:spcPct val="100000"/>
              </a:lnSpc>
              <a:spcBef>
                <a:spcPts val="135"/>
              </a:spcBef>
            </a:pPr>
            <a:r>
              <a:rPr sz="1400" b="1" spc="-5" dirty="0" smtClean="0">
                <a:solidFill>
                  <a:srgbClr val="FFFFFF"/>
                </a:solidFill>
                <a:latin typeface="Arial"/>
                <a:cs typeface="Arial"/>
              </a:rPr>
              <a:t>Lewi</a:t>
            </a:r>
            <a:r>
              <a:rPr sz="1400" b="1" spc="0" dirty="0" smtClean="0">
                <a:solidFill>
                  <a:srgbClr val="FFFFFF"/>
                </a:solidFill>
                <a:latin typeface="Arial"/>
                <a:cs typeface="Arial"/>
              </a:rPr>
              <a:t>s</a:t>
            </a:r>
            <a:r>
              <a:rPr sz="1400" b="1" spc="25" dirty="0" smtClean="0">
                <a:solidFill>
                  <a:srgbClr val="FFFFFF"/>
                </a:solidFill>
                <a:latin typeface="Arial"/>
                <a:cs typeface="Arial"/>
              </a:rPr>
              <a:t> </a:t>
            </a:r>
            <a:r>
              <a:rPr sz="1400" b="1" spc="-5" dirty="0" smtClean="0">
                <a:solidFill>
                  <a:srgbClr val="FFFFFF"/>
                </a:solidFill>
                <a:latin typeface="Arial"/>
                <a:cs typeface="Arial"/>
              </a:rPr>
              <a:t>University</a:t>
            </a:r>
            <a:endParaRPr sz="1400" dirty="0">
              <a:latin typeface="Arial"/>
              <a:cs typeface="Arial"/>
            </a:endParaRPr>
          </a:p>
          <a:p>
            <a:pPr marL="417195" marR="421640" algn="ctr">
              <a:lnSpc>
                <a:spcPts val="2060"/>
              </a:lnSpc>
              <a:spcBef>
                <a:spcPts val="70"/>
              </a:spcBef>
            </a:pPr>
            <a:r>
              <a:rPr lang="en-US" sz="1400" b="1" spc="-5" dirty="0" smtClean="0">
                <a:solidFill>
                  <a:srgbClr val="FFFFFF"/>
                </a:solidFill>
                <a:latin typeface="Arial"/>
                <a:cs typeface="Arial"/>
              </a:rPr>
              <a:t>Joseph Burlas, Steven Emmert, Jacob </a:t>
            </a:r>
            <a:r>
              <a:rPr lang="en-US" sz="1400" b="1" spc="-5" dirty="0" err="1" smtClean="0">
                <a:solidFill>
                  <a:srgbClr val="FFFFFF"/>
                </a:solidFill>
                <a:latin typeface="Arial"/>
                <a:cs typeface="Arial"/>
              </a:rPr>
              <a:t>Luedtke</a:t>
            </a:r>
            <a:r>
              <a:rPr lang="en-US" sz="1400" b="1" spc="-5" dirty="0" smtClean="0">
                <a:solidFill>
                  <a:srgbClr val="FFFFFF"/>
                </a:solidFill>
                <a:latin typeface="Arial"/>
                <a:cs typeface="Arial"/>
              </a:rPr>
              <a:t>, Matthew Moy</a:t>
            </a:r>
            <a:endParaRPr sz="1400" dirty="0">
              <a:latin typeface="Arial"/>
              <a:cs typeface="Arial"/>
            </a:endParaRPr>
          </a:p>
        </p:txBody>
      </p:sp>
      <p:sp>
        <p:nvSpPr>
          <p:cNvPr id="19" name="object 19"/>
          <p:cNvSpPr txBox="1"/>
          <p:nvPr/>
        </p:nvSpPr>
        <p:spPr>
          <a:xfrm>
            <a:off x="5147563" y="3088894"/>
            <a:ext cx="427355" cy="314960"/>
          </a:xfrm>
          <a:prstGeom prst="rect">
            <a:avLst/>
          </a:prstGeom>
        </p:spPr>
        <p:txBody>
          <a:bodyPr vert="horz" wrap="square" lIns="0" tIns="0" rIns="0" bIns="0" rtlCol="0">
            <a:noAutofit/>
          </a:bodyPr>
          <a:lstStyle/>
          <a:p>
            <a:pPr marL="12700">
              <a:lnSpc>
                <a:spcPct val="100000"/>
              </a:lnSpc>
            </a:pPr>
            <a:r>
              <a:rPr lang="en-US" sz="700" spc="0" dirty="0" smtClean="0">
                <a:latin typeface="Arial"/>
                <a:cs typeface="Arial"/>
              </a:rPr>
              <a:t>Table 2</a:t>
            </a:r>
            <a:r>
              <a:rPr sz="2000" spc="-10" dirty="0" smtClean="0">
                <a:latin typeface="Arial"/>
                <a:cs typeface="Arial"/>
              </a:rPr>
              <a:t>.</a:t>
            </a:r>
            <a:endParaRPr sz="2000" dirty="0">
              <a:latin typeface="Arial"/>
              <a:cs typeface="Arial"/>
            </a:endParaRPr>
          </a:p>
        </p:txBody>
      </p:sp>
      <p:sp>
        <p:nvSpPr>
          <p:cNvPr id="21" name="object 21"/>
          <p:cNvSpPr txBox="1"/>
          <p:nvPr/>
        </p:nvSpPr>
        <p:spPr>
          <a:xfrm>
            <a:off x="5169787" y="7179689"/>
            <a:ext cx="382905" cy="118745"/>
          </a:xfrm>
          <a:prstGeom prst="rect">
            <a:avLst/>
          </a:prstGeom>
        </p:spPr>
        <p:txBody>
          <a:bodyPr vert="horz" wrap="square" lIns="0" tIns="0" rIns="0" bIns="0" rtlCol="0">
            <a:noAutofit/>
          </a:bodyPr>
          <a:lstStyle/>
          <a:p>
            <a:pPr marL="12700">
              <a:lnSpc>
                <a:spcPct val="100000"/>
              </a:lnSpc>
            </a:pPr>
            <a:r>
              <a:rPr sz="700" spc="0" dirty="0" smtClean="0">
                <a:latin typeface="Arial"/>
                <a:cs typeface="Arial"/>
              </a:rPr>
              <a:t>Figu</a:t>
            </a:r>
            <a:r>
              <a:rPr sz="700" spc="-5" dirty="0" smtClean="0">
                <a:latin typeface="Arial"/>
                <a:cs typeface="Arial"/>
              </a:rPr>
              <a:t>r</a:t>
            </a:r>
            <a:r>
              <a:rPr sz="700" spc="0" dirty="0" smtClean="0">
                <a:latin typeface="Arial"/>
                <a:cs typeface="Arial"/>
              </a:rPr>
              <a:t>e</a:t>
            </a:r>
            <a:r>
              <a:rPr sz="700" spc="10" dirty="0" smtClean="0">
                <a:latin typeface="Arial"/>
                <a:cs typeface="Arial"/>
              </a:rPr>
              <a:t> </a:t>
            </a:r>
            <a:r>
              <a:rPr lang="en-US" sz="700" spc="0" dirty="0" smtClean="0">
                <a:latin typeface="Arial"/>
                <a:cs typeface="Arial"/>
              </a:rPr>
              <a:t>1</a:t>
            </a:r>
            <a:endParaRPr sz="700" dirty="0">
              <a:latin typeface="Arial"/>
              <a:cs typeface="Arial"/>
            </a:endParaRPr>
          </a:p>
        </p:txBody>
      </p:sp>
      <p:sp>
        <p:nvSpPr>
          <p:cNvPr id="22" name="object 22"/>
          <p:cNvSpPr/>
          <p:nvPr/>
        </p:nvSpPr>
        <p:spPr>
          <a:xfrm>
            <a:off x="7648193" y="6248400"/>
            <a:ext cx="2069592" cy="1080515"/>
          </a:xfrm>
          <a:prstGeom prst="rect">
            <a:avLst/>
          </a:prstGeom>
          <a:blipFill>
            <a:blip r:embed="rId2" cstate="print"/>
            <a:stretch>
              <a:fillRect/>
            </a:stretch>
          </a:blipFill>
        </p:spPr>
        <p:txBody>
          <a:bodyPr wrap="square" lIns="0" tIns="0" rIns="0" bIns="0" rtlCol="0">
            <a:noAutofit/>
          </a:bodyPr>
          <a:lstStyle/>
          <a:p>
            <a:endParaRPr/>
          </a:p>
        </p:txBody>
      </p:sp>
      <p:sp>
        <p:nvSpPr>
          <p:cNvPr id="25" name="object 25"/>
          <p:cNvSpPr txBox="1"/>
          <p:nvPr/>
        </p:nvSpPr>
        <p:spPr>
          <a:xfrm>
            <a:off x="2744216" y="7179054"/>
            <a:ext cx="351155" cy="119380"/>
          </a:xfrm>
          <a:prstGeom prst="rect">
            <a:avLst/>
          </a:prstGeom>
        </p:spPr>
        <p:txBody>
          <a:bodyPr vert="horz" wrap="square" lIns="0" tIns="0" rIns="0" bIns="0" rtlCol="0">
            <a:noAutofit/>
          </a:bodyPr>
          <a:lstStyle/>
          <a:p>
            <a:pPr marL="12700">
              <a:lnSpc>
                <a:spcPct val="100000"/>
              </a:lnSpc>
            </a:pPr>
            <a:r>
              <a:rPr sz="700" spc="-65" dirty="0" smtClean="0">
                <a:latin typeface="Arial"/>
                <a:cs typeface="Arial"/>
              </a:rPr>
              <a:t>T</a:t>
            </a:r>
            <a:r>
              <a:rPr sz="700" spc="10" dirty="0" smtClean="0">
                <a:latin typeface="Arial"/>
                <a:cs typeface="Arial"/>
              </a:rPr>
              <a:t>able</a:t>
            </a:r>
            <a:r>
              <a:rPr sz="700" spc="-5" dirty="0" smtClean="0">
                <a:latin typeface="Arial"/>
                <a:cs typeface="Arial"/>
              </a:rPr>
              <a:t> </a:t>
            </a:r>
            <a:r>
              <a:rPr sz="700" spc="10" dirty="0" smtClean="0">
                <a:latin typeface="Arial"/>
                <a:cs typeface="Arial"/>
              </a:rPr>
              <a:t>1</a:t>
            </a:r>
            <a:endParaRPr sz="700" dirty="0">
              <a:latin typeface="Arial"/>
              <a:cs typeface="Arial"/>
            </a:endParaRPr>
          </a:p>
        </p:txBody>
      </p:sp>
      <p:pic>
        <p:nvPicPr>
          <p:cNvPr id="26" name="Picture 25"/>
          <p:cNvPicPr>
            <a:picLocks noChangeAspect="1"/>
          </p:cNvPicPr>
          <p:nvPr/>
        </p:nvPicPr>
        <p:blipFill>
          <a:blip r:embed="rId3"/>
          <a:stretch>
            <a:fillRect/>
          </a:stretch>
        </p:blipFill>
        <p:spPr>
          <a:xfrm>
            <a:off x="2770732" y="2760217"/>
            <a:ext cx="2015564" cy="1202184"/>
          </a:xfrm>
          <a:prstGeom prst="rect">
            <a:avLst/>
          </a:prstGeom>
        </p:spPr>
      </p:pic>
      <p:pic>
        <p:nvPicPr>
          <p:cNvPr id="27" name="Picture 2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8219" y="6018276"/>
            <a:ext cx="2108581" cy="1144524"/>
          </a:xfrm>
          <a:prstGeom prst="rect">
            <a:avLst/>
          </a:prstGeom>
          <a:noFill/>
        </p:spPr>
      </p:pic>
      <p:pic>
        <p:nvPicPr>
          <p:cNvPr id="28" name="Picture 2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7563" y="1915540"/>
            <a:ext cx="2036445" cy="1284860"/>
          </a:xfrm>
          <a:prstGeom prst="rect">
            <a:avLst/>
          </a:prstGeom>
          <a:noFill/>
        </p:spPr>
      </p:pic>
      <p:pic>
        <p:nvPicPr>
          <p:cNvPr id="29" name="Picture 2" descr="C:\Users\Burlas\Documents\Work\Lewis University\Lewis University Aviation\Laser Research\Symposium\Images\Films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9186" y="5739287"/>
            <a:ext cx="2004822" cy="1423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TotalTime>
  <Words>704</Words>
  <Application>Microsoft Office PowerPoint</Application>
  <PresentationFormat>Custom</PresentationFormat>
  <Paragraphs>31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Lewis Poster Laser Research Final Aug 2013.pptx</dc:title>
  <dc:creator>David</dc:creator>
  <cp:lastModifiedBy>David</cp:lastModifiedBy>
  <cp:revision>12</cp:revision>
  <dcterms:created xsi:type="dcterms:W3CDTF">2014-08-21T16:22:51Z</dcterms:created>
  <dcterms:modified xsi:type="dcterms:W3CDTF">2014-08-25T12:30:00Z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2013-10-01T00:00:00Z</vt:filetime>
  </property>
  <property fmtid="{D5CDD505-2E9C-101B-9397-08002B2CF9AE}" pid="3" name="LastSaved">
    <vt:filetime>2014-08-21T00:00:00Z</vt:filetime>
  </property>
</Properties>
</file>