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1" r:id="rId3"/>
    <p:sldMasterId id="2147483679" r:id="rId4"/>
    <p:sldMasterId id="2147483722" r:id="rId5"/>
  </p:sldMasterIdLst>
  <p:notesMasterIdLst>
    <p:notesMasterId r:id="rId7"/>
  </p:notesMasterIdLst>
  <p:sldIdLst>
    <p:sldId id="303" r:id="rId6"/>
  </p:sldIdLst>
  <p:sldSz cx="43891200" cy="32918400"/>
  <p:notesSz cx="7010400" cy="92964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7">
          <p15:clr>
            <a:srgbClr val="A4A3A4"/>
          </p15:clr>
        </p15:guide>
        <p15:guide id="3" orient="horz" pos="4800" userDrawn="1">
          <p15:clr>
            <a:srgbClr val="A4A3A4"/>
          </p15:clr>
        </p15:guide>
        <p15:guide id="4" pos="1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024"/>
    <a:srgbClr val="B1810B"/>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22" d="100"/>
          <a:sy n="22" d="100"/>
        </p:scale>
        <p:origin x="558" y="84"/>
      </p:cViewPr>
      <p:guideLst>
        <p:guide orient="horz" pos="1104"/>
        <p:guide pos="287"/>
        <p:guide orient="horz" pos="4800"/>
        <p:guide pos="1378"/>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AE9AF-5B02-A343-87BA-BF97CE0E58AE}" type="datetimeFigureOut">
              <a:rPr lang="en-US" smtClean="0"/>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eaLnBrk="1" hangingPunct="1"/>
            <a:fld id="{563E781B-CD33-4F41-8812-365065775EF2}"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xfrm>
            <a:off x="5270500" y="3213100"/>
            <a:ext cx="21413788" cy="16062325"/>
          </a:xfrm>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extLst>
      <p:ext uri="{BB962C8B-B14F-4D97-AF65-F5344CB8AC3E}">
        <p14:creationId xmlns:p14="http://schemas.microsoft.com/office/powerpoint/2010/main" val="296581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3" cstate="email">
            <a:extLst>
              <a:ext uri="{BEBA8EAE-BF5A-486C-A8C5-ECC9F3942E4B}">
                <a14:imgProps xmlns:a14="http://schemas.microsoft.com/office/drawing/2010/main">
                  <a14:imgLayer r:embed="rId4">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83697" y="5177049"/>
            <a:ext cx="36072341" cy="3594154"/>
          </a:xfrm>
          <a:prstGeom prst="rect">
            <a:avLst/>
          </a:prstGeom>
        </p:spPr>
        <p:txBody>
          <a:bodyPr lIns="438912" tIns="219456" rIns="438912" bIns="219456" anchor="t">
            <a:noAutofit/>
          </a:bodyPr>
          <a:lstStyle>
            <a:lvl1pPr>
              <a:lnSpc>
                <a:spcPct val="90000"/>
              </a:lnSpc>
              <a:defRPr sz="25000" cap="none" baseline="0">
                <a:ln>
                  <a:noFill/>
                </a:ln>
                <a:solidFill>
                  <a:schemeClr val="tx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6583687" y="8576856"/>
            <a:ext cx="36072350" cy="7011965"/>
          </a:xfrm>
        </p:spPr>
        <p:txBody>
          <a:bodyPr anchor="t">
            <a:noAutofit/>
          </a:bodyPr>
          <a:lstStyle>
            <a:lvl1pPr marL="0" indent="0" algn="l">
              <a:lnSpc>
                <a:spcPct val="90000"/>
              </a:lnSpc>
              <a:spcBef>
                <a:spcPts val="0"/>
              </a:spcBef>
              <a:buNone/>
              <a:defRPr sz="25000" cap="none" baseline="0">
                <a:ln>
                  <a:noFill/>
                </a:ln>
                <a:solidFill>
                  <a:srgbClr val="B1810B"/>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Second Line</a:t>
            </a:r>
            <a:br>
              <a:rPr lang="en-US" dirty="0" smtClean="0"/>
            </a:br>
            <a:r>
              <a:rPr lang="en-US" dirty="0" smtClean="0"/>
              <a:t>Third Line</a:t>
            </a:r>
            <a:endParaRPr lang="en-US" dirty="0"/>
          </a:p>
        </p:txBody>
      </p:sp>
      <p:sp>
        <p:nvSpPr>
          <p:cNvPr id="20" name="Text Placeholder 19"/>
          <p:cNvSpPr>
            <a:spLocks noGrp="1"/>
          </p:cNvSpPr>
          <p:nvPr>
            <p:ph type="body" sz="quarter" idx="14" hasCustomPrompt="1"/>
          </p:nvPr>
        </p:nvSpPr>
        <p:spPr>
          <a:xfrm>
            <a:off x="6583683" y="17403499"/>
            <a:ext cx="36069710" cy="1496352"/>
          </a:xfrm>
        </p:spPr>
        <p:txBody>
          <a:bodyPr>
            <a:noAutofit/>
          </a:bodyPr>
          <a:lstStyle>
            <a:lvl1pPr>
              <a:defRPr sz="8600" b="1">
                <a:solidFill>
                  <a:schemeClr val="bg1">
                    <a:lumMod val="50000"/>
                  </a:schemeClr>
                </a:solidFill>
              </a:defRPr>
            </a:lvl1pPr>
          </a:lstStyle>
          <a:p>
            <a:pPr lvl="0"/>
            <a:r>
              <a:rPr lang="en-US" dirty="0" smtClean="0"/>
              <a:t>Presenter Name</a:t>
            </a:r>
            <a:endParaRPr lang="en-US" dirty="0"/>
          </a:p>
        </p:txBody>
      </p:sp>
      <p:sp>
        <p:nvSpPr>
          <p:cNvPr id="22" name="Text Placeholder 21"/>
          <p:cNvSpPr>
            <a:spLocks noGrp="1"/>
          </p:cNvSpPr>
          <p:nvPr>
            <p:ph type="body" sz="quarter" idx="15" hasCustomPrompt="1"/>
          </p:nvPr>
        </p:nvSpPr>
        <p:spPr>
          <a:xfrm>
            <a:off x="6583680" y="18741365"/>
            <a:ext cx="36069715" cy="1388429"/>
          </a:xfrm>
        </p:spPr>
        <p:txBody>
          <a:bodyPr anchor="t">
            <a:noAutofit/>
          </a:bodyPr>
          <a:lstStyle>
            <a:lvl1pPr>
              <a:lnSpc>
                <a:spcPct val="90000"/>
              </a:lnSpc>
              <a:defRPr sz="6200">
                <a:solidFill>
                  <a:schemeClr val="bg1">
                    <a:lumMod val="50000"/>
                  </a:schemeClr>
                </a:solidFill>
              </a:defRPr>
            </a:lvl1pPr>
          </a:lstStyle>
          <a:p>
            <a:pPr lvl="0"/>
            <a:r>
              <a:rPr lang="en-US" dirty="0" smtClean="0"/>
              <a:t>Presenter title</a:t>
            </a:r>
            <a:endParaRPr lang="en-US" dirty="0"/>
          </a:p>
        </p:txBody>
      </p:sp>
      <p:sp>
        <p:nvSpPr>
          <p:cNvPr id="13" name="Text Placeholder 19"/>
          <p:cNvSpPr>
            <a:spLocks noGrp="1"/>
          </p:cNvSpPr>
          <p:nvPr>
            <p:ph type="body" sz="quarter" idx="16" hasCustomPrompt="1"/>
          </p:nvPr>
        </p:nvSpPr>
        <p:spPr>
          <a:xfrm>
            <a:off x="6583678" y="22020629"/>
            <a:ext cx="36069710" cy="1496352"/>
          </a:xfrm>
        </p:spPr>
        <p:txBody>
          <a:bodyPr>
            <a:noAutofit/>
          </a:bodyPr>
          <a:lstStyle>
            <a:lvl1pPr>
              <a:defRPr sz="8600" b="1" baseline="0">
                <a:solidFill>
                  <a:schemeClr val="bg1">
                    <a:lumMod val="50000"/>
                  </a:schemeClr>
                </a:solidFill>
              </a:defRPr>
            </a:lvl1pPr>
          </a:lstStyle>
          <a:p>
            <a:pPr lvl="0"/>
            <a:r>
              <a:rPr lang="en-US" dirty="0" smtClean="0"/>
              <a:t>Event Name, if applicable</a:t>
            </a:r>
            <a:endParaRPr lang="en-US" dirty="0"/>
          </a:p>
        </p:txBody>
      </p:sp>
      <p:sp>
        <p:nvSpPr>
          <p:cNvPr id="16" name="Text Placeholder 21"/>
          <p:cNvSpPr>
            <a:spLocks noGrp="1"/>
          </p:cNvSpPr>
          <p:nvPr>
            <p:ph type="body" sz="quarter" idx="17" hasCustomPrompt="1"/>
          </p:nvPr>
        </p:nvSpPr>
        <p:spPr>
          <a:xfrm>
            <a:off x="6583675" y="23358497"/>
            <a:ext cx="36069715" cy="1358597"/>
          </a:xfrm>
        </p:spPr>
        <p:txBody>
          <a:bodyPr anchor="t">
            <a:noAutofit/>
          </a:bodyPr>
          <a:lstStyle>
            <a:lvl1pPr>
              <a:lnSpc>
                <a:spcPct val="90000"/>
              </a:lnSpc>
              <a:defRPr sz="6200" b="1" i="0" baseline="0">
                <a:solidFill>
                  <a:srgbClr val="B1810B"/>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33300451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26AEE57-6B69-4D55-839B-A8D7AE4CD490}" type="slidenum">
              <a:rPr lang="en-US"/>
              <a:pPr>
                <a:defRPr/>
              </a:pPr>
              <a:t>‹#›</a:t>
            </a:fld>
            <a:endParaRPr lang="en-US"/>
          </a:p>
        </p:txBody>
      </p:sp>
    </p:spTree>
    <p:extLst>
      <p:ext uri="{BB962C8B-B14F-4D97-AF65-F5344CB8AC3E}">
        <p14:creationId xmlns:p14="http://schemas.microsoft.com/office/powerpoint/2010/main" val="38389502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3037692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287298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5484160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36737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077348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3429917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1128284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5985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SocialMedia">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41552975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41342" y="6172977"/>
            <a:ext cx="36072341" cy="3594154"/>
          </a:xfrm>
          <a:prstGeom prst="rect">
            <a:avLst/>
          </a:prstGeom>
        </p:spPr>
        <p:txBody>
          <a:bodyPr lIns="438912" tIns="219456" rIns="438912" bIns="219456" anchor="t">
            <a:noAutofit/>
          </a:bodyPr>
          <a:lstStyle>
            <a:lvl1pPr>
              <a:lnSpc>
                <a:spcPct val="90000"/>
              </a:lnSpc>
              <a:defRPr sz="25000" cap="none" baseline="0">
                <a:ln>
                  <a:noFill/>
                </a:ln>
                <a:solidFill>
                  <a:srgbClr val="B1810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6541332" y="9572784"/>
            <a:ext cx="36072350" cy="7011965"/>
          </a:xfrm>
        </p:spPr>
        <p:txBody>
          <a:bodyPr anchor="t">
            <a:noAutofit/>
          </a:bodyPr>
          <a:lstStyle>
            <a:lvl1pPr marL="0" indent="0" algn="l">
              <a:lnSpc>
                <a:spcPct val="90000"/>
              </a:lnSpc>
              <a:spcBef>
                <a:spcPts val="0"/>
              </a:spcBef>
              <a:buNone/>
              <a:defRPr sz="15400" cap="none" baseline="0">
                <a:ln>
                  <a:noFill/>
                </a:ln>
                <a:solidFill>
                  <a:schemeClr val="tx1"/>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Second Line</a:t>
            </a:r>
            <a:endParaRPr lang="en-US" dirty="0"/>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38372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796594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45792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88433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31170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3263338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blank)">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4671700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 Nodes">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8" name="Picture 7" descr="illustration - no words-04.png"/>
          <p:cNvPicPr>
            <a:picLocks noChangeAspect="1"/>
          </p:cNvPicPr>
          <p:nvPr userDrawn="1"/>
        </p:nvPicPr>
        <p:blipFill rotWithShape="1">
          <a:blip r:embed="rId2" cstate="email">
            <a:alphaModFix amt="22000"/>
            <a:extLst>
              <a:ext uri="{28A0092B-C50C-407E-A947-70E740481C1C}">
                <a14:useLocalDpi xmlns:a14="http://schemas.microsoft.com/office/drawing/2010/main"/>
              </a:ext>
            </a:extLst>
          </a:blip>
          <a:srcRect/>
          <a:stretch/>
        </p:blipFill>
        <p:spPr>
          <a:xfrm>
            <a:off x="22573673" y="3"/>
            <a:ext cx="21317525" cy="16683451"/>
          </a:xfrm>
          <a:prstGeom prst="rect">
            <a:avLst/>
          </a:prstGeom>
        </p:spPr>
      </p:pic>
      <p:sp>
        <p:nvSpPr>
          <p:cNvPr id="9"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6"/>
          <p:cNvSpPr>
            <a:spLocks noGrp="1"/>
          </p:cNvSpPr>
          <p:nvPr>
            <p:ph type="body" sz="quarter" idx="13" hasCustomPrompt="1"/>
          </p:nvPr>
        </p:nvSpPr>
        <p:spPr>
          <a:xfrm>
            <a:off x="1760225" y="902712"/>
            <a:ext cx="39966898" cy="3322320"/>
          </a:xfrm>
        </p:spPr>
        <p:txBody>
          <a:bodyPr>
            <a:noAutofit/>
          </a:bodyPr>
          <a:lstStyle>
            <a:lvl1pPr>
              <a:defRPr sz="21100" cap="none" baseline="0">
                <a:ln>
                  <a:noFill/>
                </a:ln>
                <a:solidFill>
                  <a:schemeClr val="tx1"/>
                </a:solidFill>
                <a:latin typeface="+mn-lt"/>
              </a:defRPr>
            </a:lvl1pPr>
          </a:lstStyle>
          <a:p>
            <a:pPr lvl="0"/>
            <a:r>
              <a:rPr lang="en-US" dirty="0" smtClean="0"/>
              <a:t>Slide Title</a:t>
            </a:r>
            <a:endParaRPr lang="en-US" dirty="0"/>
          </a:p>
        </p:txBody>
      </p:sp>
      <p:sp>
        <p:nvSpPr>
          <p:cNvPr id="12" name="Text Placeholder 18"/>
          <p:cNvSpPr>
            <a:spLocks noGrp="1"/>
          </p:cNvSpPr>
          <p:nvPr>
            <p:ph type="body" sz="quarter" idx="14" hasCustomPrompt="1"/>
          </p:nvPr>
        </p:nvSpPr>
        <p:spPr>
          <a:xfrm>
            <a:off x="1760225" y="4221480"/>
            <a:ext cx="39966898" cy="2103120"/>
          </a:xfrm>
        </p:spPr>
        <p:txBody>
          <a:bodyPr>
            <a:normAutofit/>
          </a:bodyPr>
          <a:lstStyle>
            <a:lvl1pPr>
              <a:defRPr sz="8600" b="1" i="0" cap="none" baseline="0">
                <a:ln>
                  <a:noFill/>
                </a:ln>
                <a:solidFill>
                  <a:schemeClr val="tx1">
                    <a:lumMod val="75000"/>
                    <a:lumOff val="25000"/>
                  </a:schemeClr>
                </a:solidFill>
                <a:latin typeface="+mn-lt"/>
              </a:defRPr>
            </a:lvl1pPr>
          </a:lstStyle>
          <a:p>
            <a:pPr lvl="0"/>
            <a:r>
              <a:rPr lang="en-US" dirty="0" smtClean="0"/>
              <a:t>Subtitle</a:t>
            </a:r>
            <a:endParaRPr lang="en-US" dirty="0"/>
          </a:p>
        </p:txBody>
      </p:sp>
    </p:spTree>
    <p:extLst>
      <p:ext uri="{BB962C8B-B14F-4D97-AF65-F5344CB8AC3E}">
        <p14:creationId xmlns:p14="http://schemas.microsoft.com/office/powerpoint/2010/main" val="56216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20" name="Text Placeholder 19"/>
          <p:cNvSpPr>
            <a:spLocks noGrp="1"/>
          </p:cNvSpPr>
          <p:nvPr>
            <p:ph type="body" sz="quarter" idx="14" hasCustomPrompt="1"/>
          </p:nvPr>
        </p:nvSpPr>
        <p:spPr>
          <a:xfrm>
            <a:off x="6541332" y="7544902"/>
            <a:ext cx="36069710" cy="2323829"/>
          </a:xfrm>
        </p:spPr>
        <p:txBody>
          <a:bodyPr>
            <a:noAutofit/>
          </a:bodyPr>
          <a:lstStyle>
            <a:lvl1pPr>
              <a:defRPr sz="8600" b="1">
                <a:solidFill>
                  <a:schemeClr val="bg1">
                    <a:lumMod val="50000"/>
                  </a:schemeClr>
                </a:solidFill>
              </a:defRPr>
            </a:lvl1pPr>
          </a:lstStyle>
          <a:p>
            <a:pPr lvl="0"/>
            <a:r>
              <a:rPr lang="en-US" dirty="0" smtClean="0"/>
              <a:t>Your Name</a:t>
            </a:r>
            <a:endParaRPr lang="en-US" dirty="0"/>
          </a:p>
        </p:txBody>
      </p:sp>
      <p:sp>
        <p:nvSpPr>
          <p:cNvPr id="22" name="Text Placeholder 21"/>
          <p:cNvSpPr>
            <a:spLocks noGrp="1"/>
          </p:cNvSpPr>
          <p:nvPr>
            <p:ph type="body" sz="quarter" idx="15" hasCustomPrompt="1"/>
          </p:nvPr>
        </p:nvSpPr>
        <p:spPr>
          <a:xfrm>
            <a:off x="6541330" y="9868730"/>
            <a:ext cx="36069715" cy="1327906"/>
          </a:xfrm>
        </p:spPr>
        <p:txBody>
          <a:bodyPr anchor="t">
            <a:noAutofit/>
          </a:bodyPr>
          <a:lstStyle>
            <a:lvl1pPr>
              <a:lnSpc>
                <a:spcPct val="90000"/>
              </a:lnSpc>
              <a:defRPr sz="6200">
                <a:solidFill>
                  <a:schemeClr val="bg1">
                    <a:lumMod val="50000"/>
                  </a:schemeClr>
                </a:solidFill>
              </a:defRPr>
            </a:lvl1pPr>
          </a:lstStyle>
          <a:p>
            <a:pPr lvl="0"/>
            <a:r>
              <a:rPr lang="en-US" dirty="0" smtClean="0"/>
              <a:t>Your title</a:t>
            </a:r>
            <a:endParaRPr lang="en-US" dirty="0"/>
          </a:p>
        </p:txBody>
      </p:sp>
      <p:sp>
        <p:nvSpPr>
          <p:cNvPr id="12" name="Text Placeholder 21"/>
          <p:cNvSpPr>
            <a:spLocks noGrp="1"/>
          </p:cNvSpPr>
          <p:nvPr>
            <p:ph type="body" sz="quarter" idx="16" hasCustomPrompt="1"/>
          </p:nvPr>
        </p:nvSpPr>
        <p:spPr>
          <a:xfrm>
            <a:off x="6541330" y="11264201"/>
            <a:ext cx="36069715" cy="1327906"/>
          </a:xfrm>
        </p:spPr>
        <p:txBody>
          <a:bodyPr anchor="t">
            <a:noAutofit/>
          </a:bodyPr>
          <a:lstStyle>
            <a:lvl1pPr>
              <a:lnSpc>
                <a:spcPct val="90000"/>
              </a:lnSpc>
              <a:defRPr sz="6200">
                <a:solidFill>
                  <a:schemeClr val="bg1">
                    <a:lumMod val="50000"/>
                  </a:schemeClr>
                </a:solidFill>
              </a:defRPr>
            </a:lvl1pPr>
          </a:lstStyle>
          <a:p>
            <a:pPr lvl="0"/>
            <a:r>
              <a:rPr lang="en-US" dirty="0" smtClean="0"/>
              <a:t>Your school/department</a:t>
            </a:r>
            <a:endParaRPr lang="en-US" dirty="0"/>
          </a:p>
        </p:txBody>
      </p:sp>
      <p:sp>
        <p:nvSpPr>
          <p:cNvPr id="13" name="Text Placeholder 21"/>
          <p:cNvSpPr>
            <a:spLocks noGrp="1"/>
          </p:cNvSpPr>
          <p:nvPr>
            <p:ph type="body" sz="quarter" idx="17" hasCustomPrompt="1"/>
          </p:nvPr>
        </p:nvSpPr>
        <p:spPr>
          <a:xfrm>
            <a:off x="6541330" y="12659671"/>
            <a:ext cx="36069715" cy="1327906"/>
          </a:xfrm>
        </p:spPr>
        <p:txBody>
          <a:bodyPr anchor="t">
            <a:noAutofit/>
          </a:bodyPr>
          <a:lstStyle>
            <a:lvl1pPr>
              <a:lnSpc>
                <a:spcPct val="90000"/>
              </a:lnSpc>
              <a:defRPr sz="6200" b="1">
                <a:solidFill>
                  <a:srgbClr val="B1810B"/>
                </a:solidFill>
              </a:defRPr>
            </a:lvl1pPr>
          </a:lstStyle>
          <a:p>
            <a:pPr lvl="0"/>
            <a:r>
              <a:rPr lang="en-US" dirty="0" err="1" smtClean="0"/>
              <a:t>emailaddress</a:t>
            </a:r>
            <a:endParaRPr lang="en-US" dirty="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232849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11" Type="http://schemas.openxmlformats.org/officeDocument/2006/relationships/image" Target="../media/image9.png"/><Relationship Id="rId5" Type="http://schemas.openxmlformats.org/officeDocument/2006/relationships/slideLayout" Target="../slideLayouts/slideLayout19.xml"/><Relationship Id="rId10"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theme" Target="../theme/theme4.xml"/><Relationship Id="rId10" Type="http://schemas.openxmlformats.org/officeDocument/2006/relationships/image" Target="../media/image9.png"/><Relationship Id="rId4" Type="http://schemas.openxmlformats.org/officeDocument/2006/relationships/slideLayout" Target="../slideLayouts/slideLayout23.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wmf"/><Relationship Id="rId18" Type="http://schemas.openxmlformats.org/officeDocument/2006/relationships/image" Target="../media/image19.jpeg"/><Relationship Id="rId3" Type="http://schemas.openxmlformats.org/officeDocument/2006/relationships/vmlDrawing" Target="../drawings/vmlDrawing1.vml"/><Relationship Id="rId7" Type="http://schemas.openxmlformats.org/officeDocument/2006/relationships/image" Target="../media/image17.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5.xml"/><Relationship Id="rId16" Type="http://schemas.openxmlformats.org/officeDocument/2006/relationships/image" Target="../media/image13.wmf"/><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15.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image" Target="../media/image10.wmf"/><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5" name="Picture 4"/>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0102710" y="1870795"/>
            <a:ext cx="3248820" cy="1010569"/>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7" r:id="rId3"/>
    <p:sldLayoutId id="2147483657" r:id="rId4"/>
    <p:sldLayoutId id="2147483652" r:id="rId5"/>
    <p:sldLayoutId id="2147483653" r:id="rId6"/>
    <p:sldLayoutId id="2147483691" r:id="rId7"/>
    <p:sldLayoutId id="2147483655" r:id="rId8"/>
    <p:sldLayoutId id="2147483669" r:id="rId9"/>
    <p:sldLayoutId id="2147483692" r:id="rId1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8" name="Picture 7"/>
          <p:cNvPicPr>
            <a:picLocks/>
          </p:cNvPicPr>
          <p:nvPr userDrawn="1"/>
        </p:nvPicPr>
        <p:blipFill rotWithShape="1">
          <a:blip r:embed="rId7" cstate="email">
            <a:extLst>
              <a:ext uri="{28A0092B-C50C-407E-A947-70E740481C1C}">
                <a14:useLocalDpi xmlns:a14="http://schemas.microsoft.com/office/drawing/2010/main"/>
              </a:ext>
            </a:extLst>
          </a:blip>
          <a:srcRect/>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2864223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smtClean="0">
                <a:solidFill>
                  <a:schemeClr val="tx1">
                    <a:lumMod val="50000"/>
                    <a:lumOff val="50000"/>
                  </a:schemeClr>
                </a:solidFill>
                <a:latin typeface="Arial"/>
              </a:rPr>
              <a:t>polytechnic.purdue.edu		/</a:t>
            </a:r>
            <a:r>
              <a:rPr lang="en-US" sz="4800" baseline="0" dirty="0" smtClean="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8">
              <a:alphaModFix amt="40000"/>
              <a:extLst>
                <a:ext uri="{28A0092B-C50C-407E-A947-70E740481C1C}">
                  <a14:useLocalDpi xmlns:a14="http://schemas.microsoft.com/office/drawing/2010/main"/>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alphaModFix amt="40000"/>
              <a:extLst>
                <a:ext uri="{28A0092B-C50C-407E-A947-70E740481C1C}">
                  <a14:useLocalDpi xmlns:a14="http://schemas.microsoft.com/office/drawing/2010/main"/>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a:alphaModFix amt="40000"/>
              <a:extLst>
                <a:ext uri="{28A0092B-C50C-407E-A947-70E740481C1C}">
                  <a14:useLocalDpi xmlns:a14="http://schemas.microsoft.com/office/drawing/2010/main"/>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1">
              <a:alphaModFix amt="40000"/>
            </a:blip>
            <a:stretch>
              <a:fillRect/>
            </a:stretch>
          </p:blipFill>
          <p:spPr>
            <a:xfrm>
              <a:off x="3051494" y="6255981"/>
              <a:ext cx="251730" cy="251730"/>
            </a:xfrm>
            <a:prstGeom prst="rect">
              <a:avLst/>
            </a:prstGeom>
          </p:spPr>
        </p:pic>
      </p:grpSp>
    </p:spTree>
    <p:extLst>
      <p:ext uri="{BB962C8B-B14F-4D97-AF65-F5344CB8AC3E}">
        <p14:creationId xmlns:p14="http://schemas.microsoft.com/office/powerpoint/2010/main" val="21786946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smtClean="0">
                <a:solidFill>
                  <a:schemeClr val="tx1">
                    <a:lumMod val="50000"/>
                    <a:lumOff val="50000"/>
                  </a:schemeClr>
                </a:solidFill>
                <a:latin typeface="Arial"/>
              </a:rPr>
              <a:t>polytechnic.purdue.edu		/</a:t>
            </a:r>
            <a:r>
              <a:rPr lang="en-US" sz="4800" baseline="0" dirty="0" smtClean="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7">
              <a:alphaModFix amt="40000"/>
              <a:extLst>
                <a:ext uri="{28A0092B-C50C-407E-A947-70E740481C1C}">
                  <a14:useLocalDpi xmlns:a14="http://schemas.microsoft.com/office/drawing/2010/main"/>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a:alphaModFix amt="40000"/>
              <a:extLst>
                <a:ext uri="{28A0092B-C50C-407E-A947-70E740481C1C}">
                  <a14:useLocalDpi xmlns:a14="http://schemas.microsoft.com/office/drawing/2010/main"/>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9">
              <a:alphaModFix amt="40000"/>
              <a:extLst>
                <a:ext uri="{28A0092B-C50C-407E-A947-70E740481C1C}">
                  <a14:useLocalDpi xmlns:a14="http://schemas.microsoft.com/office/drawing/2010/main"/>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0">
              <a:alphaModFix amt="40000"/>
            </a:blip>
            <a:stretch>
              <a:fillRect/>
            </a:stretch>
          </p:blipFill>
          <p:spPr>
            <a:xfrm>
              <a:off x="3051494" y="6255981"/>
              <a:ext cx="251730" cy="251730"/>
            </a:xfrm>
            <a:prstGeom prst="rect">
              <a:avLst/>
            </a:prstGeom>
          </p:spPr>
        </p:pic>
      </p:grpSp>
      <p:pic>
        <p:nvPicPr>
          <p:cNvPr id="14" name="Picture 13"/>
          <p:cNvPicPr>
            <a:picLocks/>
          </p:cNvPicPr>
          <p:nvPr userDrawn="1"/>
        </p:nvPicPr>
        <p:blipFill rotWithShape="1">
          <a:blip r:embed="rId11" cstate="email">
            <a:extLst>
              <a:ext uri="{28A0092B-C50C-407E-A947-70E740481C1C}">
                <a14:useLocalDpi xmlns:a14="http://schemas.microsoft.com/office/drawing/2010/main"/>
              </a:ext>
            </a:extLst>
          </a:blip>
          <a:srcRect/>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14766116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02" name="Image" r:id="rId8" imgW="1828440" imgH="1117440" progId="Photoshop.Image.13">
                      <p:embed/>
                    </p:oleObj>
                  </mc:Choice>
                  <mc:Fallback>
                    <p:oleObj name="Image" r:id="rId8" imgW="1828440" imgH="1117440" progId="Photoshop.Image.13">
                      <p:embed/>
                      <p:pic>
                        <p:nvPicPr>
                          <p:cNvPr id="41" name="Object 40"/>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03" name="Image" r:id="rId10" imgW="1828440" imgH="1117440" progId="Photoshop.Image.13">
                      <p:embed/>
                    </p:oleObj>
                  </mc:Choice>
                  <mc:Fallback>
                    <p:oleObj name="Image" r:id="rId10" imgW="1828440" imgH="1117440" progId="Photoshop.Image.13">
                      <p:embed/>
                      <p:pic>
                        <p:nvPicPr>
                          <p:cNvPr id="43" name="Object 42"/>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04" name="Image" r:id="rId12" imgW="4571280" imgH="1688760" progId="Photoshop.Image.13">
                    <p:embed/>
                  </p:oleObj>
                </mc:Choice>
                <mc:Fallback>
                  <p:oleObj name="Image" r:id="rId12" imgW="4571280" imgH="1688760" progId="Photoshop.Image.13">
                    <p:embed/>
                    <p:pic>
                      <p:nvPicPr>
                        <p:cNvPr id="56" name="Object 55"/>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05" name="Image" r:id="rId15" imgW="1574280" imgH="1053720" progId="Photoshop.Image.13">
                    <p:embed/>
                  </p:oleObj>
                </mc:Choice>
                <mc:Fallback>
                  <p:oleObj name="Image" r:id="rId15" imgW="1574280" imgH="1053720" progId="Photoshop.Image.13">
                    <p:embed/>
                    <p:pic>
                      <p:nvPicPr>
                        <p:cNvPr id="58" name="Object 57"/>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extLst>
      <p:ext uri="{BB962C8B-B14F-4D97-AF65-F5344CB8AC3E}">
        <p14:creationId xmlns:p14="http://schemas.microsoft.com/office/powerpoint/2010/main" val="859818893"/>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49"/>
          <p:cNvSpPr>
            <a:spLocks noChangeArrowheads="1"/>
          </p:cNvSpPr>
          <p:nvPr/>
        </p:nvSpPr>
        <p:spPr bwMode="auto">
          <a:xfrm>
            <a:off x="22423368" y="596400"/>
            <a:ext cx="18247555" cy="3306013"/>
          </a:xfrm>
          <a:prstGeom prst="rect">
            <a:avLst/>
          </a:prstGeom>
          <a:ln/>
          <a:effectLst>
            <a:outerShdw dist="12573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nchor="ctr"/>
          <a:lstStyle>
            <a:defPPr>
              <a:defRPr kern="1200" smtId="4294967295"/>
            </a:defPPr>
          </a:lstStyle>
          <a:p>
            <a:pPr>
              <a:defRPr/>
            </a:pPr>
            <a:endParaRPr lang="en-US"/>
          </a:p>
        </p:txBody>
      </p:sp>
      <p:sp>
        <p:nvSpPr>
          <p:cNvPr id="2050" name="Rectangle 52"/>
          <p:cNvSpPr>
            <a:spLocks noChangeArrowheads="1"/>
          </p:cNvSpPr>
          <p:nvPr/>
        </p:nvSpPr>
        <p:spPr bwMode="auto">
          <a:xfrm>
            <a:off x="22858802" y="4412199"/>
            <a:ext cx="8383256" cy="16255950"/>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lnSpc>
                <a:spcPct val="110000"/>
              </a:lnSpc>
              <a:spcBef>
                <a:spcPct val="50000"/>
              </a:spcBef>
            </a:pPr>
            <a:r>
              <a:rPr lang="en-US" sz="4000" b="1" dirty="0"/>
              <a:t>Methods</a:t>
            </a:r>
          </a:p>
          <a:p>
            <a:pPr eaLnBrk="0" hangingPunct="0">
              <a:lnSpc>
                <a:spcPct val="110000"/>
              </a:lnSpc>
              <a:spcBef>
                <a:spcPct val="50000"/>
              </a:spcBef>
            </a:pPr>
            <a:endParaRPr lang="en-US" sz="4000" b="1" dirty="0"/>
          </a:p>
          <a:p>
            <a:pPr marL="571500" indent="-571500" eaLnBrk="0" hangingPunct="0">
              <a:lnSpc>
                <a:spcPct val="110000"/>
              </a:lnSpc>
              <a:spcBef>
                <a:spcPct val="50000"/>
              </a:spcBef>
              <a:buFont typeface="Arial" panose="020B0604020202020204" pitchFamily="34" charset="0"/>
              <a:buChar char="•"/>
            </a:pPr>
            <a:r>
              <a:rPr lang="en-AU" sz="3600" dirty="0"/>
              <a:t>Comparison of aircraft powerplant systems components (Gasoline or Electric)</a:t>
            </a:r>
          </a:p>
          <a:p>
            <a:pPr marL="571500" indent="-571500" eaLnBrk="0" hangingPunct="0">
              <a:lnSpc>
                <a:spcPct val="110000"/>
              </a:lnSpc>
              <a:spcBef>
                <a:spcPct val="50000"/>
              </a:spcBef>
              <a:buFont typeface="Arial" panose="020B0604020202020204" pitchFamily="34" charset="0"/>
              <a:buChar char="•"/>
            </a:pPr>
            <a:r>
              <a:rPr lang="en-AU" sz="3600" dirty="0"/>
              <a:t>Academic journal searches regarding alternative energy systems and their manufacturers</a:t>
            </a:r>
          </a:p>
          <a:p>
            <a:pPr marL="571500" indent="-571500" eaLnBrk="0" hangingPunct="0">
              <a:lnSpc>
                <a:spcPct val="110000"/>
              </a:lnSpc>
              <a:spcBef>
                <a:spcPct val="50000"/>
              </a:spcBef>
              <a:buFont typeface="Arial" panose="020B0604020202020204" pitchFamily="34" charset="0"/>
              <a:buChar char="•"/>
            </a:pPr>
            <a:r>
              <a:rPr lang="en-AU" sz="3600" dirty="0"/>
              <a:t>Investigation of Cessna, Piper, Diamond, and Cirrus research and development focus areas</a:t>
            </a:r>
          </a:p>
          <a:p>
            <a:pPr marL="571500" indent="-571500" eaLnBrk="0" hangingPunct="0">
              <a:lnSpc>
                <a:spcPct val="110000"/>
              </a:lnSpc>
              <a:spcBef>
                <a:spcPct val="50000"/>
              </a:spcBef>
              <a:buFont typeface="Arial" panose="020B0604020202020204" pitchFamily="34" charset="0"/>
              <a:buChar char="•"/>
            </a:pPr>
            <a:r>
              <a:rPr lang="en-AU" sz="3600" dirty="0"/>
              <a:t>Considerations of FAR Part 141-accredited university flight program budgets and priorities regarding fleet leasing or purchasing</a:t>
            </a:r>
          </a:p>
          <a:p>
            <a:pPr marL="571500" indent="-571500" eaLnBrk="0" hangingPunct="0">
              <a:lnSpc>
                <a:spcPct val="110000"/>
              </a:lnSpc>
              <a:spcBef>
                <a:spcPct val="50000"/>
              </a:spcBef>
              <a:buFont typeface="Arial" panose="020B0604020202020204" pitchFamily="34" charset="0"/>
              <a:buChar char="•"/>
            </a:pPr>
            <a:r>
              <a:rPr lang="en-AU" sz="3600" dirty="0"/>
              <a:t>Accessibility of replacement parts for training aircraft and the maximum allowable down time due to maintenance</a:t>
            </a:r>
          </a:p>
          <a:p>
            <a:pPr marL="571500" indent="-571500" eaLnBrk="0" hangingPunct="0">
              <a:lnSpc>
                <a:spcPct val="110000"/>
              </a:lnSpc>
              <a:spcBef>
                <a:spcPct val="50000"/>
              </a:spcBef>
              <a:buFont typeface="Arial" panose="020B0604020202020204" pitchFamily="34" charset="0"/>
              <a:buChar char="•"/>
            </a:pPr>
            <a:r>
              <a:rPr lang="en-AU" sz="3600" dirty="0"/>
              <a:t>Review of reliability charts, tables, and articles</a:t>
            </a:r>
          </a:p>
          <a:p>
            <a:pPr marL="571500" indent="-571500" eaLnBrk="0" hangingPunct="0">
              <a:lnSpc>
                <a:spcPct val="110000"/>
              </a:lnSpc>
              <a:spcBef>
                <a:spcPct val="50000"/>
              </a:spcBef>
              <a:buFont typeface="Arial" panose="020B0604020202020204" pitchFamily="34" charset="0"/>
              <a:buChar char="•"/>
            </a:pPr>
            <a:endParaRPr lang="en-AU" sz="4000" dirty="0"/>
          </a:p>
          <a:p>
            <a:pPr marL="571500" indent="-571500" eaLnBrk="0" hangingPunct="0">
              <a:lnSpc>
                <a:spcPct val="110000"/>
              </a:lnSpc>
              <a:spcBef>
                <a:spcPct val="50000"/>
              </a:spcBef>
              <a:buFont typeface="Arial" panose="020B0604020202020204" pitchFamily="34" charset="0"/>
              <a:buChar char="•"/>
            </a:pPr>
            <a:endParaRPr lang="en-AU" sz="4000" dirty="0"/>
          </a:p>
        </p:txBody>
      </p:sp>
      <p:sp>
        <p:nvSpPr>
          <p:cNvPr id="2051" name="Rectangle 53"/>
          <p:cNvSpPr>
            <a:spLocks noChangeArrowheads="1"/>
          </p:cNvSpPr>
          <p:nvPr/>
        </p:nvSpPr>
        <p:spPr bwMode="auto">
          <a:xfrm>
            <a:off x="32101236" y="10388437"/>
            <a:ext cx="8314342" cy="10279713"/>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spcBef>
                <a:spcPct val="50000"/>
              </a:spcBef>
            </a:pPr>
            <a:r>
              <a:rPr lang="en-GB" sz="4000" b="1" dirty="0"/>
              <a:t>Findings:</a:t>
            </a:r>
          </a:p>
          <a:p>
            <a:pPr eaLnBrk="0" hangingPunct="0">
              <a:spcBef>
                <a:spcPct val="50000"/>
              </a:spcBef>
            </a:pPr>
            <a:r>
              <a:rPr lang="en-GB" sz="3600" b="1" dirty="0"/>
              <a:t>Maintenance Practices</a:t>
            </a:r>
          </a:p>
          <a:p>
            <a:pPr marL="571500" indent="-571500" eaLnBrk="0" hangingPunct="0">
              <a:spcBef>
                <a:spcPct val="50000"/>
              </a:spcBef>
              <a:buFont typeface="Arial" panose="020B0604020202020204" pitchFamily="34" charset="0"/>
              <a:buChar char="•"/>
            </a:pPr>
            <a:r>
              <a:rPr lang="en-GB" sz="3600" dirty="0"/>
              <a:t>Continuous inspections: </a:t>
            </a:r>
          </a:p>
          <a:p>
            <a:pPr marL="1028700" lvl="1" indent="-571500" eaLnBrk="0" hangingPunct="0">
              <a:spcBef>
                <a:spcPct val="50000"/>
              </a:spcBef>
              <a:buFont typeface="Arial" panose="020B0604020202020204" pitchFamily="34" charset="0"/>
              <a:buChar char="•"/>
            </a:pPr>
            <a:r>
              <a:rPr lang="en-GB" sz="3600" dirty="0"/>
              <a:t>Annual</a:t>
            </a:r>
          </a:p>
          <a:p>
            <a:pPr marL="1028700" lvl="1" indent="-571500" eaLnBrk="0" hangingPunct="0">
              <a:spcBef>
                <a:spcPct val="50000"/>
              </a:spcBef>
              <a:buFont typeface="Arial" panose="020B0604020202020204" pitchFamily="34" charset="0"/>
              <a:buChar char="•"/>
            </a:pPr>
            <a:r>
              <a:rPr lang="en-GB" sz="3600" dirty="0"/>
              <a:t>Durational (100 hour)</a:t>
            </a:r>
          </a:p>
          <a:p>
            <a:pPr marL="571500" indent="-571500" eaLnBrk="0" hangingPunct="0">
              <a:spcBef>
                <a:spcPct val="50000"/>
              </a:spcBef>
              <a:buFont typeface="Arial" panose="020B0604020202020204" pitchFamily="34" charset="0"/>
              <a:buChar char="•"/>
            </a:pPr>
            <a:r>
              <a:rPr lang="en-GB" sz="3600" dirty="0"/>
              <a:t>Time between overhauls</a:t>
            </a:r>
          </a:p>
          <a:p>
            <a:pPr marL="1028700" lvl="1" indent="-571500" eaLnBrk="0" hangingPunct="0">
              <a:spcBef>
                <a:spcPct val="50000"/>
              </a:spcBef>
              <a:buFont typeface="Arial" panose="020B0604020202020204" pitchFamily="34" charset="0"/>
              <a:buChar char="•"/>
            </a:pPr>
            <a:r>
              <a:rPr lang="en-GB" sz="3600" dirty="0"/>
              <a:t>New engine, remanufactured, overhauled</a:t>
            </a:r>
          </a:p>
          <a:p>
            <a:pPr marL="571500" indent="-571500" eaLnBrk="0" hangingPunct="0">
              <a:spcBef>
                <a:spcPct val="50000"/>
              </a:spcBef>
              <a:buFont typeface="Arial" panose="020B0604020202020204" pitchFamily="34" charset="0"/>
              <a:buChar char="•"/>
            </a:pPr>
            <a:r>
              <a:rPr lang="en-GB" sz="3600" dirty="0"/>
              <a:t>Electric powered</a:t>
            </a:r>
          </a:p>
          <a:p>
            <a:pPr marL="1028700" lvl="1" indent="-571500" eaLnBrk="0" hangingPunct="0">
              <a:spcBef>
                <a:spcPct val="50000"/>
              </a:spcBef>
              <a:buFont typeface="Arial" panose="020B0604020202020204" pitchFamily="34" charset="0"/>
              <a:buChar char="•"/>
            </a:pPr>
            <a:r>
              <a:rPr lang="en-GB" sz="3600" dirty="0"/>
              <a:t>Battery life duration</a:t>
            </a:r>
          </a:p>
          <a:p>
            <a:pPr marL="1028700" lvl="1" indent="-571500" eaLnBrk="0" hangingPunct="0">
              <a:spcBef>
                <a:spcPct val="50000"/>
              </a:spcBef>
              <a:buFont typeface="Arial" panose="020B0604020202020204" pitchFamily="34" charset="0"/>
              <a:buChar char="•"/>
            </a:pPr>
            <a:r>
              <a:rPr lang="en-GB" sz="3600" dirty="0"/>
              <a:t>Overhaul times and lifespan</a:t>
            </a:r>
          </a:p>
          <a:p>
            <a:pPr marL="1028700" lvl="1" indent="-571500" eaLnBrk="0" hangingPunct="0">
              <a:spcBef>
                <a:spcPct val="50000"/>
              </a:spcBef>
              <a:buFont typeface="Arial" panose="020B0604020202020204" pitchFamily="34" charset="0"/>
              <a:buChar char="•"/>
            </a:pPr>
            <a:r>
              <a:rPr lang="en-GB" sz="3600" dirty="0"/>
              <a:t>Durational inspections</a:t>
            </a:r>
          </a:p>
          <a:p>
            <a:pPr marL="571500" indent="-571500" eaLnBrk="0" hangingPunct="0">
              <a:spcBef>
                <a:spcPct val="50000"/>
              </a:spcBef>
              <a:buFont typeface="Arial" panose="020B0604020202020204" pitchFamily="34" charset="0"/>
              <a:buChar char="•"/>
            </a:pPr>
            <a:endParaRPr lang="en-GB" sz="3600" dirty="0"/>
          </a:p>
        </p:txBody>
      </p:sp>
      <p:sp>
        <p:nvSpPr>
          <p:cNvPr id="2054" name="Text Box 57"/>
          <p:cNvSpPr txBox="1">
            <a:spLocks noChangeArrowheads="1"/>
          </p:cNvSpPr>
          <p:nvPr/>
        </p:nvSpPr>
        <p:spPr bwMode="auto">
          <a:xfrm>
            <a:off x="3453587" y="596400"/>
            <a:ext cx="18478909" cy="6740307"/>
          </a:xfrm>
          <a:prstGeom prst="rect">
            <a:avLst/>
          </a:prstGeom>
          <a:gradFill>
            <a:gsLst>
              <a:gs pos="0">
                <a:srgbClr val="720000"/>
              </a:gs>
              <a:gs pos="74000">
                <a:srgbClr val="720000"/>
              </a:gs>
              <a:gs pos="83000">
                <a:srgbClr val="720000"/>
              </a:gs>
              <a:gs pos="100000">
                <a:srgbClr val="720000"/>
              </a:gs>
            </a:gsLst>
            <a:lin ang="5400000" scaled="1"/>
          </a:gradFill>
          <a:ln>
            <a:noFill/>
          </a:ln>
          <a:effectLst>
            <a:outerShdw dist="53882" dir="2700000" algn="ctr" rotWithShape="0">
              <a:srgbClr val="14283C"/>
            </a:outerShdw>
          </a:effectLst>
          <a:extLst/>
        </p:spPr>
        <p:txBody>
          <a:bodyPr wrap="square" lIns="540000" tIns="0" rIns="540000" bIns="0">
            <a:spAutoFit/>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r>
              <a:rPr lang="en-US" sz="8000" b="1" dirty="0">
                <a:solidFill>
                  <a:srgbClr val="FFFFFF"/>
                </a:solidFill>
                <a:latin typeface="+mj-lt"/>
              </a:rPr>
              <a:t>Renewable Energy Sources</a:t>
            </a:r>
          </a:p>
          <a:p>
            <a:r>
              <a:rPr lang="en-US" sz="8000" b="1" dirty="0">
                <a:solidFill>
                  <a:srgbClr val="FFFFFF"/>
                </a:solidFill>
                <a:latin typeface="+mj-lt"/>
              </a:rPr>
              <a:t>in the FAR Part 141 Curriculum Aviation Training Environment</a:t>
            </a:r>
          </a:p>
          <a:p>
            <a:endParaRPr lang="en-US" sz="7200" b="1" i="1" dirty="0">
              <a:solidFill>
                <a:srgbClr val="FFFFFF"/>
              </a:solidFill>
              <a:latin typeface="+mj-lt"/>
            </a:endParaRPr>
          </a:p>
          <a:p>
            <a:r>
              <a:rPr lang="en-US" sz="7200" b="1" dirty="0">
                <a:solidFill>
                  <a:srgbClr val="FFFFFF"/>
                </a:solidFill>
                <a:latin typeface="+mj-lt"/>
              </a:rPr>
              <a:t>Andrew Thomas</a:t>
            </a:r>
          </a:p>
          <a:p>
            <a:r>
              <a:rPr lang="en-US" sz="5400" dirty="0">
                <a:solidFill>
                  <a:srgbClr val="FFFFFF"/>
                </a:solidFill>
                <a:latin typeface="+mj-lt"/>
              </a:rPr>
              <a:t>Advisor:  Steven Goetz</a:t>
            </a:r>
          </a:p>
        </p:txBody>
      </p:sp>
      <p:sp>
        <p:nvSpPr>
          <p:cNvPr id="2059" name="Text Box 61"/>
          <p:cNvSpPr txBox="1">
            <a:spLocks noChangeArrowheads="1"/>
          </p:cNvSpPr>
          <p:nvPr/>
        </p:nvSpPr>
        <p:spPr bwMode="auto">
          <a:xfrm>
            <a:off x="29675144" y="31927800"/>
            <a:ext cx="10995779" cy="579438"/>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algn="r">
              <a:spcBef>
                <a:spcPct val="50000"/>
              </a:spcBef>
            </a:pPr>
            <a:r>
              <a:rPr lang="en-US" sz="3200" b="1" dirty="0">
                <a:solidFill>
                  <a:schemeClr val="bg1"/>
                </a:solidFill>
              </a:rPr>
              <a:t>Funded partially by the SIUC CURCA Program.</a:t>
            </a:r>
            <a:endParaRPr lang="en-US" sz="3200" dirty="0">
              <a:solidFill>
                <a:schemeClr val="bg1"/>
              </a:solidFill>
            </a:endParaRPr>
          </a:p>
        </p:txBody>
      </p:sp>
      <p:sp>
        <p:nvSpPr>
          <p:cNvPr id="2061" name="Rectangle 54"/>
          <p:cNvSpPr>
            <a:spLocks noChangeArrowheads="1"/>
          </p:cNvSpPr>
          <p:nvPr/>
        </p:nvSpPr>
        <p:spPr bwMode="auto">
          <a:xfrm>
            <a:off x="3493343" y="8344785"/>
            <a:ext cx="18439152" cy="12323365"/>
          </a:xfrm>
          <a:prstGeom prst="rect">
            <a:avLst/>
          </a:prstGeom>
          <a:solidFill>
            <a:srgbClr val="720000"/>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marL="381000" indent="-381000" eaLnBrk="0" hangingPunct="0">
              <a:spcBef>
                <a:spcPct val="50000"/>
              </a:spcBef>
            </a:pPr>
            <a:r>
              <a:rPr lang="en-GB" sz="4800" b="1" dirty="0">
                <a:solidFill>
                  <a:schemeClr val="bg1"/>
                </a:solidFill>
              </a:rPr>
              <a:t>  Abstract</a:t>
            </a:r>
          </a:p>
          <a:p>
            <a:pPr marL="381000" indent="-381000" eaLnBrk="0" hangingPunct="0">
              <a:spcBef>
                <a:spcPct val="50000"/>
              </a:spcBef>
            </a:pPr>
            <a:endParaRPr lang="en-US" sz="3600" dirty="0">
              <a:solidFill>
                <a:schemeClr val="bg1"/>
              </a:solidFill>
            </a:endParaRPr>
          </a:p>
          <a:p>
            <a:pPr marL="381000" indent="-381000" eaLnBrk="0" hangingPunct="0">
              <a:spcBef>
                <a:spcPct val="50000"/>
              </a:spcBef>
            </a:pPr>
            <a:r>
              <a:rPr lang="en-US" sz="3600" dirty="0">
                <a:solidFill>
                  <a:schemeClr val="bg1"/>
                </a:solidFill>
              </a:rPr>
              <a:t>   The purpose of this presentation is to address the merging of two major topics in modern society: renewable energy and the aviation industry, specifically in the training environment. This undergraduate research presentation portrays the feasibility, availability, and opportunity associated with alternative energy-powered aircraft in the training environment. The focus is on the long-term investment of a renewable-energy aircraft fleet in the FAR Part 141 training environment amongst several aviation universities in the United States, and the finances related with the purchasing and maintenance of such training aircraft fleets. The investigation included an evaluation of the financial constraints that aviation universities face, the requirements of the fleet as a whole, and the future of said transactions through maintenance considerations, both financially and resourcefully. These conclusions were reached through interviews with university officials and a thorough analysis of fiscal limitations and considerations among aviation flight programs under the 141 training curriculum. Although findings favoring more innovate renewable energy were inconclusive for the immediate future, the decades to come are promising as expected challenges of increasing fossil fuels cost and more heavily regulated carbon dioxide emissions are addressed through expanding technological advances.</a:t>
            </a:r>
          </a:p>
          <a:p>
            <a:pPr marL="381000" indent="-381000" eaLnBrk="0" hangingPunct="0">
              <a:spcBef>
                <a:spcPct val="50000"/>
              </a:spcBef>
            </a:pPr>
            <a:endParaRPr lang="en-GB" sz="48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38959" y="4412199"/>
            <a:ext cx="8038897" cy="54664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049142" y="1439735"/>
            <a:ext cx="16996005" cy="1901934"/>
          </a:xfrm>
          <a:prstGeom prst="rect">
            <a:avLst/>
          </a:prstGeom>
          <a:effectLst>
            <a:outerShdw blurRad="50800" dist="50800" dir="5400000" sx="74000" sy="74000" algn="ctr" rotWithShape="0">
              <a:srgbClr val="000000">
                <a:alpha val="43137"/>
              </a:srgbClr>
            </a:outerShdw>
          </a:effectLst>
        </p:spPr>
      </p:pic>
      <p:sp>
        <p:nvSpPr>
          <p:cNvPr id="15" name="Rectangle 52"/>
          <p:cNvSpPr>
            <a:spLocks noChangeArrowheads="1"/>
          </p:cNvSpPr>
          <p:nvPr/>
        </p:nvSpPr>
        <p:spPr bwMode="auto">
          <a:xfrm>
            <a:off x="32101236" y="21625663"/>
            <a:ext cx="8314342" cy="9621382"/>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lnSpc>
                <a:spcPct val="110000"/>
              </a:lnSpc>
              <a:spcBef>
                <a:spcPct val="50000"/>
              </a:spcBef>
            </a:pPr>
            <a:r>
              <a:rPr lang="en-US" sz="3600" b="1" dirty="0"/>
              <a:t>References and Acknowledgements</a:t>
            </a:r>
            <a:endParaRPr lang="en-AU" sz="3600" dirty="0"/>
          </a:p>
          <a:p>
            <a:pPr eaLnBrk="0" hangingPunct="0">
              <a:lnSpc>
                <a:spcPct val="120000"/>
              </a:lnSpc>
              <a:spcBef>
                <a:spcPct val="50000"/>
              </a:spcBef>
            </a:pPr>
            <a:r>
              <a:rPr lang="en-US" sz="2600" dirty="0" err="1"/>
              <a:t>Anadolu</a:t>
            </a:r>
            <a:r>
              <a:rPr lang="en-US" sz="2600" dirty="0"/>
              <a:t> Agency Getty Images. (2015, July 10). </a:t>
            </a:r>
            <a:r>
              <a:rPr lang="en-US" sz="2600" i="1" dirty="0"/>
              <a:t>Airbus E-Fan</a:t>
            </a:r>
            <a:r>
              <a:rPr lang="en-US" sz="2600" dirty="0"/>
              <a:t> [Photograph found in Travel, Le Bourget, Paris, France]. Retrieved March 30, 2016, from http://fortune.com/2015/07/10/airbus-electric-plane/ (Originally photographed 2015, June 17) </a:t>
            </a:r>
          </a:p>
          <a:p>
            <a:pPr eaLnBrk="0" hangingPunct="0">
              <a:lnSpc>
                <a:spcPct val="120000"/>
              </a:lnSpc>
              <a:spcBef>
                <a:spcPct val="50000"/>
              </a:spcBef>
            </a:pPr>
            <a:r>
              <a:rPr lang="en-US" sz="2600" dirty="0" err="1"/>
              <a:t>Goyer</a:t>
            </a:r>
            <a:r>
              <a:rPr lang="en-US" sz="2600" dirty="0"/>
              <a:t>, N. (2012, August 22). </a:t>
            </a:r>
            <a:r>
              <a:rPr lang="en-US" sz="2600" i="1" dirty="0"/>
              <a:t>Electric Cessna</a:t>
            </a:r>
            <a:r>
              <a:rPr lang="en-US" sz="2600" dirty="0"/>
              <a:t> [Photograph found in The "Electric Cessna" What is Happening?, Beyond Electric, Colorado]. Retrieved March 30, 2016, from A. (2015, July 10). Airbus E-Fan [Photograph found in Travel, Le Bourget, Paris, France]. Retrieved March 30, 2016, from http://fortune.com/2015/07/10/airbus-electric-plane/ (Originally photographed 2015, June 17) (Originally photographed 2011, July 22)</a:t>
            </a:r>
          </a:p>
          <a:p>
            <a:pPr eaLnBrk="0" hangingPunct="0">
              <a:lnSpc>
                <a:spcPct val="120000"/>
              </a:lnSpc>
              <a:spcBef>
                <a:spcPct val="50000"/>
              </a:spcBef>
            </a:pPr>
            <a:endParaRPr lang="en-AU" sz="4000" dirty="0"/>
          </a:p>
        </p:txBody>
      </p:sp>
      <p:sp>
        <p:nvSpPr>
          <p:cNvPr id="14" name="Rectangle 53"/>
          <p:cNvSpPr>
            <a:spLocks noChangeArrowheads="1"/>
          </p:cNvSpPr>
          <p:nvPr/>
        </p:nvSpPr>
        <p:spPr bwMode="auto">
          <a:xfrm>
            <a:off x="3572857" y="21627547"/>
            <a:ext cx="8729114" cy="9619498"/>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spcBef>
                <a:spcPct val="50000"/>
              </a:spcBef>
            </a:pPr>
            <a:r>
              <a:rPr lang="en-GB" sz="4000" b="1" dirty="0"/>
              <a:t>Findings:</a:t>
            </a:r>
          </a:p>
          <a:p>
            <a:pPr eaLnBrk="0" hangingPunct="0">
              <a:spcBef>
                <a:spcPct val="50000"/>
              </a:spcBef>
            </a:pPr>
            <a:r>
              <a:rPr lang="en-GB" sz="4000" b="1" dirty="0"/>
              <a:t>Powerplant Technology and</a:t>
            </a:r>
          </a:p>
          <a:p>
            <a:pPr eaLnBrk="0" hangingPunct="0">
              <a:spcBef>
                <a:spcPct val="50000"/>
              </a:spcBef>
            </a:pPr>
            <a:r>
              <a:rPr lang="en-GB" sz="4000" b="1" dirty="0"/>
              <a:t>Propulsion Sources</a:t>
            </a:r>
          </a:p>
          <a:p>
            <a:pPr marL="571500" indent="-571500" eaLnBrk="0" hangingPunct="0">
              <a:spcBef>
                <a:spcPct val="50000"/>
              </a:spcBef>
              <a:buFont typeface="Arial" panose="020B0604020202020204" pitchFamily="34" charset="0"/>
              <a:buChar char="•"/>
            </a:pPr>
            <a:r>
              <a:rPr lang="en-GB" sz="3600" dirty="0"/>
              <a:t>Lithium-Ion vs. Lithium-Polymer batteries</a:t>
            </a:r>
          </a:p>
          <a:p>
            <a:pPr marL="1028700" lvl="1" indent="-571500" eaLnBrk="0" hangingPunct="0">
              <a:spcBef>
                <a:spcPct val="50000"/>
              </a:spcBef>
              <a:buFont typeface="Arial" panose="020B0604020202020204" pitchFamily="34" charset="0"/>
              <a:buChar char="•"/>
            </a:pPr>
            <a:r>
              <a:rPr lang="en-GB" sz="3600" dirty="0"/>
              <a:t>Longevity and recharging cycles</a:t>
            </a:r>
          </a:p>
          <a:p>
            <a:pPr marL="571500" indent="-571500" eaLnBrk="0" hangingPunct="0">
              <a:spcBef>
                <a:spcPct val="50000"/>
              </a:spcBef>
              <a:buFont typeface="Arial" panose="020B0604020202020204" pitchFamily="34" charset="0"/>
              <a:buChar char="•"/>
            </a:pPr>
            <a:r>
              <a:rPr lang="en-GB" sz="3600" dirty="0"/>
              <a:t>Reduced weight of electric motors</a:t>
            </a:r>
          </a:p>
          <a:p>
            <a:pPr marL="1028700" lvl="1" indent="-571500" eaLnBrk="0" hangingPunct="0">
              <a:spcBef>
                <a:spcPct val="50000"/>
              </a:spcBef>
              <a:buFont typeface="Arial" panose="020B0604020202020204" pitchFamily="34" charset="0"/>
              <a:buChar char="•"/>
            </a:pPr>
            <a:r>
              <a:rPr lang="en-GB" sz="3600" dirty="0"/>
              <a:t>Less than 100 lbs</a:t>
            </a:r>
          </a:p>
          <a:p>
            <a:pPr marL="1028700" lvl="1" indent="-571500" eaLnBrk="0" hangingPunct="0">
              <a:spcBef>
                <a:spcPct val="50000"/>
              </a:spcBef>
              <a:buFont typeface="Arial" panose="020B0604020202020204" pitchFamily="34" charset="0"/>
              <a:buChar char="•"/>
            </a:pPr>
            <a:r>
              <a:rPr lang="en-GB" sz="3600" dirty="0"/>
              <a:t>Lycoming engine plus gas will weigh 600+ lbs</a:t>
            </a:r>
          </a:p>
          <a:p>
            <a:pPr marL="571500" indent="-571500" eaLnBrk="0" hangingPunct="0">
              <a:spcBef>
                <a:spcPct val="50000"/>
              </a:spcBef>
              <a:buFont typeface="Arial" panose="020B0604020202020204" pitchFamily="34" charset="0"/>
              <a:buChar char="•"/>
            </a:pPr>
            <a:r>
              <a:rPr lang="en-GB" sz="3600" dirty="0"/>
              <a:t>Weight savings: electric vs. gasoline</a:t>
            </a:r>
          </a:p>
          <a:p>
            <a:pPr marL="571500" indent="-571500" eaLnBrk="0" hangingPunct="0">
              <a:spcBef>
                <a:spcPct val="50000"/>
              </a:spcBef>
              <a:buFont typeface="Arial" panose="020B0604020202020204" pitchFamily="34" charset="0"/>
              <a:buChar char="•"/>
            </a:pPr>
            <a:endParaRPr lang="en-GB" sz="3600" dirty="0"/>
          </a:p>
          <a:p>
            <a:pPr marL="571500" indent="-571500" eaLnBrk="0" hangingPunct="0">
              <a:spcBef>
                <a:spcPct val="50000"/>
              </a:spcBef>
              <a:buFont typeface="Arial" panose="020B0604020202020204" pitchFamily="34" charset="0"/>
              <a:buChar char="•"/>
            </a:pPr>
            <a:endParaRPr lang="en-GB" sz="3600" dirty="0"/>
          </a:p>
        </p:txBody>
      </p:sp>
      <p:sp>
        <p:nvSpPr>
          <p:cNvPr id="17" name="Rectangle 53"/>
          <p:cNvSpPr>
            <a:spLocks noChangeArrowheads="1"/>
          </p:cNvSpPr>
          <p:nvPr/>
        </p:nvSpPr>
        <p:spPr bwMode="auto">
          <a:xfrm>
            <a:off x="13243138" y="21625663"/>
            <a:ext cx="8729114" cy="9621382"/>
          </a:xfrm>
          <a:prstGeom prst="rect">
            <a:avLst/>
          </a:prstGeom>
          <a:solidFill>
            <a:schemeClr val="bg2"/>
          </a:solidFill>
          <a:ln w="38100">
            <a:solidFill>
              <a:schemeClr val="tx1"/>
            </a:solidFill>
            <a:miter lim="800000"/>
          </a:ln>
          <a:effectLst>
            <a:outerShdw dist="125724" dir="2700000" algn="ctr" rotWithShape="0">
              <a:schemeClr val="tx1"/>
            </a:outerShdw>
          </a:effectLst>
        </p:spPr>
        <p:txBody>
          <a:bodyPr lIns="360000" tIns="360000" rIns="360000" bIns="360000"/>
          <a:lstStyle>
            <a:defPPr>
              <a:defRPr kern="1200" smtId="4294967295"/>
            </a:defPPr>
          </a:lstStyle>
          <a:p>
            <a:pPr eaLnBrk="0" hangingPunct="0">
              <a:spcBef>
                <a:spcPct val="50000"/>
              </a:spcBef>
            </a:pPr>
            <a:r>
              <a:rPr lang="en-GB" sz="4000" b="1" dirty="0"/>
              <a:t>Findings:</a:t>
            </a:r>
          </a:p>
          <a:p>
            <a:pPr eaLnBrk="0" hangingPunct="0">
              <a:spcBef>
                <a:spcPct val="50000"/>
              </a:spcBef>
            </a:pPr>
            <a:r>
              <a:rPr lang="en-GB" sz="4000" b="1" dirty="0"/>
              <a:t>What the Future Holds</a:t>
            </a:r>
          </a:p>
          <a:p>
            <a:pPr marL="571500" indent="-571500" eaLnBrk="0" hangingPunct="0">
              <a:spcBef>
                <a:spcPct val="50000"/>
              </a:spcBef>
              <a:buFont typeface="Arial" panose="020B0604020202020204" pitchFamily="34" charset="0"/>
              <a:buChar char="•"/>
            </a:pPr>
            <a:r>
              <a:rPr lang="en-GB" sz="4000" dirty="0"/>
              <a:t>Environmentally-friendly training aircraft, leaded fuel obsolete</a:t>
            </a:r>
          </a:p>
          <a:p>
            <a:pPr marL="571500" indent="-571500" eaLnBrk="0" hangingPunct="0">
              <a:spcBef>
                <a:spcPct val="50000"/>
              </a:spcBef>
              <a:buFont typeface="Arial" panose="020B0604020202020204" pitchFamily="34" charset="0"/>
              <a:buChar char="•"/>
            </a:pPr>
            <a:r>
              <a:rPr lang="en-GB" sz="4000" dirty="0"/>
              <a:t>Drastic noise reduction thanks to electric batteries replacing reciprocating engines</a:t>
            </a:r>
          </a:p>
          <a:p>
            <a:pPr marL="571500" indent="-571500" eaLnBrk="0" hangingPunct="0">
              <a:spcBef>
                <a:spcPct val="50000"/>
              </a:spcBef>
              <a:buFont typeface="Arial" panose="020B0604020202020204" pitchFamily="34" charset="0"/>
              <a:buChar char="•"/>
            </a:pPr>
            <a:r>
              <a:rPr lang="en-GB" sz="4000" dirty="0"/>
              <a:t>Significantly cheaper purchase costs</a:t>
            </a:r>
          </a:p>
          <a:p>
            <a:pPr marL="571500" indent="-571500" eaLnBrk="0" hangingPunct="0">
              <a:spcBef>
                <a:spcPct val="50000"/>
              </a:spcBef>
              <a:buFont typeface="Arial" panose="020B0604020202020204" pitchFamily="34" charset="0"/>
              <a:buChar char="•"/>
            </a:pPr>
            <a:r>
              <a:rPr lang="en-GB" sz="4000" dirty="0"/>
              <a:t>Operational costs will become a fraction of reciprocating engine training aircraft</a:t>
            </a:r>
          </a:p>
          <a:p>
            <a:pPr marL="571500" indent="-571500" eaLnBrk="0" hangingPunct="0">
              <a:spcBef>
                <a:spcPct val="50000"/>
              </a:spcBef>
              <a:buFont typeface="Arial" panose="020B0604020202020204" pitchFamily="34" charset="0"/>
              <a:buChar char="•"/>
            </a:pPr>
            <a:endParaRPr lang="en-GB" sz="4000" dirty="0"/>
          </a:p>
        </p:txBody>
      </p:sp>
      <p:pic>
        <p:nvPicPr>
          <p:cNvPr id="1026" name="Picture 2" descr="https://fortunedotcom.files.wordpress.com/2015/07/gettyimages-477431648.jpg?quality=80&amp;w=840&amp;h=485&amp;crop=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55663" y="21719776"/>
            <a:ext cx="7762163" cy="4481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cdn.turner.com/cnnnext/dam/assets/140606185514-efan-front-horizontal-large-galler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58803" y="26563460"/>
            <a:ext cx="8383256" cy="472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78643"/>
      </p:ext>
    </p:extLst>
  </p:cSld>
  <p:clrMapOvr>
    <a:masterClrMapping/>
  </p:clrMapOvr>
  <mc:AlternateContent xmlns:mc="http://schemas.openxmlformats.org/markup-compatibility/2006" xmlns:p14="http://schemas.microsoft.com/office/powerpoint/2010/main">
    <mc:Choice Requires="p14">
      <p:transition p14:dur="10" advTm="3603"/>
    </mc:Choice>
    <mc:Fallback xmlns="">
      <p:transition advTm="3603"/>
    </mc:Fallback>
  </mc:AlternateContent>
  <p:timing>
    <p:tnLst>
      <p:par>
        <p:cTn id="1" dur="indefinite" restart="never" nodeType="tmRoot"/>
      </p:par>
    </p:tnLst>
  </p:timing>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ternate+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6x48-Template-V2b">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2043</TotalTime>
  <Words>482</Words>
  <Application>Microsoft Office PowerPoint</Application>
  <PresentationFormat>Custom</PresentationFormat>
  <Paragraphs>47</Paragraphs>
  <Slides>1</Slides>
  <Notes>1</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vt:i4>
      </vt:variant>
    </vt:vector>
  </HeadingPairs>
  <TitlesOfParts>
    <vt:vector size="13" baseType="lpstr">
      <vt:lpstr>Arial</vt:lpstr>
      <vt:lpstr>Calibri</vt:lpstr>
      <vt:lpstr>Impact</vt:lpstr>
      <vt:lpstr>Lucida Grande</vt:lpstr>
      <vt:lpstr>Times New Roman</vt:lpstr>
      <vt:lpstr>Trebuchet MS</vt:lpstr>
      <vt:lpstr>Basic</vt:lpstr>
      <vt:lpstr>Alternate Basic</vt:lpstr>
      <vt:lpstr>Basic+SocialMedia</vt:lpstr>
      <vt:lpstr>Alternate+SocialMedia</vt:lpstr>
      <vt:lpstr>36x48-Template-V2b</vt:lpstr>
      <vt:lpstr>Image</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Rohit Burani</dc:creator>
  <cp:lastModifiedBy>University Aviation</cp:lastModifiedBy>
  <cp:revision>172</cp:revision>
  <cp:lastPrinted>2015-12-09T00:02:41Z</cp:lastPrinted>
  <dcterms:created xsi:type="dcterms:W3CDTF">2011-09-20T15:44:26Z</dcterms:created>
  <dcterms:modified xsi:type="dcterms:W3CDTF">2016-12-01T20:51:27Z</dcterms:modified>
</cp:coreProperties>
</file>