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1" r:id="rId3"/>
    <p:sldMasterId id="2147483679" r:id="rId4"/>
  </p:sldMasterIdLst>
  <p:notesMasterIdLst>
    <p:notesMasterId r:id="rId6"/>
  </p:notesMasterIdLst>
  <p:sldIdLst>
    <p:sldId id="300" r:id="rId5"/>
  </p:sldIdLst>
  <p:sldSz cx="43891200" cy="32918400"/>
  <p:notesSz cx="7010400" cy="92964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p15:clr>
            <a:srgbClr val="A4A3A4"/>
          </p15:clr>
        </p15:guide>
        <p15:guide id="2" pos="287">
          <p15:clr>
            <a:srgbClr val="A4A3A4"/>
          </p15:clr>
        </p15:guide>
        <p15:guide id="3" orient="horz" pos="4862">
          <p15:clr>
            <a:srgbClr val="A4A3A4"/>
          </p15:clr>
        </p15:guide>
        <p15:guide id="4" pos="13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024"/>
    <a:srgbClr val="A3792C"/>
    <a:srgbClr val="B1810B"/>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1" autoAdjust="0"/>
  </p:normalViewPr>
  <p:slideViewPr>
    <p:cSldViewPr snapToGrid="0" snapToObjects="1">
      <p:cViewPr>
        <p:scale>
          <a:sx n="25" d="100"/>
          <a:sy n="25" d="100"/>
        </p:scale>
        <p:origin x="-1282" y="-2462"/>
      </p:cViewPr>
      <p:guideLst>
        <p:guide orient="horz" pos="1013"/>
        <p:guide pos="287"/>
        <p:guide orient="horz" pos="4862"/>
        <p:guide pos="137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AE9AF-5B02-A343-87BA-BF97CE0E58AE}" type="datetimeFigureOut">
              <a:rPr lang="en-US" smtClean="0"/>
              <a:t>5/12/2016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2194560" rtl="0" eaLnBrk="1" latinLnBrk="0" hangingPunct="1">
      <a:defRPr sz="5800" kern="1200">
        <a:solidFill>
          <a:schemeClr val="tx1"/>
        </a:solidFill>
        <a:latin typeface="+mn-lt"/>
        <a:ea typeface="+mn-ea"/>
        <a:cs typeface="+mn-cs"/>
      </a:defRPr>
    </a:lvl1pPr>
    <a:lvl2pPr marL="2194560" algn="l" defTabSz="2194560" rtl="0" eaLnBrk="1" latinLnBrk="0" hangingPunct="1">
      <a:defRPr sz="5800" kern="1200">
        <a:solidFill>
          <a:schemeClr val="tx1"/>
        </a:solidFill>
        <a:latin typeface="+mn-lt"/>
        <a:ea typeface="+mn-ea"/>
        <a:cs typeface="+mn-cs"/>
      </a:defRPr>
    </a:lvl2pPr>
    <a:lvl3pPr marL="4389120" algn="l" defTabSz="2194560" rtl="0" eaLnBrk="1" latinLnBrk="0" hangingPunct="1">
      <a:defRPr sz="5800" kern="1200">
        <a:solidFill>
          <a:schemeClr val="tx1"/>
        </a:solidFill>
        <a:latin typeface="+mn-lt"/>
        <a:ea typeface="+mn-ea"/>
        <a:cs typeface="+mn-cs"/>
      </a:defRPr>
    </a:lvl3pPr>
    <a:lvl4pPr marL="6583680" algn="l" defTabSz="2194560" rtl="0" eaLnBrk="1" latinLnBrk="0" hangingPunct="1">
      <a:defRPr sz="5800" kern="1200">
        <a:solidFill>
          <a:schemeClr val="tx1"/>
        </a:solidFill>
        <a:latin typeface="+mn-lt"/>
        <a:ea typeface="+mn-ea"/>
        <a:cs typeface="+mn-cs"/>
      </a:defRPr>
    </a:lvl4pPr>
    <a:lvl5pPr marL="8778240" algn="l" defTabSz="2194560" rtl="0" eaLnBrk="1" latinLnBrk="0" hangingPunct="1">
      <a:defRPr sz="5800" kern="1200">
        <a:solidFill>
          <a:schemeClr val="tx1"/>
        </a:solidFill>
        <a:latin typeface="+mn-lt"/>
        <a:ea typeface="+mn-ea"/>
        <a:cs typeface="+mn-cs"/>
      </a:defRPr>
    </a:lvl5pPr>
    <a:lvl6pPr marL="10972800" algn="l" defTabSz="2194560" rtl="0" eaLnBrk="1" latinLnBrk="0" hangingPunct="1">
      <a:defRPr sz="5800" kern="1200">
        <a:solidFill>
          <a:schemeClr val="tx1"/>
        </a:solidFill>
        <a:latin typeface="+mn-lt"/>
        <a:ea typeface="+mn-ea"/>
        <a:cs typeface="+mn-cs"/>
      </a:defRPr>
    </a:lvl6pPr>
    <a:lvl7pPr marL="13167360" algn="l" defTabSz="2194560" rtl="0" eaLnBrk="1" latinLnBrk="0" hangingPunct="1">
      <a:defRPr sz="5800" kern="1200">
        <a:solidFill>
          <a:schemeClr val="tx1"/>
        </a:solidFill>
        <a:latin typeface="+mn-lt"/>
        <a:ea typeface="+mn-ea"/>
        <a:cs typeface="+mn-cs"/>
      </a:defRPr>
    </a:lvl7pPr>
    <a:lvl8pPr marL="15361920" algn="l" defTabSz="2194560" rtl="0" eaLnBrk="1" latinLnBrk="0" hangingPunct="1">
      <a:defRPr sz="5800" kern="1200">
        <a:solidFill>
          <a:schemeClr val="tx1"/>
        </a:solidFill>
        <a:latin typeface="+mn-lt"/>
        <a:ea typeface="+mn-ea"/>
        <a:cs typeface="+mn-cs"/>
      </a:defRPr>
    </a:lvl8pPr>
    <a:lvl9pPr marL="17556480" algn="l" defTabSz="219456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3650888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4481" y="29159777"/>
            <a:ext cx="6569064" cy="2043355"/>
          </a:xfrm>
          <a:prstGeom prst="rect">
            <a:avLst/>
          </a:prstGeom>
        </p:spPr>
      </p:pic>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3">
            <a:extLst>
              <a:ext uri="{BEBA8EAE-BF5A-486C-A8C5-ECC9F3942E4B}">
                <a14:imgProps xmlns:a14="http://schemas.microsoft.com/office/drawing/2010/main">
                  <a14:imgLayer r:embed="rId4">
                    <a14:imgEffect>
                      <a14:brightnessContrast bright="2000" contrast="35000"/>
                    </a14:imgEffect>
                  </a14:imgLayer>
                </a14:imgProps>
              </a:ext>
              <a:ext uri="{28A0092B-C50C-407E-A947-70E740481C1C}">
                <a14:useLocalDpi xmlns:a14="http://schemas.microsoft.com/office/drawing/2010/main" val="0"/>
              </a:ext>
            </a:extLst>
          </a:blip>
          <a:srcRect l="11029" t="3371" r="30736" b="30681"/>
          <a:stretch/>
        </p:blipFill>
        <p:spPr>
          <a:xfrm>
            <a:off x="27553188" y="19042104"/>
            <a:ext cx="16338014" cy="13876301"/>
          </a:xfrm>
          <a:prstGeom prst="rect">
            <a:avLst/>
          </a:prstGeom>
        </p:spPr>
      </p:pic>
      <p:sp>
        <p:nvSpPr>
          <p:cNvPr id="15" name="Title 14"/>
          <p:cNvSpPr>
            <a:spLocks noGrp="1"/>
          </p:cNvSpPr>
          <p:nvPr>
            <p:ph type="title" hasCustomPrompt="1"/>
          </p:nvPr>
        </p:nvSpPr>
        <p:spPr>
          <a:xfrm>
            <a:off x="6583697" y="5177049"/>
            <a:ext cx="36072341" cy="3594154"/>
          </a:xfrm>
          <a:prstGeom prst="rect">
            <a:avLst/>
          </a:prstGeom>
        </p:spPr>
        <p:txBody>
          <a:bodyPr lIns="438912" tIns="219456" rIns="438912" bIns="219456" anchor="t">
            <a:noAutofit/>
          </a:bodyPr>
          <a:lstStyle>
            <a:lvl1pPr>
              <a:lnSpc>
                <a:spcPct val="90000"/>
              </a:lnSpc>
              <a:defRPr sz="25000" cap="none" baseline="0">
                <a:ln>
                  <a:noFill/>
                </a:ln>
                <a:solidFill>
                  <a:schemeClr val="tx1"/>
                </a:solidFill>
              </a:defRPr>
            </a:lvl1pPr>
          </a:lstStyle>
          <a:p>
            <a:r>
              <a:rPr lang="en-US" dirty="0"/>
              <a:t>Click to edit Master Title</a:t>
            </a:r>
          </a:p>
        </p:txBody>
      </p:sp>
      <p:sp>
        <p:nvSpPr>
          <p:cNvPr id="3" name="Subtitle 2"/>
          <p:cNvSpPr>
            <a:spLocks noGrp="1"/>
          </p:cNvSpPr>
          <p:nvPr>
            <p:ph type="subTitle" idx="1" hasCustomPrompt="1"/>
          </p:nvPr>
        </p:nvSpPr>
        <p:spPr>
          <a:xfrm>
            <a:off x="6583687" y="8576856"/>
            <a:ext cx="36072350" cy="7011965"/>
          </a:xfrm>
        </p:spPr>
        <p:txBody>
          <a:bodyPr anchor="t">
            <a:noAutofit/>
          </a:bodyPr>
          <a:lstStyle>
            <a:lvl1pPr marL="0" indent="0" algn="l">
              <a:lnSpc>
                <a:spcPct val="90000"/>
              </a:lnSpc>
              <a:spcBef>
                <a:spcPts val="0"/>
              </a:spcBef>
              <a:buNone/>
              <a:defRPr sz="25000" cap="none" baseline="0">
                <a:ln>
                  <a:noFill/>
                </a:ln>
                <a:solidFill>
                  <a:srgbClr val="B1810B"/>
                </a:solidFill>
                <a:latin typeface="Impact"/>
                <a:cs typeface="Impac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a:t>Second Line</a:t>
            </a:r>
            <a:br>
              <a:rPr lang="en-US" dirty="0"/>
            </a:br>
            <a:r>
              <a:rPr lang="en-US" dirty="0"/>
              <a:t>Third Line</a:t>
            </a:r>
          </a:p>
        </p:txBody>
      </p:sp>
      <p:sp>
        <p:nvSpPr>
          <p:cNvPr id="20" name="Text Placeholder 19"/>
          <p:cNvSpPr>
            <a:spLocks noGrp="1"/>
          </p:cNvSpPr>
          <p:nvPr>
            <p:ph type="body" sz="quarter" idx="14" hasCustomPrompt="1"/>
          </p:nvPr>
        </p:nvSpPr>
        <p:spPr>
          <a:xfrm>
            <a:off x="6583683" y="17403499"/>
            <a:ext cx="36069710" cy="1496352"/>
          </a:xfrm>
        </p:spPr>
        <p:txBody>
          <a:bodyPr>
            <a:noAutofit/>
          </a:bodyPr>
          <a:lstStyle>
            <a:lvl1pPr>
              <a:defRPr sz="8600" b="1">
                <a:solidFill>
                  <a:schemeClr val="bg1">
                    <a:lumMod val="50000"/>
                  </a:schemeClr>
                </a:solidFill>
              </a:defRPr>
            </a:lvl1pPr>
          </a:lstStyle>
          <a:p>
            <a:pPr lvl="0"/>
            <a:r>
              <a:rPr lang="en-US" dirty="0"/>
              <a:t>Presenter Name</a:t>
            </a:r>
          </a:p>
        </p:txBody>
      </p:sp>
      <p:sp>
        <p:nvSpPr>
          <p:cNvPr id="22" name="Text Placeholder 21"/>
          <p:cNvSpPr>
            <a:spLocks noGrp="1"/>
          </p:cNvSpPr>
          <p:nvPr>
            <p:ph type="body" sz="quarter" idx="15" hasCustomPrompt="1"/>
          </p:nvPr>
        </p:nvSpPr>
        <p:spPr>
          <a:xfrm>
            <a:off x="6583680" y="18741365"/>
            <a:ext cx="36069715" cy="1388429"/>
          </a:xfrm>
        </p:spPr>
        <p:txBody>
          <a:bodyPr anchor="t">
            <a:noAutofit/>
          </a:bodyPr>
          <a:lstStyle>
            <a:lvl1pPr>
              <a:lnSpc>
                <a:spcPct val="90000"/>
              </a:lnSpc>
              <a:defRPr sz="6200">
                <a:solidFill>
                  <a:schemeClr val="bg1">
                    <a:lumMod val="50000"/>
                  </a:schemeClr>
                </a:solidFill>
              </a:defRPr>
            </a:lvl1pPr>
          </a:lstStyle>
          <a:p>
            <a:pPr lvl="0"/>
            <a:r>
              <a:rPr lang="en-US" dirty="0"/>
              <a:t>Presenter title</a:t>
            </a:r>
          </a:p>
        </p:txBody>
      </p:sp>
      <p:sp>
        <p:nvSpPr>
          <p:cNvPr id="13" name="Text Placeholder 19"/>
          <p:cNvSpPr>
            <a:spLocks noGrp="1"/>
          </p:cNvSpPr>
          <p:nvPr>
            <p:ph type="body" sz="quarter" idx="16" hasCustomPrompt="1"/>
          </p:nvPr>
        </p:nvSpPr>
        <p:spPr>
          <a:xfrm>
            <a:off x="6583678" y="22020629"/>
            <a:ext cx="36069710" cy="1496352"/>
          </a:xfrm>
        </p:spPr>
        <p:txBody>
          <a:bodyPr>
            <a:noAutofit/>
          </a:bodyPr>
          <a:lstStyle>
            <a:lvl1pPr>
              <a:defRPr sz="8600" b="1" baseline="0">
                <a:solidFill>
                  <a:schemeClr val="bg1">
                    <a:lumMod val="50000"/>
                  </a:schemeClr>
                </a:solidFill>
              </a:defRPr>
            </a:lvl1pPr>
          </a:lstStyle>
          <a:p>
            <a:pPr lvl="0"/>
            <a:r>
              <a:rPr lang="en-US" dirty="0"/>
              <a:t>Event Name, if applicable</a:t>
            </a:r>
          </a:p>
        </p:txBody>
      </p:sp>
      <p:sp>
        <p:nvSpPr>
          <p:cNvPr id="16" name="Text Placeholder 21"/>
          <p:cNvSpPr>
            <a:spLocks noGrp="1"/>
          </p:cNvSpPr>
          <p:nvPr>
            <p:ph type="body" sz="quarter" idx="17" hasCustomPrompt="1"/>
          </p:nvPr>
        </p:nvSpPr>
        <p:spPr>
          <a:xfrm>
            <a:off x="6583675" y="23358497"/>
            <a:ext cx="36069715" cy="1358597"/>
          </a:xfrm>
        </p:spPr>
        <p:txBody>
          <a:bodyPr anchor="t">
            <a:noAutofit/>
          </a:bodyPr>
          <a:lstStyle>
            <a:lvl1pPr>
              <a:lnSpc>
                <a:spcPct val="90000"/>
              </a:lnSpc>
              <a:defRPr sz="6200" b="1" i="0" baseline="0">
                <a:solidFill>
                  <a:srgbClr val="B1810B"/>
                </a:solidFill>
              </a:defRPr>
            </a:lvl1pPr>
          </a:lstStyle>
          <a:p>
            <a:pPr lvl="0"/>
            <a:r>
              <a:rPr lang="en-US" dirty="0"/>
              <a:t>Month day, year</a:t>
            </a:r>
          </a:p>
        </p:txBody>
      </p:sp>
    </p:spTree>
    <p:extLst>
      <p:ext uri="{BB962C8B-B14F-4D97-AF65-F5344CB8AC3E}">
        <p14:creationId xmlns:p14="http://schemas.microsoft.com/office/powerpoint/2010/main" val="33300451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 Text Only">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30376925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Tex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22872987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25484160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367370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077348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34299173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21128284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25985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SocialMedia">
    <p:spTree>
      <p:nvGrpSpPr>
        <p:cNvPr id="1" name=""/>
        <p:cNvGrpSpPr/>
        <p:nvPr/>
      </p:nvGrpSpPr>
      <p:grpSpPr>
        <a:xfrm>
          <a:off x="0" y="0"/>
          <a:ext cx="0" cy="0"/>
          <a:chOff x="0" y="0"/>
          <a:chExt cx="0" cy="0"/>
        </a:xfrm>
      </p:grpSpPr>
      <p:sp>
        <p:nvSpPr>
          <p:cNvPr id="6" name="Rectangle 5"/>
          <p:cNvSpPr/>
          <p:nvPr userDrawn="1"/>
        </p:nvSpPr>
        <p:spPr>
          <a:xfrm>
            <a:off x="0" y="-2"/>
            <a:ext cx="43891200" cy="6392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Tree>
    <p:extLst>
      <p:ext uri="{BB962C8B-B14F-4D97-AF65-F5344CB8AC3E}">
        <p14:creationId xmlns:p14="http://schemas.microsoft.com/office/powerpoint/2010/main" val="41552975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 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17965948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2">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val="0"/>
              </a:ext>
            </a:extLst>
          </a:blip>
          <a:srcRect l="11029" t="3371" r="30736" b="30681"/>
          <a:stretch/>
        </p:blipFill>
        <p:spPr>
          <a:xfrm>
            <a:off x="27553188" y="19042104"/>
            <a:ext cx="16338014" cy="13876301"/>
          </a:xfrm>
          <a:prstGeom prst="rect">
            <a:avLst/>
          </a:prstGeom>
        </p:spPr>
      </p:pic>
      <p:sp>
        <p:nvSpPr>
          <p:cNvPr id="15" name="Title 14"/>
          <p:cNvSpPr>
            <a:spLocks noGrp="1"/>
          </p:cNvSpPr>
          <p:nvPr>
            <p:ph type="title" hasCustomPrompt="1"/>
          </p:nvPr>
        </p:nvSpPr>
        <p:spPr>
          <a:xfrm>
            <a:off x="6541342" y="6172977"/>
            <a:ext cx="36072341" cy="3594154"/>
          </a:xfrm>
          <a:prstGeom prst="rect">
            <a:avLst/>
          </a:prstGeom>
        </p:spPr>
        <p:txBody>
          <a:bodyPr lIns="438912" tIns="219456" rIns="438912" bIns="219456" anchor="t">
            <a:noAutofit/>
          </a:bodyPr>
          <a:lstStyle>
            <a:lvl1pPr>
              <a:lnSpc>
                <a:spcPct val="90000"/>
              </a:lnSpc>
              <a:defRPr sz="25000" cap="none" baseline="0">
                <a:ln>
                  <a:noFill/>
                </a:ln>
                <a:solidFill>
                  <a:srgbClr val="B1810B"/>
                </a:solidFill>
              </a:defRPr>
            </a:lvl1pPr>
          </a:lstStyle>
          <a:p>
            <a:r>
              <a:rPr lang="en-US" dirty="0"/>
              <a:t>Section Title</a:t>
            </a:r>
          </a:p>
        </p:txBody>
      </p:sp>
      <p:sp>
        <p:nvSpPr>
          <p:cNvPr id="3" name="Subtitle 2"/>
          <p:cNvSpPr>
            <a:spLocks noGrp="1"/>
          </p:cNvSpPr>
          <p:nvPr>
            <p:ph type="subTitle" idx="1" hasCustomPrompt="1"/>
          </p:nvPr>
        </p:nvSpPr>
        <p:spPr>
          <a:xfrm>
            <a:off x="6541332" y="9572784"/>
            <a:ext cx="36072350" cy="7011965"/>
          </a:xfrm>
        </p:spPr>
        <p:txBody>
          <a:bodyPr anchor="t">
            <a:noAutofit/>
          </a:bodyPr>
          <a:lstStyle>
            <a:lvl1pPr marL="0" indent="0" algn="l">
              <a:lnSpc>
                <a:spcPct val="90000"/>
              </a:lnSpc>
              <a:spcBef>
                <a:spcPts val="0"/>
              </a:spcBef>
              <a:buNone/>
              <a:defRPr sz="15400" cap="none" baseline="0">
                <a:ln>
                  <a:noFill/>
                </a:ln>
                <a:solidFill>
                  <a:schemeClr val="tx1"/>
                </a:solidFill>
                <a:latin typeface="Impact"/>
                <a:cs typeface="Impac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a:t>Second Line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4481" y="29159777"/>
            <a:ext cx="6569064" cy="2043355"/>
          </a:xfrm>
          <a:prstGeom prst="rect">
            <a:avLst/>
          </a:prstGeom>
        </p:spPr>
      </p:pic>
    </p:spTree>
    <p:extLst>
      <p:ext uri="{BB962C8B-B14F-4D97-AF65-F5344CB8AC3E}">
        <p14:creationId xmlns:p14="http://schemas.microsoft.com/office/powerpoint/2010/main" val="42383729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457924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88433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31170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blank)">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14671700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2887793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083535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1923700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 Nodes">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8" name="Picture 7" descr="illustration - no words-04.png"/>
          <p:cNvPicPr>
            <a:picLocks noChangeAspect="1"/>
          </p:cNvPicPr>
          <p:nvPr userDrawn="1"/>
        </p:nvPicPr>
        <p:blipFill rotWithShape="1">
          <a:blip r:embed="rId2" cstate="print">
            <a:alphaModFix amt="22000"/>
            <a:extLst>
              <a:ext uri="{28A0092B-C50C-407E-A947-70E740481C1C}">
                <a14:useLocalDpi xmlns:a14="http://schemas.microsoft.com/office/drawing/2010/main" val="0"/>
              </a:ext>
            </a:extLst>
          </a:blip>
          <a:srcRect t="30531" r="29138"/>
          <a:stretch/>
        </p:blipFill>
        <p:spPr>
          <a:xfrm>
            <a:off x="22573673" y="3"/>
            <a:ext cx="21317525" cy="16683451"/>
          </a:xfrm>
          <a:prstGeom prst="rect">
            <a:avLst/>
          </a:prstGeom>
        </p:spPr>
      </p:pic>
      <p:sp>
        <p:nvSpPr>
          <p:cNvPr id="9" name="Text Placeholder 6"/>
          <p:cNvSpPr>
            <a:spLocks noGrp="1"/>
          </p:cNvSpPr>
          <p:nvPr>
            <p:ph type="body" idx="12"/>
          </p:nvPr>
        </p:nvSpPr>
        <p:spPr>
          <a:xfrm>
            <a:off x="1762227" y="7719067"/>
            <a:ext cx="39964891" cy="214045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6"/>
          <p:cNvSpPr>
            <a:spLocks noGrp="1"/>
          </p:cNvSpPr>
          <p:nvPr>
            <p:ph type="body" sz="quarter" idx="13" hasCustomPrompt="1"/>
          </p:nvPr>
        </p:nvSpPr>
        <p:spPr>
          <a:xfrm>
            <a:off x="1760225" y="902712"/>
            <a:ext cx="39966898" cy="3322320"/>
          </a:xfrm>
        </p:spPr>
        <p:txBody>
          <a:bodyPr>
            <a:noAutofit/>
          </a:bodyPr>
          <a:lstStyle>
            <a:lvl1pPr>
              <a:defRPr sz="21100" cap="none" baseline="0">
                <a:ln>
                  <a:noFill/>
                </a:ln>
                <a:solidFill>
                  <a:schemeClr val="tx1"/>
                </a:solidFill>
                <a:latin typeface="+mn-lt"/>
              </a:defRPr>
            </a:lvl1pPr>
          </a:lstStyle>
          <a:p>
            <a:pPr lvl="0"/>
            <a:r>
              <a:rPr lang="en-US" dirty="0"/>
              <a:t>Slide Title</a:t>
            </a:r>
          </a:p>
        </p:txBody>
      </p:sp>
      <p:sp>
        <p:nvSpPr>
          <p:cNvPr id="12" name="Text Placeholder 18"/>
          <p:cNvSpPr>
            <a:spLocks noGrp="1"/>
          </p:cNvSpPr>
          <p:nvPr>
            <p:ph type="body" sz="quarter" idx="14" hasCustomPrompt="1"/>
          </p:nvPr>
        </p:nvSpPr>
        <p:spPr>
          <a:xfrm>
            <a:off x="1760225" y="4221480"/>
            <a:ext cx="39966898" cy="2103120"/>
          </a:xfrm>
        </p:spPr>
        <p:txBody>
          <a:bodyPr>
            <a:normAutofit/>
          </a:bodyPr>
          <a:lstStyle>
            <a:lvl1pPr>
              <a:defRPr sz="8600" b="1" i="0" cap="none" baseline="0">
                <a:ln>
                  <a:noFill/>
                </a:ln>
                <a:solidFill>
                  <a:schemeClr val="tx1">
                    <a:lumMod val="75000"/>
                    <a:lumOff val="25000"/>
                  </a:schemeClr>
                </a:solidFill>
                <a:latin typeface="+mn-lt"/>
              </a:defRPr>
            </a:lvl1pPr>
          </a:lstStyle>
          <a:p>
            <a:pPr lvl="0"/>
            <a:r>
              <a:rPr lang="en-US" dirty="0"/>
              <a:t>Subtitle</a:t>
            </a:r>
          </a:p>
        </p:txBody>
      </p:sp>
    </p:spTree>
    <p:extLst>
      <p:ext uri="{BB962C8B-B14F-4D97-AF65-F5344CB8AC3E}">
        <p14:creationId xmlns:p14="http://schemas.microsoft.com/office/powerpoint/2010/main" val="56216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2"/>
            <a:ext cx="43891200" cy="6392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2">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val="0"/>
              </a:ext>
            </a:extLst>
          </a:blip>
          <a:srcRect l="11029" t="3371" r="30736" b="30681"/>
          <a:stretch/>
        </p:blipFill>
        <p:spPr>
          <a:xfrm>
            <a:off x="27553188" y="19042104"/>
            <a:ext cx="16338014" cy="13876301"/>
          </a:xfrm>
          <a:prstGeom prst="rect">
            <a:avLst/>
          </a:prstGeom>
        </p:spPr>
      </p:pic>
      <p:sp>
        <p:nvSpPr>
          <p:cNvPr id="20" name="Text Placeholder 19"/>
          <p:cNvSpPr>
            <a:spLocks noGrp="1"/>
          </p:cNvSpPr>
          <p:nvPr>
            <p:ph type="body" sz="quarter" idx="14" hasCustomPrompt="1"/>
          </p:nvPr>
        </p:nvSpPr>
        <p:spPr>
          <a:xfrm>
            <a:off x="6541332" y="7544902"/>
            <a:ext cx="36069710" cy="2323829"/>
          </a:xfrm>
        </p:spPr>
        <p:txBody>
          <a:bodyPr>
            <a:noAutofit/>
          </a:bodyPr>
          <a:lstStyle>
            <a:lvl1pPr>
              <a:defRPr sz="8600" b="1">
                <a:solidFill>
                  <a:schemeClr val="bg1">
                    <a:lumMod val="50000"/>
                  </a:schemeClr>
                </a:solidFill>
              </a:defRPr>
            </a:lvl1pPr>
          </a:lstStyle>
          <a:p>
            <a:pPr lvl="0"/>
            <a:r>
              <a:rPr lang="en-US" dirty="0"/>
              <a:t>Your Name</a:t>
            </a:r>
          </a:p>
        </p:txBody>
      </p:sp>
      <p:sp>
        <p:nvSpPr>
          <p:cNvPr id="22" name="Text Placeholder 21"/>
          <p:cNvSpPr>
            <a:spLocks noGrp="1"/>
          </p:cNvSpPr>
          <p:nvPr>
            <p:ph type="body" sz="quarter" idx="15" hasCustomPrompt="1"/>
          </p:nvPr>
        </p:nvSpPr>
        <p:spPr>
          <a:xfrm>
            <a:off x="6541330" y="9868730"/>
            <a:ext cx="36069715" cy="1327906"/>
          </a:xfrm>
        </p:spPr>
        <p:txBody>
          <a:bodyPr anchor="t">
            <a:noAutofit/>
          </a:bodyPr>
          <a:lstStyle>
            <a:lvl1pPr>
              <a:lnSpc>
                <a:spcPct val="90000"/>
              </a:lnSpc>
              <a:defRPr sz="6200">
                <a:solidFill>
                  <a:schemeClr val="bg1">
                    <a:lumMod val="50000"/>
                  </a:schemeClr>
                </a:solidFill>
              </a:defRPr>
            </a:lvl1pPr>
          </a:lstStyle>
          <a:p>
            <a:pPr lvl="0"/>
            <a:r>
              <a:rPr lang="en-US" dirty="0"/>
              <a:t>Your title</a:t>
            </a:r>
          </a:p>
        </p:txBody>
      </p:sp>
      <p:sp>
        <p:nvSpPr>
          <p:cNvPr id="12" name="Text Placeholder 21"/>
          <p:cNvSpPr>
            <a:spLocks noGrp="1"/>
          </p:cNvSpPr>
          <p:nvPr>
            <p:ph type="body" sz="quarter" idx="16" hasCustomPrompt="1"/>
          </p:nvPr>
        </p:nvSpPr>
        <p:spPr>
          <a:xfrm>
            <a:off x="6541330" y="11264201"/>
            <a:ext cx="36069715" cy="1327906"/>
          </a:xfrm>
        </p:spPr>
        <p:txBody>
          <a:bodyPr anchor="t">
            <a:noAutofit/>
          </a:bodyPr>
          <a:lstStyle>
            <a:lvl1pPr>
              <a:lnSpc>
                <a:spcPct val="90000"/>
              </a:lnSpc>
              <a:defRPr sz="6200">
                <a:solidFill>
                  <a:schemeClr val="bg1">
                    <a:lumMod val="50000"/>
                  </a:schemeClr>
                </a:solidFill>
              </a:defRPr>
            </a:lvl1pPr>
          </a:lstStyle>
          <a:p>
            <a:pPr lvl="0"/>
            <a:r>
              <a:rPr lang="en-US" dirty="0"/>
              <a:t>Your school/department</a:t>
            </a:r>
          </a:p>
        </p:txBody>
      </p:sp>
      <p:sp>
        <p:nvSpPr>
          <p:cNvPr id="13" name="Text Placeholder 21"/>
          <p:cNvSpPr>
            <a:spLocks noGrp="1"/>
          </p:cNvSpPr>
          <p:nvPr>
            <p:ph type="body" sz="quarter" idx="17" hasCustomPrompt="1"/>
          </p:nvPr>
        </p:nvSpPr>
        <p:spPr>
          <a:xfrm>
            <a:off x="6541330" y="12659671"/>
            <a:ext cx="36069715" cy="1327906"/>
          </a:xfrm>
        </p:spPr>
        <p:txBody>
          <a:bodyPr anchor="t">
            <a:noAutofit/>
          </a:bodyPr>
          <a:lstStyle>
            <a:lvl1pPr>
              <a:lnSpc>
                <a:spcPct val="90000"/>
              </a:lnSpc>
              <a:defRPr sz="6200" b="1">
                <a:solidFill>
                  <a:srgbClr val="B1810B"/>
                </a:solidFill>
              </a:defRPr>
            </a:lvl1pPr>
          </a:lstStyle>
          <a:p>
            <a:pPr lvl="0"/>
            <a:r>
              <a:rPr lang="en-US" dirty="0" err="1"/>
              <a:t>emailaddress</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4481" y="29159777"/>
            <a:ext cx="6569064" cy="2043355"/>
          </a:xfrm>
          <a:prstGeom prst="rect">
            <a:avLst/>
          </a:prstGeom>
        </p:spPr>
      </p:pic>
    </p:spTree>
    <p:extLst>
      <p:ext uri="{BB962C8B-B14F-4D97-AF65-F5344CB8AC3E}">
        <p14:creationId xmlns:p14="http://schemas.microsoft.com/office/powerpoint/2010/main" val="42232849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1.jpg"/><Relationship Id="rId12"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11" Type="http://schemas.openxmlformats.org/officeDocument/2006/relationships/image" Target="../media/image8.png"/><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slideLayout" Target="../slideLayouts/slideLayout17.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image" Target="../media/image2.png"/><Relationship Id="rId12"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g"/><Relationship Id="rId11" Type="http://schemas.openxmlformats.org/officeDocument/2006/relationships/image" Target="../media/image9.png"/><Relationship Id="rId5" Type="http://schemas.openxmlformats.org/officeDocument/2006/relationships/theme" Target="../theme/theme4.xml"/><Relationship Id="rId10" Type="http://schemas.openxmlformats.org/officeDocument/2006/relationships/image" Target="../media/image8.png"/><Relationship Id="rId4" Type="http://schemas.openxmlformats.org/officeDocument/2006/relationships/slideLayout" Target="../slideLayouts/slideLayout22.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0102710" y="1870795"/>
            <a:ext cx="3248820" cy="1010569"/>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58" r:id="rId1"/>
    <p:sldLayoutId id="2147483670" r:id="rId2"/>
    <p:sldLayoutId id="2147483667" r:id="rId3"/>
    <p:sldLayoutId id="2147483657" r:id="rId4"/>
    <p:sldLayoutId id="2147483652" r:id="rId5"/>
    <p:sldLayoutId id="2147483653" r:id="rId6"/>
    <p:sldLayoutId id="2147483691" r:id="rId7"/>
    <p:sldLayoutId id="2147483655" r:id="rId8"/>
    <p:sldLayoutId id="2147483669" r:id="rId9"/>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5000"/>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pic>
        <p:nvPicPr>
          <p:cNvPr id="8" name="Picture 7"/>
          <p:cNvPicPr>
            <a:picLocks/>
          </p:cNvPicPr>
          <p:nvPr userDrawn="1"/>
        </p:nvPicPr>
        <p:blipFill rotWithShape="1">
          <a:blip r:embed="rId8">
            <a:extLst>
              <a:ext uri="{28A0092B-C50C-407E-A947-70E740481C1C}">
                <a14:useLocalDpi xmlns:a14="http://schemas.microsoft.com/office/drawing/2010/main" val="0"/>
              </a:ext>
            </a:extLst>
          </a:blip>
          <a:srcRect l="15547" t="26562" r="33359" b="59063"/>
          <a:stretch/>
        </p:blipFill>
        <p:spPr>
          <a:xfrm>
            <a:off x="0" y="663950"/>
            <a:ext cx="43891200" cy="3557530"/>
          </a:xfrm>
          <a:prstGeom prst="rect">
            <a:avLst/>
          </a:prstGeom>
          <a:solidFill>
            <a:schemeClr val="bg1"/>
          </a:solidFill>
        </p:spPr>
      </p:pic>
    </p:spTree>
    <p:extLst>
      <p:ext uri="{BB962C8B-B14F-4D97-AF65-F5344CB8AC3E}">
        <p14:creationId xmlns:p14="http://schemas.microsoft.com/office/powerpoint/2010/main" val="28642235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45000"/>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sp>
        <p:nvSpPr>
          <p:cNvPr id="8" name="TextBox 7"/>
          <p:cNvSpPr txBox="1"/>
          <p:nvPr userDrawn="1"/>
        </p:nvSpPr>
        <p:spPr>
          <a:xfrm>
            <a:off x="1762224" y="30028706"/>
            <a:ext cx="32098320" cy="1181861"/>
          </a:xfrm>
          <a:prstGeom prst="rect">
            <a:avLst/>
          </a:prstGeom>
          <a:noFill/>
        </p:spPr>
        <p:txBody>
          <a:bodyPr wrap="square" lIns="438912" tIns="219456" rIns="438912" bIns="219456" rtlCol="0">
            <a:spAutoFit/>
          </a:bodyPr>
          <a:lstStyle/>
          <a:p>
            <a:pPr>
              <a:tabLst>
                <a:tab pos="6850382" algn="l"/>
                <a:tab pos="14005560" algn="l"/>
                <a:tab pos="18105120" algn="l"/>
                <a:tab pos="19194782" algn="l"/>
              </a:tabLst>
            </a:pPr>
            <a:r>
              <a:rPr lang="en-US" sz="4800" dirty="0">
                <a:solidFill>
                  <a:schemeClr val="tx1">
                    <a:lumMod val="50000"/>
                    <a:lumOff val="50000"/>
                  </a:schemeClr>
                </a:solidFill>
                <a:latin typeface="Arial"/>
              </a:rPr>
              <a:t>polytechnic.purdue.edu		/</a:t>
            </a:r>
            <a:r>
              <a:rPr lang="en-US" sz="4800" baseline="0" dirty="0">
                <a:solidFill>
                  <a:schemeClr val="tx1">
                    <a:lumMod val="50000"/>
                    <a:lumOff val="50000"/>
                  </a:schemeClr>
                </a:solidFill>
                <a:latin typeface="Arial"/>
              </a:rPr>
              <a:t> TechPurdue		#PurduePolytechnic</a:t>
            </a:r>
            <a:endParaRPr lang="en-US" sz="4800" dirty="0">
              <a:solidFill>
                <a:schemeClr val="tx1">
                  <a:lumMod val="50000"/>
                  <a:lumOff val="50000"/>
                </a:schemeClr>
              </a:solidFill>
              <a:latin typeface="Arial"/>
            </a:endParaRPr>
          </a:p>
        </p:txBody>
      </p:sp>
      <p:grpSp>
        <p:nvGrpSpPr>
          <p:cNvPr id="9" name="Group 8"/>
          <p:cNvGrpSpPr/>
          <p:nvPr userDrawn="1"/>
        </p:nvGrpSpPr>
        <p:grpSpPr>
          <a:xfrm>
            <a:off x="10330846" y="30028709"/>
            <a:ext cx="5524632" cy="1208304"/>
            <a:chOff x="2152259" y="6255981"/>
            <a:chExt cx="1150965" cy="251730"/>
          </a:xfrm>
        </p:grpSpPr>
        <p:pic>
          <p:nvPicPr>
            <p:cNvPr id="10" name="Picture 2"/>
            <p:cNvPicPr>
              <a:picLocks noChangeAspect="1" noChangeArrowheads="1"/>
            </p:cNvPicPr>
            <p:nvPr/>
          </p:nvPicPr>
          <p:blipFill>
            <a:blip r:embed="rId9">
              <a:alphaModFix amt="40000"/>
              <a:extLst>
                <a:ext uri="{28A0092B-C50C-407E-A947-70E740481C1C}">
                  <a14:useLocalDpi xmlns:a14="http://schemas.microsoft.com/office/drawing/2010/main" val="0"/>
                </a:ext>
              </a:extLst>
            </a:blip>
            <a:srcRect/>
            <a:stretch>
              <a:fillRect/>
            </a:stretch>
          </p:blipFill>
          <p:spPr bwMode="auto">
            <a:xfrm>
              <a:off x="2152259"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10">
              <a:alphaModFix amt="40000"/>
              <a:extLst>
                <a:ext uri="{28A0092B-C50C-407E-A947-70E740481C1C}">
                  <a14:useLocalDpi xmlns:a14="http://schemas.microsoft.com/office/drawing/2010/main" val="0"/>
                </a:ext>
              </a:extLst>
            </a:blip>
            <a:srcRect/>
            <a:stretch>
              <a:fillRect/>
            </a:stretch>
          </p:blipFill>
          <p:spPr bwMode="auto">
            <a:xfrm>
              <a:off x="2452876"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1">
              <a:alphaModFix amt="40000"/>
              <a:extLst>
                <a:ext uri="{28A0092B-C50C-407E-A947-70E740481C1C}">
                  <a14:useLocalDpi xmlns:a14="http://schemas.microsoft.com/office/drawing/2010/main" val="0"/>
                </a:ext>
              </a:extLst>
            </a:blip>
            <a:srcRect/>
            <a:stretch>
              <a:fillRect/>
            </a:stretch>
          </p:blipFill>
          <p:spPr bwMode="auto">
            <a:xfrm>
              <a:off x="2753494"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12">
              <a:alphaModFix amt="40000"/>
            </a:blip>
            <a:stretch>
              <a:fillRect/>
            </a:stretch>
          </p:blipFill>
          <p:spPr>
            <a:xfrm>
              <a:off x="3051494" y="6255981"/>
              <a:ext cx="251730" cy="251730"/>
            </a:xfrm>
            <a:prstGeom prst="rect">
              <a:avLst/>
            </a:prstGeom>
          </p:spPr>
        </p:pic>
      </p:grpSp>
    </p:spTree>
    <p:extLst>
      <p:ext uri="{BB962C8B-B14F-4D97-AF65-F5344CB8AC3E}">
        <p14:creationId xmlns:p14="http://schemas.microsoft.com/office/powerpoint/2010/main" val="21786946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5000"/>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sp>
        <p:nvSpPr>
          <p:cNvPr id="8" name="TextBox 7"/>
          <p:cNvSpPr txBox="1"/>
          <p:nvPr userDrawn="1"/>
        </p:nvSpPr>
        <p:spPr>
          <a:xfrm>
            <a:off x="1762224" y="30028706"/>
            <a:ext cx="32098320" cy="1181861"/>
          </a:xfrm>
          <a:prstGeom prst="rect">
            <a:avLst/>
          </a:prstGeom>
          <a:noFill/>
        </p:spPr>
        <p:txBody>
          <a:bodyPr wrap="square" lIns="438912" tIns="219456" rIns="438912" bIns="219456" rtlCol="0">
            <a:spAutoFit/>
          </a:bodyPr>
          <a:lstStyle/>
          <a:p>
            <a:pPr>
              <a:tabLst>
                <a:tab pos="6850382" algn="l"/>
                <a:tab pos="14005560" algn="l"/>
                <a:tab pos="18105120" algn="l"/>
                <a:tab pos="19194782" algn="l"/>
              </a:tabLst>
            </a:pPr>
            <a:r>
              <a:rPr lang="en-US" sz="4800" dirty="0">
                <a:solidFill>
                  <a:schemeClr val="tx1">
                    <a:lumMod val="50000"/>
                    <a:lumOff val="50000"/>
                  </a:schemeClr>
                </a:solidFill>
                <a:latin typeface="Arial"/>
              </a:rPr>
              <a:t>polytechnic.purdue.edu		/</a:t>
            </a:r>
            <a:r>
              <a:rPr lang="en-US" sz="4800" baseline="0" dirty="0">
                <a:solidFill>
                  <a:schemeClr val="tx1">
                    <a:lumMod val="50000"/>
                    <a:lumOff val="50000"/>
                  </a:schemeClr>
                </a:solidFill>
                <a:latin typeface="Arial"/>
              </a:rPr>
              <a:t> TechPurdue		#PurduePolytechnic</a:t>
            </a:r>
            <a:endParaRPr lang="en-US" sz="4800" dirty="0">
              <a:solidFill>
                <a:schemeClr val="tx1">
                  <a:lumMod val="50000"/>
                  <a:lumOff val="50000"/>
                </a:schemeClr>
              </a:solidFill>
              <a:latin typeface="Arial"/>
            </a:endParaRPr>
          </a:p>
        </p:txBody>
      </p:sp>
      <p:grpSp>
        <p:nvGrpSpPr>
          <p:cNvPr id="9" name="Group 8"/>
          <p:cNvGrpSpPr/>
          <p:nvPr userDrawn="1"/>
        </p:nvGrpSpPr>
        <p:grpSpPr>
          <a:xfrm>
            <a:off x="10330846" y="30028709"/>
            <a:ext cx="5524632" cy="1208304"/>
            <a:chOff x="2152259" y="6255981"/>
            <a:chExt cx="1150965" cy="251730"/>
          </a:xfrm>
        </p:grpSpPr>
        <p:pic>
          <p:nvPicPr>
            <p:cNvPr id="10" name="Picture 2"/>
            <p:cNvPicPr>
              <a:picLocks noChangeAspect="1" noChangeArrowheads="1"/>
            </p:cNvPicPr>
            <p:nvPr/>
          </p:nvPicPr>
          <p:blipFill>
            <a:blip r:embed="rId8">
              <a:alphaModFix amt="40000"/>
              <a:extLst>
                <a:ext uri="{28A0092B-C50C-407E-A947-70E740481C1C}">
                  <a14:useLocalDpi xmlns:a14="http://schemas.microsoft.com/office/drawing/2010/main" val="0"/>
                </a:ext>
              </a:extLst>
            </a:blip>
            <a:srcRect/>
            <a:stretch>
              <a:fillRect/>
            </a:stretch>
          </p:blipFill>
          <p:spPr bwMode="auto">
            <a:xfrm>
              <a:off x="2152259"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alphaModFix amt="40000"/>
              <a:extLst>
                <a:ext uri="{28A0092B-C50C-407E-A947-70E740481C1C}">
                  <a14:useLocalDpi xmlns:a14="http://schemas.microsoft.com/office/drawing/2010/main" val="0"/>
                </a:ext>
              </a:extLst>
            </a:blip>
            <a:srcRect/>
            <a:stretch>
              <a:fillRect/>
            </a:stretch>
          </p:blipFill>
          <p:spPr bwMode="auto">
            <a:xfrm>
              <a:off x="2452876"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0">
              <a:alphaModFix amt="40000"/>
              <a:extLst>
                <a:ext uri="{28A0092B-C50C-407E-A947-70E740481C1C}">
                  <a14:useLocalDpi xmlns:a14="http://schemas.microsoft.com/office/drawing/2010/main" val="0"/>
                </a:ext>
              </a:extLst>
            </a:blip>
            <a:srcRect/>
            <a:stretch>
              <a:fillRect/>
            </a:stretch>
          </p:blipFill>
          <p:spPr bwMode="auto">
            <a:xfrm>
              <a:off x="2753494"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11">
              <a:alphaModFix amt="40000"/>
            </a:blip>
            <a:stretch>
              <a:fillRect/>
            </a:stretch>
          </p:blipFill>
          <p:spPr>
            <a:xfrm>
              <a:off x="3051494" y="6255981"/>
              <a:ext cx="251730" cy="251730"/>
            </a:xfrm>
            <a:prstGeom prst="rect">
              <a:avLst/>
            </a:prstGeom>
          </p:spPr>
        </p:pic>
      </p:grpSp>
      <p:pic>
        <p:nvPicPr>
          <p:cNvPr id="14" name="Picture 13"/>
          <p:cNvPicPr>
            <a:picLocks/>
          </p:cNvPicPr>
          <p:nvPr userDrawn="1"/>
        </p:nvPicPr>
        <p:blipFill rotWithShape="1">
          <a:blip r:embed="rId12">
            <a:extLst>
              <a:ext uri="{28A0092B-C50C-407E-A947-70E740481C1C}">
                <a14:useLocalDpi xmlns:a14="http://schemas.microsoft.com/office/drawing/2010/main" val="0"/>
              </a:ext>
            </a:extLst>
          </a:blip>
          <a:srcRect l="15547" t="26562" r="33359" b="59063"/>
          <a:stretch/>
        </p:blipFill>
        <p:spPr>
          <a:xfrm>
            <a:off x="0" y="663950"/>
            <a:ext cx="43891200" cy="3557530"/>
          </a:xfrm>
          <a:prstGeom prst="rect">
            <a:avLst/>
          </a:prstGeom>
          <a:solidFill>
            <a:schemeClr val="bg1"/>
          </a:solidFill>
        </p:spPr>
      </p:pic>
    </p:spTree>
    <p:extLst>
      <p:ext uri="{BB962C8B-B14F-4D97-AF65-F5344CB8AC3E}">
        <p14:creationId xmlns:p14="http://schemas.microsoft.com/office/powerpoint/2010/main" val="14766116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 Id="rId9" Type="http://schemas.openxmlformats.org/officeDocument/2006/relationships/hyperlink" Target="mailto:rburani@purdue.edu?subject=UAA%20Po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58134"/>
            <a:ext cx="43891200" cy="3600986"/>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Airport Cooperative Research Program</a:t>
            </a:r>
          </a:p>
          <a:p>
            <a:pPr algn="ctr"/>
            <a:r>
              <a:rPr lang="en-US" sz="3600" i="1" dirty="0">
                <a:latin typeface="Times New Roman" panose="02020603050405020304" pitchFamily="18" charset="0"/>
                <a:cs typeface="Times New Roman" panose="02020603050405020304" pitchFamily="18" charset="0"/>
              </a:rPr>
              <a:t>University Design Competition for Addressing Airport Needs (2015-2016 Academic Year)</a:t>
            </a:r>
          </a:p>
          <a:p>
            <a:pPr algn="ctr"/>
            <a:r>
              <a:rPr lang="en-US" sz="6000" b="1" dirty="0">
                <a:latin typeface="Times New Roman" panose="02020603050405020304" pitchFamily="18" charset="0"/>
                <a:cs typeface="Times New Roman" panose="02020603050405020304" pitchFamily="18" charset="0"/>
              </a:rPr>
              <a:t>Incorporating Renewable Power in U.S. Airports</a:t>
            </a:r>
          </a:p>
          <a:p>
            <a:pPr algn="ctr"/>
            <a:r>
              <a:rPr lang="en-US" sz="4400" i="1" dirty="0">
                <a:latin typeface="Times New Roman" panose="02020603050405020304" pitchFamily="18" charset="0"/>
                <a:cs typeface="Times New Roman" panose="02020603050405020304" pitchFamily="18" charset="0"/>
              </a:rPr>
              <a:t>Rohit Burani, Pedram Motevalli and Emily </a:t>
            </a:r>
            <a:r>
              <a:rPr lang="en-US" sz="4400" i="1" dirty="0" smtClean="0">
                <a:latin typeface="Times New Roman" panose="02020603050405020304" pitchFamily="18" charset="0"/>
                <a:cs typeface="Times New Roman" panose="02020603050405020304" pitchFamily="18" charset="0"/>
              </a:rPr>
              <a:t>Thomas</a:t>
            </a:r>
            <a:endParaRPr lang="en-US" sz="4400" i="1" baseline="30000"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School of Aviation and Transportation Technology, Purdue </a:t>
            </a:r>
            <a:r>
              <a:rPr lang="en-US" sz="4000" b="1" dirty="0" smtClean="0">
                <a:latin typeface="Times New Roman" panose="02020603050405020304" pitchFamily="18" charset="0"/>
                <a:cs typeface="Times New Roman" panose="02020603050405020304" pitchFamily="18" charset="0"/>
              </a:rPr>
              <a:t>University</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334063"/>
            <a:ext cx="6812434" cy="183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10120962" y="4303049"/>
            <a:ext cx="3191" cy="1881693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0" y="23119986"/>
            <a:ext cx="43918168" cy="126079"/>
          </a:xfrm>
          <a:prstGeom prst="line">
            <a:avLst/>
          </a:prstGeom>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339680" y="4390750"/>
            <a:ext cx="9372262" cy="1946686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600" b="1" u="sng" dirty="0">
                <a:solidFill>
                  <a:schemeClr val="accent2">
                    <a:lumMod val="50000"/>
                  </a:schemeClr>
                </a:solidFill>
                <a:latin typeface="Times New Roman" panose="02020603050405020304" pitchFamily="18" charset="0"/>
                <a:cs typeface="Times New Roman" panose="02020603050405020304" pitchFamily="18" charset="0"/>
              </a:rPr>
              <a:t>AVIATION SUSTAINABILITY</a:t>
            </a:r>
          </a:p>
          <a:p>
            <a:pPr marL="347663" indent="322263"/>
            <a:r>
              <a:rPr lang="en-US" sz="3600" dirty="0">
                <a:latin typeface="Times New Roman" panose="02020603050405020304" pitchFamily="18" charset="0"/>
                <a:cs typeface="Times New Roman" panose="02020603050405020304" pitchFamily="18" charset="0"/>
              </a:rPr>
              <a:t>Aviation sustainability may be thought of as the initiatives taken by the aviation industry to increase efficiency in resource planning. It studies social coherence, environmental quality, and economic welfare and their impact on the terms of ‘sustainable development’ and ‘applied sustainability’ to increase the current and future endurance of aviation as a whole. </a:t>
            </a:r>
          </a:p>
          <a:p>
            <a:pPr marL="669925" algn="just"/>
            <a:endParaRPr lang="en-US" sz="3600" u="sng" dirty="0">
              <a:latin typeface="Times New Roman" panose="02020603050405020304" pitchFamily="18" charset="0"/>
              <a:cs typeface="Times New Roman" panose="02020603050405020304" pitchFamily="18" charset="0"/>
            </a:endParaRPr>
          </a:p>
          <a:p>
            <a:pPr algn="just"/>
            <a:r>
              <a:rPr lang="en-US" sz="3600" b="1" u="sng" dirty="0">
                <a:solidFill>
                  <a:schemeClr val="accent2">
                    <a:lumMod val="50000"/>
                  </a:schemeClr>
                </a:solidFill>
                <a:latin typeface="Times New Roman" panose="02020603050405020304" pitchFamily="18" charset="0"/>
                <a:cs typeface="Times New Roman" panose="02020603050405020304" pitchFamily="18" charset="0"/>
              </a:rPr>
              <a:t>EXECUTIVE SUMMARY</a:t>
            </a:r>
          </a:p>
          <a:p>
            <a:pPr marL="457200" indent="-457200">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Airports account for 5% of the aviation sector's global carbon emissions per year.</a:t>
            </a:r>
          </a:p>
          <a:p>
            <a:pPr marL="457200" indent="-457200">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Many airports are already implementing innovative change to lower emissions and increase aviation sustainability.</a:t>
            </a:r>
          </a:p>
          <a:p>
            <a:pPr marL="457200" indent="-457200">
              <a:buFont typeface="Wingdings" panose="05000000000000000000" pitchFamily="2" charset="2"/>
              <a:buChar char="q"/>
            </a:pPr>
            <a:r>
              <a:rPr lang="en-GB" sz="3600" dirty="0">
                <a:latin typeface="Times New Roman" panose="02020603050405020304" pitchFamily="18" charset="0"/>
                <a:cs typeface="Times New Roman" panose="02020603050405020304" pitchFamily="18" charset="0"/>
              </a:rPr>
              <a:t>Choosing the best alternative energy source and implementation method for each situation is crucial to the success of these projects.</a:t>
            </a:r>
          </a:p>
          <a:p>
            <a:pPr marL="731838" algn="just"/>
            <a:endParaRPr lang="en-US" sz="3600" dirty="0">
              <a:latin typeface="Times New Roman" panose="02020603050405020304" pitchFamily="18" charset="0"/>
              <a:cs typeface="Times New Roman" panose="02020603050405020304" pitchFamily="18" charset="0"/>
            </a:endParaRPr>
          </a:p>
          <a:p>
            <a:r>
              <a:rPr lang="en-US" sz="3600" b="1" u="sng" dirty="0">
                <a:solidFill>
                  <a:schemeClr val="accent2">
                    <a:lumMod val="50000"/>
                  </a:schemeClr>
                </a:solidFill>
                <a:latin typeface="Times New Roman" panose="02020603050405020304" pitchFamily="18" charset="0"/>
                <a:cs typeface="Times New Roman" panose="02020603050405020304" pitchFamily="18" charset="0"/>
              </a:rPr>
              <a:t>BACKGROUND</a:t>
            </a:r>
          </a:p>
          <a:p>
            <a:pPr marL="285750" lvl="0" indent="-285750" defTabSz="457200">
              <a:spcBef>
                <a:spcPct val="20000"/>
              </a:spcBef>
              <a:buFont typeface="Wingdings" panose="05000000000000000000" pitchFamily="2" charset="2"/>
              <a:buChar char="q"/>
            </a:pPr>
            <a:r>
              <a:rPr lang="en-US" sz="3600" dirty="0">
                <a:solidFill>
                  <a:prstClr val="black"/>
                </a:solidFill>
                <a:latin typeface="Times New Roman" panose="02020603050405020304" pitchFamily="18" charset="0"/>
                <a:cs typeface="Times New Roman" panose="02020603050405020304" pitchFamily="18" charset="0"/>
              </a:rPr>
              <a:t>The importance of aviation sustainability recognized by Federal Aviation Administration (FAA) and International Civil Aviation Organization (ICAO). </a:t>
            </a:r>
          </a:p>
          <a:p>
            <a:pPr marL="571500" lvl="0" indent="-285750" defTabSz="457200">
              <a:spcBef>
                <a:spcPct val="20000"/>
              </a:spcBef>
              <a:buFont typeface="Wingdings" panose="05000000000000000000" pitchFamily="2" charset="2"/>
              <a:buChar char="q"/>
            </a:pPr>
            <a:r>
              <a:rPr lang="en-US" sz="3600" dirty="0">
                <a:solidFill>
                  <a:prstClr val="black"/>
                </a:solidFill>
                <a:latin typeface="Times New Roman" panose="02020603050405020304" pitchFamily="18" charset="0"/>
                <a:cs typeface="Times New Roman" panose="02020603050405020304" pitchFamily="18" charset="0"/>
              </a:rPr>
              <a:t>Programs already being created to support sustainability like:</a:t>
            </a:r>
          </a:p>
          <a:p>
            <a:pPr marL="1028700" lvl="1" indent="-285750" defTabSz="457200">
              <a:spcBef>
                <a:spcPct val="20000"/>
              </a:spcBef>
              <a:buFont typeface="Wingdings" panose="05000000000000000000" pitchFamily="2" charset="2"/>
              <a:buChar char="q"/>
            </a:pPr>
            <a:r>
              <a:rPr lang="en-US" sz="3600" dirty="0">
                <a:solidFill>
                  <a:prstClr val="black"/>
                </a:solidFill>
                <a:latin typeface="Times New Roman" panose="02020603050405020304" pitchFamily="18" charset="0"/>
                <a:cs typeface="Times New Roman" panose="02020603050405020304" pitchFamily="18" charset="0"/>
              </a:rPr>
              <a:t>FAA’s Noise Compatibility Program</a:t>
            </a:r>
          </a:p>
          <a:p>
            <a:pPr marL="1028700" lvl="1" indent="-285750" defTabSz="457200">
              <a:spcBef>
                <a:spcPct val="20000"/>
              </a:spcBef>
              <a:buFont typeface="Wingdings" panose="05000000000000000000" pitchFamily="2" charset="2"/>
              <a:buChar char="q"/>
            </a:pPr>
            <a:r>
              <a:rPr lang="en-US" sz="3600" dirty="0">
                <a:solidFill>
                  <a:prstClr val="black"/>
                </a:solidFill>
                <a:latin typeface="Times New Roman" panose="02020603050405020304" pitchFamily="18" charset="0"/>
                <a:cs typeface="Times New Roman" panose="02020603050405020304" pitchFamily="18" charset="0"/>
              </a:rPr>
              <a:t>Voluntary Airport Low Emissions Program</a:t>
            </a:r>
          </a:p>
          <a:p>
            <a:pPr marL="1028700" lvl="1" indent="-285750" defTabSz="457200">
              <a:spcBef>
                <a:spcPct val="20000"/>
              </a:spcBef>
              <a:buFont typeface="Wingdings" panose="05000000000000000000" pitchFamily="2" charset="2"/>
              <a:buChar char="q"/>
            </a:pPr>
            <a:r>
              <a:rPr lang="en-US" sz="3600" dirty="0">
                <a:solidFill>
                  <a:prstClr val="black"/>
                </a:solidFill>
                <a:latin typeface="Times New Roman" panose="02020603050405020304" pitchFamily="18" charset="0"/>
                <a:cs typeface="Times New Roman" panose="02020603050405020304" pitchFamily="18" charset="0"/>
              </a:rPr>
              <a:t>Airport Improvement Program</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pPr marL="731838" algn="just"/>
            <a:endParaRPr lang="en-US" sz="3600" dirty="0">
              <a:latin typeface="Times New Roman" panose="02020603050405020304" pitchFamily="18" charset="0"/>
              <a:cs typeface="Times New Roman" panose="02020603050405020304" pitchFamily="18" charset="0"/>
            </a:endParaRPr>
          </a:p>
          <a:p>
            <a:pPr marL="742950" indent="-742950" algn="just">
              <a:buFont typeface="Wingdings" panose="05000000000000000000" pitchFamily="2" charset="2"/>
              <a:buChar char="q"/>
            </a:pPr>
            <a:endParaRPr lang="en-US" sz="35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0545491" y="4404414"/>
            <a:ext cx="10124154" cy="2069797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000" b="1" u="sng" dirty="0">
                <a:solidFill>
                  <a:schemeClr val="accent2">
                    <a:lumMod val="50000"/>
                  </a:schemeClr>
                </a:solidFill>
                <a:latin typeface="Times New Roman" panose="02020603050405020304" pitchFamily="18" charset="0"/>
                <a:cs typeface="Times New Roman" panose="02020603050405020304" pitchFamily="18" charset="0"/>
              </a:rPr>
              <a:t>LITERATURE REVIEW</a:t>
            </a:r>
          </a:p>
          <a:p>
            <a:endParaRPr lang="en-US" sz="3600" b="1" u="sng" dirty="0">
              <a:solidFill>
                <a:schemeClr val="accent2">
                  <a:lumMod val="50000"/>
                </a:schemeClr>
              </a:solidFill>
              <a:latin typeface="Times New Roman" panose="02020603050405020304" pitchFamily="18" charset="0"/>
              <a:cs typeface="Times New Roman" panose="02020603050405020304" pitchFamily="18" charset="0"/>
            </a:endParaRPr>
          </a:p>
          <a:p>
            <a:r>
              <a:rPr lang="en-US" sz="3200" b="1" u="sng" dirty="0">
                <a:solidFill>
                  <a:schemeClr val="accent2">
                    <a:lumMod val="50000"/>
                  </a:schemeClr>
                </a:solidFill>
                <a:latin typeface="Times New Roman" panose="02020603050405020304" pitchFamily="18" charset="0"/>
                <a:cs typeface="Times New Roman" panose="02020603050405020304" pitchFamily="18" charset="0"/>
              </a:rPr>
              <a:t>ELECTRICAL POWER</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Electrical power used to light the facility, and control its temperature; large portion of the energy usage.</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Airports consume up to 180M kWh per year in electricity with terminals consuming about 60% of this.</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The remaining 40% is allocated to airfield lighting, hangars, and other ancillary buildings.</a:t>
            </a:r>
          </a:p>
          <a:p>
            <a:pPr marL="669925" algn="just"/>
            <a:endParaRPr lang="en-US" sz="3200" u="sng" dirty="0">
              <a:latin typeface="Times New Roman" panose="02020603050405020304" pitchFamily="18" charset="0"/>
              <a:cs typeface="Times New Roman" panose="02020603050405020304" pitchFamily="18" charset="0"/>
            </a:endParaRPr>
          </a:p>
          <a:p>
            <a:pPr algn="just"/>
            <a:r>
              <a:rPr lang="en-US" sz="3200" b="1" u="sng" dirty="0">
                <a:solidFill>
                  <a:schemeClr val="accent2">
                    <a:lumMod val="50000"/>
                  </a:schemeClr>
                </a:solidFill>
                <a:latin typeface="Times New Roman" panose="02020603050405020304" pitchFamily="18" charset="0"/>
                <a:cs typeface="Times New Roman" panose="02020603050405020304" pitchFamily="18" charset="0"/>
              </a:rPr>
              <a:t>FUEL</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Ground Support Equipment (GSE) like aircraft tugs, baggage carts, and belt loaders, consume a lot of fuel at airports.</a:t>
            </a:r>
          </a:p>
          <a:p>
            <a:pPr algn="just"/>
            <a:endParaRPr lang="en-US" sz="3200" dirty="0">
              <a:latin typeface="Times New Roman" panose="02020603050405020304" pitchFamily="18" charset="0"/>
              <a:cs typeface="Times New Roman" panose="02020603050405020304" pitchFamily="18" charset="0"/>
            </a:endParaRPr>
          </a:p>
          <a:p>
            <a:r>
              <a:rPr lang="en-US" sz="3200" b="1" u="sng" dirty="0">
                <a:solidFill>
                  <a:schemeClr val="accent2">
                    <a:lumMod val="50000"/>
                  </a:schemeClr>
                </a:solidFill>
                <a:latin typeface="Times New Roman" panose="02020603050405020304" pitchFamily="18" charset="0"/>
                <a:cs typeface="Times New Roman" panose="02020603050405020304" pitchFamily="18" charset="0"/>
              </a:rPr>
              <a:t>WIND ENERGY</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Energy created from wind turbines is a renewable.</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Location of a group of wind turbines can be problematic.</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Normally placed in remote locations due to the obstruction and obstacle that they can create.</a:t>
            </a:r>
          </a:p>
          <a:p>
            <a:endParaRPr lang="en-US" sz="3200" dirty="0">
              <a:latin typeface="Times New Roman" panose="02020603050405020304" pitchFamily="18" charset="0"/>
              <a:cs typeface="Times New Roman" panose="02020603050405020304" pitchFamily="18" charset="0"/>
            </a:endParaRPr>
          </a:p>
          <a:p>
            <a:r>
              <a:rPr lang="en-US" sz="3200" b="1" u="sng" dirty="0">
                <a:solidFill>
                  <a:schemeClr val="accent2">
                    <a:lumMod val="50000"/>
                  </a:schemeClr>
                </a:solidFill>
                <a:latin typeface="Times New Roman" panose="02020603050405020304" pitchFamily="18" charset="0"/>
                <a:cs typeface="Times New Roman" panose="02020603050405020304" pitchFamily="18" charset="0"/>
              </a:rPr>
              <a:t>ENERGY FROM WATER</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This type of energy could be : hydroelectric power, wave power, and tidal power.</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Mechanical energy from the turbine blade is converted into electrical energy.</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Not feasible as a direct source to be implemented near an airport.</a:t>
            </a:r>
          </a:p>
          <a:p>
            <a:endParaRPr lang="en-US" sz="3600" dirty="0">
              <a:latin typeface="Times New Roman" panose="02020603050405020304" pitchFamily="18" charset="0"/>
              <a:cs typeface="Times New Roman" panose="02020603050405020304" pitchFamily="18" charset="0"/>
            </a:endParaRPr>
          </a:p>
          <a:p>
            <a:r>
              <a:rPr lang="en-US" sz="3200" b="1" u="sng" dirty="0">
                <a:solidFill>
                  <a:schemeClr val="accent2">
                    <a:lumMod val="50000"/>
                  </a:schemeClr>
                </a:solidFill>
                <a:latin typeface="Times New Roman" panose="02020603050405020304" pitchFamily="18" charset="0"/>
                <a:cs typeface="Times New Roman" panose="02020603050405020304" pitchFamily="18" charset="0"/>
              </a:rPr>
              <a:t>SOLAR ENERGY</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Radiant light and heat from the sun; collected and converted into form of renewable energy.</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Estimated cost of solar technologies would decrease by about 75% between 2010 and 2020.</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Potential growth and affordability of solar power makes it a promising alternative to conventional energy sources.</a:t>
            </a:r>
          </a:p>
          <a:p>
            <a:endParaRPr lang="en-US" sz="3600" dirty="0">
              <a:latin typeface="Times New Roman" panose="02020603050405020304" pitchFamily="18" charset="0"/>
              <a:cs typeface="Times New Roman" panose="02020603050405020304" pitchFamily="18" charset="0"/>
            </a:endParaRPr>
          </a:p>
          <a:p>
            <a:pPr marL="731838" algn="just"/>
            <a:endParaRPr lang="en-US" sz="3600" dirty="0">
              <a:latin typeface="Times New Roman" panose="02020603050405020304" pitchFamily="18" charset="0"/>
              <a:cs typeface="Times New Roman" panose="02020603050405020304" pitchFamily="18" charset="0"/>
            </a:endParaRPr>
          </a:p>
          <a:p>
            <a:pPr marL="742950" indent="-742950" algn="just">
              <a:buFont typeface="Wingdings" panose="05000000000000000000" pitchFamily="2" charset="2"/>
              <a:buChar char="q"/>
            </a:pPr>
            <a:endParaRPr lang="en-US" sz="3500" dirty="0">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flipH="1" flipV="1">
            <a:off x="21081856" y="4282672"/>
            <a:ext cx="9127" cy="18963393"/>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flipV="1">
            <a:off x="32039559" y="4303049"/>
            <a:ext cx="15508" cy="18943016"/>
          </a:xfrm>
          <a:prstGeom prst="line">
            <a:avLst/>
          </a:prstGeom>
        </p:spPr>
        <p:style>
          <a:lnRef idx="2">
            <a:schemeClr val="dk1"/>
          </a:lnRef>
          <a:fillRef idx="0">
            <a:schemeClr val="dk1"/>
          </a:fillRef>
          <a:effectRef idx="1">
            <a:schemeClr val="dk1"/>
          </a:effectRef>
          <a:fontRef idx="minor">
            <a:schemeClr val="tx1"/>
          </a:fontRef>
        </p:style>
      </p:cxnSp>
      <p:pic>
        <p:nvPicPr>
          <p:cNvPr id="17" name="picture"/>
          <p:cNvPicPr/>
          <p:nvPr/>
        </p:nvPicPr>
        <p:blipFill>
          <a:blip r:embed="rId4">
            <a:extLst>
              <a:ext uri="{28A0092B-C50C-407E-A947-70E740481C1C}">
                <a14:useLocalDpi xmlns:a14="http://schemas.microsoft.com/office/drawing/2010/main" val="0"/>
              </a:ext>
            </a:extLst>
          </a:blip>
          <a:stretch>
            <a:fillRect/>
          </a:stretch>
        </p:blipFill>
        <p:spPr>
          <a:xfrm>
            <a:off x="32311609" y="24502194"/>
            <a:ext cx="11343617" cy="6557910"/>
          </a:xfrm>
          <a:prstGeom prst="rect">
            <a:avLst/>
          </a:prstGeom>
        </p:spPr>
      </p:pic>
      <p:sp>
        <p:nvSpPr>
          <p:cNvPr id="25" name="TextBox 24"/>
          <p:cNvSpPr txBox="1"/>
          <p:nvPr/>
        </p:nvSpPr>
        <p:spPr>
          <a:xfrm>
            <a:off x="339680" y="23727583"/>
            <a:ext cx="3428304"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200" b="1" u="sng" dirty="0">
                <a:solidFill>
                  <a:schemeClr val="accent2">
                    <a:lumMod val="50000"/>
                  </a:schemeClr>
                </a:solidFill>
                <a:latin typeface="Times New Roman" panose="02020603050405020304" pitchFamily="18" charset="0"/>
                <a:cs typeface="Times New Roman" panose="02020603050405020304" pitchFamily="18" charset="0"/>
              </a:rPr>
              <a:t>DESIGN STEPS</a:t>
            </a:r>
          </a:p>
        </p:txBody>
      </p:sp>
      <p:sp>
        <p:nvSpPr>
          <p:cNvPr id="27" name="TextBox 26"/>
          <p:cNvSpPr txBox="1"/>
          <p:nvPr/>
        </p:nvSpPr>
        <p:spPr>
          <a:xfrm>
            <a:off x="32311609" y="23728599"/>
            <a:ext cx="5412934"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200" b="1" u="sng" dirty="0">
                <a:solidFill>
                  <a:schemeClr val="accent2">
                    <a:lumMod val="50000"/>
                  </a:schemeClr>
                </a:solidFill>
                <a:latin typeface="Times New Roman" panose="02020603050405020304" pitchFamily="18" charset="0"/>
                <a:cs typeface="Times New Roman" panose="02020603050405020304" pitchFamily="18" charset="0"/>
              </a:rPr>
              <a:t>RISK ASSESSMENT</a:t>
            </a:r>
          </a:p>
        </p:txBody>
      </p:sp>
      <p:sp>
        <p:nvSpPr>
          <p:cNvPr id="28" name="TextBox 27"/>
          <p:cNvSpPr txBox="1"/>
          <p:nvPr/>
        </p:nvSpPr>
        <p:spPr>
          <a:xfrm>
            <a:off x="21195682" y="23728599"/>
            <a:ext cx="5412934"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200" b="1" u="sng" dirty="0">
                <a:solidFill>
                  <a:schemeClr val="accent2">
                    <a:lumMod val="50000"/>
                  </a:schemeClr>
                </a:solidFill>
                <a:latin typeface="Times New Roman" panose="02020603050405020304" pitchFamily="18" charset="0"/>
                <a:cs typeface="Times New Roman" panose="02020603050405020304" pitchFamily="18" charset="0"/>
              </a:rPr>
              <a:t>PUGH MATRIX</a:t>
            </a:r>
          </a:p>
        </p:txBody>
      </p:sp>
      <p:pic>
        <p:nvPicPr>
          <p:cNvPr id="29" name="Picture 28"/>
          <p:cNvPicPr/>
          <p:nvPr/>
        </p:nvPicPr>
        <p:blipFill>
          <a:blip r:embed="rId5">
            <a:extLst>
              <a:ext uri="{28A0092B-C50C-407E-A947-70E740481C1C}">
                <a14:useLocalDpi xmlns:a14="http://schemas.microsoft.com/office/drawing/2010/main" val="0"/>
              </a:ext>
            </a:extLst>
          </a:blip>
          <a:srcRect/>
          <a:stretch>
            <a:fillRect/>
          </a:stretch>
        </p:blipFill>
        <p:spPr bwMode="auto">
          <a:xfrm>
            <a:off x="21195682" y="24502195"/>
            <a:ext cx="10948576" cy="7531302"/>
          </a:xfrm>
          <a:prstGeom prst="rect">
            <a:avLst/>
          </a:prstGeom>
          <a:noFill/>
          <a:ln>
            <a:noFill/>
          </a:ln>
        </p:spPr>
      </p:pic>
      <p:sp>
        <p:nvSpPr>
          <p:cNvPr id="30" name="TextBox 29"/>
          <p:cNvSpPr txBox="1"/>
          <p:nvPr/>
        </p:nvSpPr>
        <p:spPr>
          <a:xfrm>
            <a:off x="21487686" y="4393955"/>
            <a:ext cx="10128105" cy="174970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3200" b="1" u="sng" dirty="0">
                <a:solidFill>
                  <a:schemeClr val="accent2">
                    <a:lumMod val="50000"/>
                  </a:schemeClr>
                </a:solidFill>
                <a:latin typeface="Times New Roman" panose="02020603050405020304" pitchFamily="18" charset="0"/>
                <a:cs typeface="Times New Roman" panose="02020603050405020304" pitchFamily="18" charset="0"/>
              </a:rPr>
              <a:t>INDIANAPOLIS INTERNATIONAL AIRPORT (KIND)</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Partnered with local companies and government to install a large solar field on the airport grounds.</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Leadership in Energy &amp; Environmental Design (LEED) certified buildings to promote renewable energy and reduce power consumption.</a:t>
            </a:r>
          </a:p>
          <a:p>
            <a:pPr marL="784225" indent="-784225"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Power produced by the solar panels is fed directly into the grid for community use.</a:t>
            </a:r>
          </a:p>
          <a:p>
            <a:pPr algn="just"/>
            <a:endParaRPr lang="en-US" sz="3200" dirty="0">
              <a:latin typeface="Times New Roman" panose="02020603050405020304" pitchFamily="18" charset="0"/>
              <a:cs typeface="Times New Roman" panose="02020603050405020304" pitchFamily="18" charset="0"/>
            </a:endParaRPr>
          </a:p>
          <a:p>
            <a:r>
              <a:rPr lang="en-US" sz="3200" b="1" u="sng" dirty="0">
                <a:solidFill>
                  <a:srgbClr val="C0504D">
                    <a:lumMod val="50000"/>
                  </a:srgbClr>
                </a:solidFill>
                <a:latin typeface="Times New Roman" panose="02020603050405020304" pitchFamily="18" charset="0"/>
                <a:cs typeface="Times New Roman" panose="02020603050405020304" pitchFamily="18" charset="0"/>
              </a:rPr>
              <a:t>HANGAR 25 AT BOB HOPE AIRPORT (KBUR)</a:t>
            </a:r>
          </a:p>
          <a:p>
            <a:pPr marL="457200" indent="-4572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Uses only solar power. </a:t>
            </a:r>
          </a:p>
          <a:p>
            <a:pPr marL="457200" indent="-4572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Power lights, computers, office equipment, ceiling fans, and even charges electric Ground Service Equipment</a:t>
            </a:r>
          </a:p>
          <a:p>
            <a:endParaRPr lang="en-US" sz="3200" dirty="0">
              <a:latin typeface="Times New Roman" panose="02020603050405020304" pitchFamily="18" charset="0"/>
              <a:cs typeface="Times New Roman" panose="02020603050405020304" pitchFamily="18" charset="0"/>
            </a:endParaRPr>
          </a:p>
          <a:p>
            <a:pPr lvl="0"/>
            <a:r>
              <a:rPr lang="en-US" sz="3200" b="1" u="sng" dirty="0">
                <a:solidFill>
                  <a:srgbClr val="C0504D">
                    <a:lumMod val="50000"/>
                  </a:srgbClr>
                </a:solidFill>
                <a:latin typeface="Times New Roman" panose="02020603050405020304" pitchFamily="18" charset="0"/>
                <a:cs typeface="Times New Roman" panose="02020603050405020304" pitchFamily="18" charset="0"/>
              </a:rPr>
              <a:t>SEYMOUR AIRPORT (SEGS), ECUADOR</a:t>
            </a:r>
          </a:p>
          <a:p>
            <a:pPr marL="457200" indent="-4572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First airport terminal to be powered exclusively on wind and solar energy.</a:t>
            </a:r>
          </a:p>
          <a:p>
            <a:pPr marL="457200" indent="-4572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Terminal is constructed entirely of recycled or environmentally responsible materials .</a:t>
            </a:r>
          </a:p>
          <a:p>
            <a:pPr marL="457200" indent="-4572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Solar panels provide 35% of the power production, while four wind turbines provide the remaining 65%.</a:t>
            </a:r>
          </a:p>
          <a:p>
            <a:pPr lvl="0"/>
            <a:endParaRPr lang="en-US" sz="3200" b="1" u="sng" dirty="0">
              <a:solidFill>
                <a:srgbClr val="C0504D">
                  <a:lumMod val="50000"/>
                </a:srgbClr>
              </a:solidFill>
              <a:latin typeface="Times New Roman" panose="02020603050405020304" pitchFamily="18" charset="0"/>
              <a:cs typeface="Times New Roman" panose="02020603050405020304" pitchFamily="18" charset="0"/>
            </a:endParaRPr>
          </a:p>
          <a:p>
            <a:pPr lvl="0"/>
            <a:r>
              <a:rPr lang="en-US" sz="3200" b="1" u="sng" dirty="0">
                <a:solidFill>
                  <a:srgbClr val="C0504D">
                    <a:lumMod val="50000"/>
                  </a:srgbClr>
                </a:solidFill>
                <a:latin typeface="Times New Roman" panose="02020603050405020304" pitchFamily="18" charset="0"/>
                <a:cs typeface="Times New Roman" panose="02020603050405020304" pitchFamily="18" charset="0"/>
              </a:rPr>
              <a:t>COCHIN INTERNATIONAL AIRPORT (VOCI), INDIA</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First airport to be completely powered by solar power</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Land use: 45 acres</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Airport draws power from its own grid and gives surplus to state</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Current Project being expanded to produce 200 MWh in the next 10 years</a:t>
            </a:r>
          </a:p>
          <a:p>
            <a:pPr marL="571500" indent="-5715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ROIC: $9.4 million in 6 years by selling power to the state</a:t>
            </a:r>
          </a:p>
          <a:p>
            <a:endParaRPr lang="en-US" sz="3600" dirty="0">
              <a:latin typeface="Times New Roman" panose="02020603050405020304" pitchFamily="18" charset="0"/>
              <a:cs typeface="Times New Roman" panose="02020603050405020304" pitchFamily="18" charset="0"/>
            </a:endParaRPr>
          </a:p>
          <a:p>
            <a:pPr marL="731838" algn="just"/>
            <a:endParaRPr lang="en-US" sz="3600" dirty="0">
              <a:latin typeface="Times New Roman" panose="02020603050405020304" pitchFamily="18" charset="0"/>
              <a:cs typeface="Times New Roman" panose="02020603050405020304" pitchFamily="18" charset="0"/>
            </a:endParaRPr>
          </a:p>
          <a:p>
            <a:pPr marL="742950" indent="-742950" algn="just">
              <a:buFont typeface="Wingdings" panose="05000000000000000000" pitchFamily="2" charset="2"/>
              <a:buChar char="q"/>
            </a:pPr>
            <a:endParaRPr lang="en-US" sz="35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a:off x="-257466" y="24135243"/>
            <a:ext cx="21723384" cy="8265205"/>
          </a:xfrm>
          <a:prstGeom prst="rect">
            <a:avLst/>
          </a:prstGeom>
        </p:spPr>
      </p:pic>
      <p:pic>
        <p:nvPicPr>
          <p:cNvPr id="3" name="Picture 2"/>
          <p:cNvPicPr>
            <a:picLocks noChangeAspect="1"/>
          </p:cNvPicPr>
          <p:nvPr/>
        </p:nvPicPr>
        <p:blipFill>
          <a:blip r:embed="rId7"/>
          <a:stretch>
            <a:fillRect/>
          </a:stretch>
        </p:blipFill>
        <p:spPr>
          <a:xfrm>
            <a:off x="32478835" y="4005431"/>
            <a:ext cx="10964306" cy="19412174"/>
          </a:xfrm>
          <a:prstGeom prst="rect">
            <a:avLst/>
          </a:prstGeom>
        </p:spPr>
      </p:pic>
      <p:pic>
        <p:nvPicPr>
          <p:cNvPr id="18" name="Picture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687378"/>
            <a:ext cx="11388436" cy="116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853694" y="3351819"/>
            <a:ext cx="13418738" cy="646331"/>
          </a:xfrm>
          <a:prstGeom prst="rect">
            <a:avLst/>
          </a:prstGeom>
          <a:noFill/>
        </p:spPr>
        <p:txBody>
          <a:bodyPr wrap="none" rtlCol="0">
            <a:spAutoFit/>
          </a:bodyPr>
          <a:lstStyle/>
          <a:p>
            <a:r>
              <a:rPr lang="en-US" sz="3600" dirty="0" smtClean="0">
                <a:effectLst>
                  <a:outerShdw blurRad="38100" dist="38100" dir="2700000" algn="tl">
                    <a:srgbClr val="000000">
                      <a:alpha val="43137"/>
                    </a:srgbClr>
                  </a:outerShdw>
                </a:effectLst>
              </a:rPr>
              <a:t>Faculty Advisor: Dr. Mary Johnson, SATT, Purdue Polytechnic Institute</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30853694" y="32290711"/>
            <a:ext cx="13007728" cy="523220"/>
          </a:xfrm>
          <a:prstGeom prst="rect">
            <a:avLst/>
          </a:prstGeom>
          <a:noFill/>
        </p:spPr>
        <p:txBody>
          <a:bodyPr wrap="none" rtlCol="0">
            <a:spAutoFit/>
          </a:bodyPr>
          <a:lstStyle/>
          <a:p>
            <a:r>
              <a:rPr lang="en-US" sz="2800" dirty="0"/>
              <a:t>Direct all correspondence about this research </a:t>
            </a:r>
            <a:r>
              <a:rPr lang="en-US" sz="2800" dirty="0" smtClean="0"/>
              <a:t>to: Mr. Rohit Burani (</a:t>
            </a:r>
            <a:r>
              <a:rPr lang="en-US" sz="2800" dirty="0" smtClean="0">
                <a:hlinkClick r:id="rId9"/>
              </a:rPr>
              <a:t>rburani@purdue.edu</a:t>
            </a:r>
            <a:r>
              <a:rPr lang="en-US" sz="2800" dirty="0" smtClean="0"/>
              <a:t>)</a:t>
            </a:r>
            <a:endParaRPr lang="en-US" sz="2800" dirty="0"/>
          </a:p>
        </p:txBody>
      </p:sp>
    </p:spTree>
    <p:extLst>
      <p:ext uri="{BB962C8B-B14F-4D97-AF65-F5344CB8AC3E}">
        <p14:creationId xmlns:p14="http://schemas.microsoft.com/office/powerpoint/2010/main" val="17075638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ternate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c+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lternate+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1860</TotalTime>
  <Words>460</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Calibri</vt:lpstr>
      <vt:lpstr>Impact</vt:lpstr>
      <vt:lpstr>Lucida Grande</vt:lpstr>
      <vt:lpstr>Times New Roman</vt:lpstr>
      <vt:lpstr>Wingdings</vt:lpstr>
      <vt:lpstr>Basic</vt:lpstr>
      <vt:lpstr>Alternate Basic</vt:lpstr>
      <vt:lpstr>Basic+SocialMedia</vt:lpstr>
      <vt:lpstr>Alternate+SocialMedia</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Rohit Burani</dc:creator>
  <cp:lastModifiedBy>Rohit Burani</cp:lastModifiedBy>
  <cp:revision>170</cp:revision>
  <cp:lastPrinted>2015-12-09T00:02:41Z</cp:lastPrinted>
  <dcterms:created xsi:type="dcterms:W3CDTF">2011-09-20T15:44:26Z</dcterms:created>
  <dcterms:modified xsi:type="dcterms:W3CDTF">2016-05-12T18:52:13Z</dcterms:modified>
</cp:coreProperties>
</file>